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1" d="100"/>
          <a:sy n="91" d="100"/>
        </p:scale>
        <p:origin x="-126" y="-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CS" dirty="0" smtClean="0"/>
              <a:t>CIGANI </a:t>
            </a:r>
            <a:endParaRPr lang="sr-Latn-C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CS" dirty="0" smtClean="0"/>
              <a:t>ALEKSANDAR SERGEJEVIĆ PUŠKIN</a:t>
            </a:r>
            <a:endParaRPr lang="sr-Latn-C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603" y="891781"/>
            <a:ext cx="4783797" cy="3648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77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43" y="239579"/>
            <a:ext cx="3378680" cy="322100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042" y="1680656"/>
            <a:ext cx="3461708" cy="29770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0664" y="355925"/>
            <a:ext cx="3505434" cy="33448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5213" y="3933645"/>
            <a:ext cx="3454455" cy="293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272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919" y="1"/>
            <a:ext cx="6796882" cy="6796882"/>
          </a:xfrm>
        </p:spPr>
      </p:pic>
    </p:spTree>
    <p:extLst>
      <p:ext uri="{BB962C8B-B14F-4D97-AF65-F5344CB8AC3E}">
        <p14:creationId xmlns:p14="http://schemas.microsoft.com/office/powerpoint/2010/main" val="1941993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53" y="328775"/>
            <a:ext cx="8919713" cy="6696776"/>
          </a:xfrm>
        </p:spPr>
      </p:pic>
    </p:spTree>
    <p:extLst>
      <p:ext uri="{BB962C8B-B14F-4D97-AF65-F5344CB8AC3E}">
        <p14:creationId xmlns:p14="http://schemas.microsoft.com/office/powerpoint/2010/main" val="1293876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492"/>
            <a:ext cx="6036728" cy="453227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727" y="2129657"/>
            <a:ext cx="5999139" cy="4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017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959497" cy="447429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600" y="2057401"/>
            <a:ext cx="5746858" cy="4410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401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969" y="1371600"/>
            <a:ext cx="7307563" cy="54864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76950" cy="456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878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023" y="103903"/>
            <a:ext cx="8592043" cy="6450766"/>
          </a:xfrm>
        </p:spPr>
      </p:pic>
    </p:spTree>
    <p:extLst>
      <p:ext uri="{BB962C8B-B14F-4D97-AF65-F5344CB8AC3E}">
        <p14:creationId xmlns:p14="http://schemas.microsoft.com/office/powerpoint/2010/main" val="3079606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C i g a n i            1824.</a:t>
            </a:r>
            <a:endParaRPr lang="sr-Latn-C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139" y="1699404"/>
            <a:ext cx="7737656" cy="5037826"/>
          </a:xfrm>
        </p:spPr>
      </p:pic>
    </p:spTree>
    <p:extLst>
      <p:ext uri="{BB962C8B-B14F-4D97-AF65-F5344CB8AC3E}">
        <p14:creationId xmlns:p14="http://schemas.microsoft.com/office/powerpoint/2010/main" val="26412662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 </a:t>
            </a:r>
            <a:r>
              <a:rPr lang="sr-Latn-ME" dirty="0" smtClean="0"/>
              <a:t>P</a:t>
            </a:r>
            <a:r>
              <a:rPr lang="en-US" dirty="0" err="1" smtClean="0"/>
              <a:t>oema</a:t>
            </a:r>
            <a:r>
              <a:rPr lang="en-US" dirty="0" smtClean="0"/>
              <a:t>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/>
              <a:t>dva</a:t>
            </a:r>
            <a:r>
              <a:rPr lang="en-US" dirty="0"/>
              <a:t> </a:t>
            </a:r>
            <a:r>
              <a:rPr lang="en-US" dirty="0" err="1"/>
              <a:t>tematska</a:t>
            </a:r>
            <a:r>
              <a:rPr lang="en-US" dirty="0"/>
              <a:t> </a:t>
            </a:r>
            <a:r>
              <a:rPr lang="en-US" dirty="0" err="1"/>
              <a:t>čvorišta</a:t>
            </a:r>
            <a:r>
              <a:rPr lang="en-US" dirty="0"/>
              <a:t>: </a:t>
            </a:r>
            <a:endParaRPr lang="sr-Latn-ME" dirty="0" smtClean="0"/>
          </a:p>
          <a:p>
            <a:r>
              <a:rPr lang="en-US" dirty="0" smtClean="0"/>
              <a:t>1</a:t>
            </a:r>
            <a:r>
              <a:rPr lang="en-US" dirty="0"/>
              <a:t>. </a:t>
            </a:r>
            <a:r>
              <a:rPr lang="en-US" dirty="0" err="1"/>
              <a:t>kritika</a:t>
            </a:r>
            <a:r>
              <a:rPr lang="en-US" dirty="0"/>
              <a:t> </a:t>
            </a:r>
            <a:r>
              <a:rPr lang="en-US" dirty="0" err="1"/>
              <a:t>društvenog</a:t>
            </a:r>
            <a:r>
              <a:rPr lang="en-US" dirty="0"/>
              <a:t> </a:t>
            </a:r>
            <a:r>
              <a:rPr lang="en-US" dirty="0" err="1"/>
              <a:t>poretka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prenaglašenog</a:t>
            </a:r>
            <a:r>
              <a:rPr lang="en-US" dirty="0"/>
              <a:t> </a:t>
            </a:r>
            <a:r>
              <a:rPr lang="en-US" dirty="0" err="1"/>
              <a:t>individualizma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endParaRPr lang="sr-Latn-ME" dirty="0" smtClean="0"/>
          </a:p>
          <a:p>
            <a:r>
              <a:rPr lang="en-US" dirty="0" smtClean="0"/>
              <a:t>2</a:t>
            </a:r>
            <a:r>
              <a:rPr lang="en-US" dirty="0"/>
              <a:t>. </a:t>
            </a:r>
            <a:r>
              <a:rPr lang="en-US" dirty="0" err="1"/>
              <a:t>romantična</a:t>
            </a:r>
            <a:r>
              <a:rPr lang="en-US" dirty="0"/>
              <a:t>, </a:t>
            </a:r>
            <a:r>
              <a:rPr lang="en-US" dirty="0" err="1"/>
              <a:t>idealizovana</a:t>
            </a:r>
            <a:r>
              <a:rPr lang="en-US" dirty="0"/>
              <a:t> </a:t>
            </a:r>
            <a:r>
              <a:rPr lang="en-US" dirty="0" err="1"/>
              <a:t>slika</a:t>
            </a:r>
            <a:r>
              <a:rPr lang="en-US" dirty="0"/>
              <a:t> </a:t>
            </a:r>
            <a:r>
              <a:rPr lang="en-US" dirty="0" err="1"/>
              <a:t>prostog</a:t>
            </a:r>
            <a:r>
              <a:rPr lang="en-US" dirty="0"/>
              <a:t> </a:t>
            </a:r>
            <a:r>
              <a:rPr lang="en-US" dirty="0" err="1"/>
              <a:t>naroda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nosioca</a:t>
            </a:r>
            <a:r>
              <a:rPr lang="en-US" dirty="0"/>
              <a:t> </a:t>
            </a:r>
            <a:r>
              <a:rPr lang="en-US" dirty="0" err="1"/>
              <a:t>izvorne</a:t>
            </a:r>
            <a:r>
              <a:rPr lang="en-US" dirty="0"/>
              <a:t> </a:t>
            </a:r>
            <a:r>
              <a:rPr lang="en-US" dirty="0" err="1"/>
              <a:t>mudrosti</a:t>
            </a:r>
            <a:r>
              <a:rPr lang="en-US" dirty="0"/>
              <a:t>, </a:t>
            </a:r>
            <a:r>
              <a:rPr lang="en-US" dirty="0" err="1"/>
              <a:t>istine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slobode</a:t>
            </a:r>
            <a:r>
              <a:rPr lang="en-US" dirty="0" smtClean="0"/>
              <a:t>.</a:t>
            </a:r>
            <a:endParaRPr lang="sr-Latn-ME" dirty="0" smtClean="0"/>
          </a:p>
          <a:p>
            <a:endParaRPr lang="sr-Latn-ME" dirty="0"/>
          </a:p>
          <a:p>
            <a:r>
              <a:rPr lang="sr-Latn-ME" dirty="0" smtClean="0"/>
              <a:t>Uočavamo epske, dramske i lirske elemente</a:t>
            </a:r>
          </a:p>
          <a:p>
            <a:r>
              <a:rPr lang="sr-Latn-ME" dirty="0" smtClean="0"/>
              <a:t>Epski elementi: klasična narativna, objektivna  priča u trećem licu pisana</a:t>
            </a:r>
          </a:p>
          <a:p>
            <a:r>
              <a:rPr lang="sr-Latn-ME" dirty="0" smtClean="0"/>
              <a:t>Lirski elementi: ideal slobode (od drugih se može pobjeći, ali ne i od sebe), ljubav, ljubomora, oproštaj, psihološki lomovi, duševna smirenost i opisi prirode</a:t>
            </a:r>
          </a:p>
          <a:p>
            <a:r>
              <a:rPr lang="sr-Latn-ME" dirty="0" smtClean="0"/>
              <a:t>Dramski elementi: podjela po ulogama,dijalog, uvođenje atmosfere i akustičnih elemenata pri sukobu na grobu/glas1,glas2/, sukob, podjela na 5 epizoda</a:t>
            </a:r>
            <a:endParaRPr lang="sr-Latn-CS" dirty="0"/>
          </a:p>
        </p:txBody>
      </p:sp>
    </p:spTree>
    <p:extLst>
      <p:ext uri="{BB962C8B-B14F-4D97-AF65-F5344CB8AC3E}">
        <p14:creationId xmlns:p14="http://schemas.microsoft.com/office/powerpoint/2010/main" val="3242714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dirty="0" smtClean="0"/>
              <a:t>Fabula:   je podijeljena na 5 djelova: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Latn-CS" dirty="0" smtClean="0"/>
              <a:t>Opis ciganskog tabora u stepi, pored rijeke i dolazak Aleka u tabor, Alek i Zemfira</a:t>
            </a:r>
          </a:p>
          <a:p>
            <a:r>
              <a:rPr lang="sr-Latn-CS" dirty="0" smtClean="0"/>
              <a:t>Period prilagođavanja i sklada</a:t>
            </a:r>
          </a:p>
          <a:p>
            <a:r>
              <a:rPr lang="sr-Latn-CS" dirty="0" smtClean="0"/>
              <a:t>Nemiru u Aleku i narastanje konflikta zbog Alekove ljubomore</a:t>
            </a:r>
          </a:p>
          <a:p>
            <a:r>
              <a:rPr lang="sr-Latn-CS" dirty="0" smtClean="0"/>
              <a:t>Drama uu noći: Aleko kraj groba ubija Zemfiru i mladog Ciganina</a:t>
            </a:r>
          </a:p>
          <a:p>
            <a:r>
              <a:rPr lang="sr-Latn-CS" dirty="0" smtClean="0"/>
              <a:t>Starčev oprost ubici kćerke i odlazak tabora</a:t>
            </a:r>
          </a:p>
          <a:p>
            <a:pPr marL="0" indent="0" algn="ctr">
              <a:buNone/>
            </a:pPr>
            <a:r>
              <a:rPr lang="sr-Latn-CS" dirty="0" smtClean="0">
                <a:solidFill>
                  <a:srgbClr val="FF0000"/>
                </a:solidFill>
              </a:rPr>
              <a:t>Čoveče gordi, idi sada!</a:t>
            </a:r>
          </a:p>
          <a:p>
            <a:pPr marL="0" indent="0" algn="ctr">
              <a:buNone/>
            </a:pPr>
            <a:r>
              <a:rPr lang="sr-Latn-CS" dirty="0" smtClean="0">
                <a:solidFill>
                  <a:srgbClr val="FF0000"/>
                </a:solidFill>
              </a:rPr>
              <a:t>Kod nas vaš zakon ne postoji, </a:t>
            </a:r>
          </a:p>
          <a:p>
            <a:pPr marL="0" indent="0" algn="ctr">
              <a:buNone/>
            </a:pPr>
            <a:r>
              <a:rPr lang="sr-Latn-CS" dirty="0" smtClean="0">
                <a:solidFill>
                  <a:srgbClr val="FF0000"/>
                </a:solidFill>
              </a:rPr>
              <a:t>Od njega tu niko ne strada</a:t>
            </a:r>
          </a:p>
          <a:p>
            <a:pPr marL="0" indent="0" algn="ctr">
              <a:buNone/>
            </a:pPr>
            <a:r>
              <a:rPr lang="sr-Latn-CS" dirty="0" smtClean="0">
                <a:solidFill>
                  <a:srgbClr val="FF0000"/>
                </a:solidFill>
              </a:rPr>
              <a:t>Šta će nam krv i jadi tvoji?</a:t>
            </a:r>
          </a:p>
          <a:p>
            <a:pPr marL="0" indent="0" algn="ctr">
              <a:buNone/>
            </a:pPr>
            <a:r>
              <a:rPr lang="sr-Latn-CS" dirty="0" smtClean="0">
                <a:solidFill>
                  <a:srgbClr val="FF0000"/>
                </a:solidFill>
              </a:rPr>
              <a:t>Slobodu hoćeš samo sebi!</a:t>
            </a:r>
          </a:p>
          <a:p>
            <a:pPr marL="0" indent="0" algn="ctr">
              <a:buNone/>
            </a:pPr>
            <a:r>
              <a:rPr lang="sr-Latn-CS" dirty="0" smtClean="0">
                <a:solidFill>
                  <a:srgbClr val="FF0000"/>
                </a:solidFill>
              </a:rPr>
              <a:t>Svirep i zao ti si! Beži!!</a:t>
            </a:r>
          </a:p>
          <a:p>
            <a:endParaRPr lang="sr-Latn-CS" dirty="0" smtClean="0"/>
          </a:p>
          <a:p>
            <a:endParaRPr lang="sr-Latn-CS" dirty="0" smtClean="0"/>
          </a:p>
          <a:p>
            <a:endParaRPr lang="sr-Latn-CS" dirty="0"/>
          </a:p>
        </p:txBody>
      </p:sp>
    </p:spTree>
    <p:extLst>
      <p:ext uri="{BB962C8B-B14F-4D97-AF65-F5344CB8AC3E}">
        <p14:creationId xmlns:p14="http://schemas.microsoft.com/office/powerpoint/2010/main" val="327589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H="1">
            <a:off x="595221" y="1130060"/>
            <a:ext cx="4088921" cy="927340"/>
          </a:xfrm>
        </p:spPr>
        <p:txBody>
          <a:bodyPr>
            <a:normAutofit fontScale="90000"/>
          </a:bodyPr>
          <a:lstStyle/>
          <a:p>
            <a:r>
              <a:rPr lang="sr-Latn-CS" sz="6000" dirty="0" smtClean="0"/>
              <a:t>ALEKO  </a:t>
            </a:r>
            <a:r>
              <a:rPr lang="sr-Latn-CS" dirty="0" smtClean="0"/>
              <a:t>     </a:t>
            </a:r>
            <a:br>
              <a:rPr lang="sr-Latn-CS" dirty="0" smtClean="0"/>
            </a:b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Latn-CS" dirty="0" smtClean="0"/>
          </a:p>
          <a:p>
            <a:r>
              <a:rPr lang="sr-Latn-CS" dirty="0" smtClean="0"/>
              <a:t>Ostavlja grad i ljude i bira stepu kao sinonim za prostranstvo</a:t>
            </a:r>
          </a:p>
          <a:p>
            <a:r>
              <a:rPr lang="sr-Latn-CS" dirty="0" smtClean="0"/>
              <a:t>U stvarnosti on teži idealu slobode ali ne može nikad da ga dostigne jer su mu usađena „društvena pravila“, individualista je, i sebičan je. Stalno ističe svoje ja, svoje, pravo, ličnost, volju</a:t>
            </a:r>
          </a:p>
          <a:p>
            <a:r>
              <a:rPr lang="sr-Latn-CS" dirty="0" smtClean="0"/>
              <a:t>Nemiran je, nesiguran, strastven</a:t>
            </a:r>
          </a:p>
          <a:p>
            <a:r>
              <a:rPr lang="sr-Latn-CS" dirty="0" smtClean="0"/>
              <a:t>Voli Zemfiru snažno, posesivno, kao da je samo njemu potrebna i zato i završava tragično poema</a:t>
            </a:r>
          </a:p>
          <a:p>
            <a:r>
              <a:rPr lang="sr-Latn-CS" dirty="0" smtClean="0"/>
              <a:t>Dakle, njegova priroda je uzrok nesreće</a:t>
            </a:r>
            <a:endParaRPr lang="sr-Latn-C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685" y="467178"/>
            <a:ext cx="3809760" cy="2034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8701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2642" y="914400"/>
            <a:ext cx="9316528" cy="1143000"/>
          </a:xfrm>
        </p:spPr>
        <p:txBody>
          <a:bodyPr/>
          <a:lstStyle/>
          <a:p>
            <a:r>
              <a:rPr lang="sr-Latn-CS" dirty="0" smtClean="0"/>
              <a:t>Romantičarsko u poemi CiGANI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 smtClean="0"/>
              <a:t>Nezadovoljstvo gradom i građanskim društvom</a:t>
            </a:r>
          </a:p>
          <a:p>
            <a:r>
              <a:rPr lang="sr-Latn-CS" dirty="0" smtClean="0"/>
              <a:t>Sloboda kao ideal</a:t>
            </a:r>
          </a:p>
          <a:p>
            <a:r>
              <a:rPr lang="sr-Latn-CS" dirty="0" smtClean="0"/>
              <a:t>Priroda kao izvor mira i harmonije</a:t>
            </a:r>
          </a:p>
          <a:p>
            <a:r>
              <a:rPr lang="sr-Latn-CS" dirty="0" smtClean="0"/>
              <a:t>Harmonija u sebi i sa svijetom oko sebe, za čim romantičari tragaju</a:t>
            </a:r>
          </a:p>
          <a:p>
            <a:r>
              <a:rPr lang="sr-Latn-CS" dirty="0" smtClean="0"/>
              <a:t>Osuđenost na trajno nezadovoljstvo i lutanje</a:t>
            </a:r>
          </a:p>
          <a:p>
            <a:r>
              <a:rPr lang="sr-Latn-CS" dirty="0" smtClean="0"/>
              <a:t>Trajni revolt i pobuna kao osnovno osjećanje koje izaziva stalne nesporazume i sukobe</a:t>
            </a:r>
            <a:endParaRPr lang="sr-Latn-CS" dirty="0"/>
          </a:p>
        </p:txBody>
      </p:sp>
    </p:spTree>
    <p:extLst>
      <p:ext uri="{BB962C8B-B14F-4D97-AF65-F5344CB8AC3E}">
        <p14:creationId xmlns:p14="http://schemas.microsoft.com/office/powerpoint/2010/main" val="4156511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261" y="414068"/>
            <a:ext cx="8443796" cy="6339465"/>
          </a:xfrm>
        </p:spPr>
      </p:pic>
    </p:spTree>
    <p:extLst>
      <p:ext uri="{BB962C8B-B14F-4D97-AF65-F5344CB8AC3E}">
        <p14:creationId xmlns:p14="http://schemas.microsoft.com/office/powerpoint/2010/main" val="3630388439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Vapor Trail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52</TotalTime>
  <Words>350</Words>
  <Application>Microsoft Office PowerPoint</Application>
  <PresentationFormat>Custom</PresentationFormat>
  <Paragraphs>38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Vapor Trail</vt:lpstr>
      <vt:lpstr>CIGANI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 i g a n i            1824.</vt:lpstr>
      <vt:lpstr>PowerPoint Presentation</vt:lpstr>
      <vt:lpstr>Fabula:   je podijeljena na 5 djelova:</vt:lpstr>
      <vt:lpstr>ALEKO        </vt:lpstr>
      <vt:lpstr>Romantičarsko u poemi CiGANI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CIGANI</dc:title>
  <dc:creator>Windows User</dc:creator>
  <cp:lastModifiedBy>Win</cp:lastModifiedBy>
  <cp:revision>7</cp:revision>
  <dcterms:created xsi:type="dcterms:W3CDTF">2019-10-22T19:11:11Z</dcterms:created>
  <dcterms:modified xsi:type="dcterms:W3CDTF">2020-03-19T02:42:55Z</dcterms:modified>
</cp:coreProperties>
</file>