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67" r:id="rId1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EC82-0B9E-402D-A341-FF48D756A1EF}" type="datetimeFigureOut">
              <a:rPr lang="bs-Latn-BA" smtClean="0"/>
              <a:t>19.5.2018.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867C-0185-4518-82E5-03179818531F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426821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EC82-0B9E-402D-A341-FF48D756A1EF}" type="datetimeFigureOut">
              <a:rPr lang="bs-Latn-BA" smtClean="0"/>
              <a:t>19.5.2018.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867C-0185-4518-82E5-03179818531F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10665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EC82-0B9E-402D-A341-FF48D756A1EF}" type="datetimeFigureOut">
              <a:rPr lang="bs-Latn-BA" smtClean="0"/>
              <a:t>19.5.2018.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867C-0185-4518-82E5-03179818531F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970236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EC82-0B9E-402D-A341-FF48D756A1EF}" type="datetimeFigureOut">
              <a:rPr lang="bs-Latn-BA" smtClean="0"/>
              <a:t>19.5.2018.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867C-0185-4518-82E5-03179818531F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7841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EC82-0B9E-402D-A341-FF48D756A1EF}" type="datetimeFigureOut">
              <a:rPr lang="bs-Latn-BA" smtClean="0"/>
              <a:t>19.5.2018.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867C-0185-4518-82E5-03179818531F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517820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EC82-0B9E-402D-A341-FF48D756A1EF}" type="datetimeFigureOut">
              <a:rPr lang="bs-Latn-BA" smtClean="0"/>
              <a:t>19.5.2018.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867C-0185-4518-82E5-03179818531F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409782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EC82-0B9E-402D-A341-FF48D756A1EF}" type="datetimeFigureOut">
              <a:rPr lang="bs-Latn-BA" smtClean="0"/>
              <a:t>19.5.2018.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867C-0185-4518-82E5-03179818531F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425988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EC82-0B9E-402D-A341-FF48D756A1EF}" type="datetimeFigureOut">
              <a:rPr lang="bs-Latn-BA" smtClean="0"/>
              <a:t>19.5.2018.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867C-0185-4518-82E5-03179818531F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804755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EC82-0B9E-402D-A341-FF48D756A1EF}" type="datetimeFigureOut">
              <a:rPr lang="bs-Latn-BA" smtClean="0"/>
              <a:t>19.5.2018.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867C-0185-4518-82E5-03179818531F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940876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EC82-0B9E-402D-A341-FF48D756A1EF}" type="datetimeFigureOut">
              <a:rPr lang="bs-Latn-BA" smtClean="0"/>
              <a:t>19.5.2018.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867C-0185-4518-82E5-03179818531F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357280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4EC82-0B9E-402D-A341-FF48D756A1EF}" type="datetimeFigureOut">
              <a:rPr lang="bs-Latn-BA" smtClean="0"/>
              <a:t>19.5.2018.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3867C-0185-4518-82E5-03179818531F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14016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4EC82-0B9E-402D-A341-FF48D756A1EF}" type="datetimeFigureOut">
              <a:rPr lang="bs-Latn-BA" smtClean="0"/>
              <a:t>19.5.2018.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3867C-0185-4518-82E5-03179818531F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699167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7076" y="0"/>
            <a:ext cx="5704924" cy="3509963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s-Latn-BA" dirty="0" smtClean="0"/>
              <a:t>CRNOGORSKA (I)JEKAVICA</a:t>
            </a:r>
            <a:endParaRPr lang="bs-Latn-B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7076" y="3509963"/>
            <a:ext cx="5704924" cy="3348037"/>
          </a:xfrm>
          <a:solidFill>
            <a:schemeClr val="bg2"/>
          </a:solidFill>
        </p:spPr>
        <p:txBody>
          <a:bodyPr>
            <a:normAutofit/>
          </a:bodyPr>
          <a:lstStyle/>
          <a:p>
            <a:endParaRPr lang="bs-Latn-BA" dirty="0" smtClean="0"/>
          </a:p>
          <a:p>
            <a:r>
              <a:rPr lang="bs-Latn-BA" b="1" dirty="0" smtClean="0"/>
              <a:t>Fonologija </a:t>
            </a:r>
            <a:r>
              <a:rPr lang="bs-Latn-BA" b="1" dirty="0" smtClean="0"/>
              <a:t>i morfonologija crnogorskoga jezika</a:t>
            </a:r>
          </a:p>
          <a:p>
            <a:endParaRPr lang="bs-Latn-BA" dirty="0" smtClean="0"/>
          </a:p>
          <a:p>
            <a:endParaRPr lang="bs-Latn-BA" dirty="0"/>
          </a:p>
          <a:p>
            <a:endParaRPr lang="bs-Latn-BA" dirty="0" smtClean="0"/>
          </a:p>
          <a:p>
            <a:r>
              <a:rPr lang="bs-Latn-BA" dirty="0" smtClean="0"/>
              <a:t>Podgorica, maj 2018.</a:t>
            </a:r>
            <a:endParaRPr lang="bs-Latn-BA" dirty="0"/>
          </a:p>
          <a:p>
            <a:endParaRPr lang="bs-Latn-BA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4870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73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940300" cy="1325563"/>
          </a:xfrm>
        </p:spPr>
        <p:txBody>
          <a:bodyPr/>
          <a:lstStyle/>
          <a:p>
            <a:r>
              <a:rPr lang="bs-Latn-BA" dirty="0" err="1" smtClean="0"/>
              <a:t>Opšteslovenski</a:t>
            </a:r>
            <a:r>
              <a:rPr lang="bs-Latn-BA" dirty="0" smtClean="0"/>
              <a:t> jezik: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95900" cy="4351338"/>
          </a:xfrm>
        </p:spPr>
        <p:txBody>
          <a:bodyPr>
            <a:normAutofit fontScale="92500" lnSpcReduction="10000"/>
          </a:bodyPr>
          <a:lstStyle/>
          <a:p>
            <a:r>
              <a:rPr lang="bs-Latn-BA" dirty="0" smtClean="0"/>
              <a:t>Porijeklo </a:t>
            </a:r>
            <a:r>
              <a:rPr lang="bs-Latn-BA" b="1" dirty="0"/>
              <a:t>ѣ </a:t>
            </a:r>
            <a:r>
              <a:rPr lang="bs-Latn-BA" dirty="0"/>
              <a:t>(</a:t>
            </a:r>
            <a:r>
              <a:rPr lang="bs-Latn-BA" b="1" i="1" dirty="0" err="1"/>
              <a:t>ětъ</a:t>
            </a:r>
            <a:r>
              <a:rPr lang="bs-Latn-BA" dirty="0" smtClean="0"/>
              <a:t>):</a:t>
            </a:r>
          </a:p>
          <a:p>
            <a:r>
              <a:rPr lang="bs-Latn-BA" dirty="0" smtClean="0"/>
              <a:t>Prelazak kvantitativnih u kvalitativne razlike (</a:t>
            </a:r>
            <a:r>
              <a:rPr lang="bs-Latn-BA" b="1" dirty="0" smtClean="0"/>
              <a:t>ē&gt;ě</a:t>
            </a:r>
            <a:r>
              <a:rPr lang="bs-Latn-BA" dirty="0" smtClean="0"/>
              <a:t>)</a:t>
            </a:r>
          </a:p>
          <a:p>
            <a:r>
              <a:rPr lang="bs-Latn-BA" dirty="0" err="1" smtClean="0"/>
              <a:t>Monoftongizacija</a:t>
            </a:r>
            <a:r>
              <a:rPr lang="bs-Latn-BA" dirty="0" smtClean="0"/>
              <a:t> </a:t>
            </a:r>
            <a:r>
              <a:rPr lang="bs-Latn-BA" dirty="0" err="1" smtClean="0"/>
              <a:t>diftonga</a:t>
            </a:r>
            <a:r>
              <a:rPr lang="bs-Latn-BA" dirty="0" smtClean="0"/>
              <a:t>: </a:t>
            </a:r>
          </a:p>
          <a:p>
            <a:pPr marL="0" indent="0">
              <a:buNone/>
            </a:pPr>
            <a:r>
              <a:rPr lang="bs-Latn-BA" dirty="0" smtClean="0"/>
              <a:t>(</a:t>
            </a:r>
            <a:r>
              <a:rPr lang="bs-Latn-BA" b="1" i="1" dirty="0" err="1" smtClean="0"/>
              <a:t>ai</a:t>
            </a:r>
            <a:r>
              <a:rPr lang="bs-Latn-BA" b="1" i="1" dirty="0"/>
              <a:t>̯</a:t>
            </a:r>
            <a:r>
              <a:rPr lang="bs-Latn-BA" b="1" dirty="0"/>
              <a:t> i </a:t>
            </a:r>
            <a:r>
              <a:rPr lang="bs-Latn-BA" b="1" i="1" dirty="0" err="1"/>
              <a:t>oi</a:t>
            </a:r>
            <a:r>
              <a:rPr lang="bs-Latn-BA" b="1" i="1" dirty="0" smtClean="0"/>
              <a:t>̯</a:t>
            </a:r>
            <a:r>
              <a:rPr lang="bs-Latn-BA" b="1" dirty="0" smtClean="0"/>
              <a:t> &gt; ě</a:t>
            </a:r>
            <a:r>
              <a:rPr lang="bs-Latn-BA" b="1" i="1" dirty="0" smtClean="0"/>
              <a:t> </a:t>
            </a:r>
            <a:r>
              <a:rPr lang="bs-Latn-BA" dirty="0"/>
              <a:t>pod uzlaznom </a:t>
            </a:r>
            <a:r>
              <a:rPr lang="bs-Latn-BA" dirty="0" smtClean="0"/>
              <a:t>intonacijom)</a:t>
            </a:r>
          </a:p>
          <a:p>
            <a:r>
              <a:rPr lang="bs-Latn-BA" dirty="0" smtClean="0"/>
              <a:t>Potpuna </a:t>
            </a:r>
            <a:r>
              <a:rPr lang="bs-Latn-BA" dirty="0" err="1" smtClean="0"/>
              <a:t>metateza</a:t>
            </a:r>
            <a:r>
              <a:rPr lang="bs-Latn-BA" dirty="0" smtClean="0"/>
              <a:t> </a:t>
            </a:r>
            <a:r>
              <a:rPr lang="bs-Latn-BA" dirty="0" err="1" smtClean="0"/>
              <a:t>likvida</a:t>
            </a:r>
            <a:r>
              <a:rPr lang="bs-Latn-BA" dirty="0" smtClean="0"/>
              <a:t>: </a:t>
            </a:r>
            <a:r>
              <a:rPr lang="bs-Latn-BA" b="1" dirty="0" smtClean="0"/>
              <a:t>er&gt;</a:t>
            </a:r>
            <a:r>
              <a:rPr lang="bs-Latn-BA" b="1" dirty="0" err="1" smtClean="0"/>
              <a:t>rě</a:t>
            </a:r>
            <a:r>
              <a:rPr lang="bs-Latn-BA" dirty="0" smtClean="0"/>
              <a:t> i </a:t>
            </a:r>
            <a:r>
              <a:rPr lang="bs-Latn-BA" b="1" dirty="0" smtClean="0"/>
              <a:t>el&gt;</a:t>
            </a:r>
            <a:r>
              <a:rPr lang="bs-Latn-BA" b="1" dirty="0" err="1" smtClean="0"/>
              <a:t>l</a:t>
            </a:r>
            <a:r>
              <a:rPr lang="bs-Latn-BA" b="1" i="1" dirty="0" err="1" smtClean="0"/>
              <a:t>ě</a:t>
            </a:r>
            <a:r>
              <a:rPr lang="bs-Latn-BA" b="1" i="1" dirty="0" smtClean="0"/>
              <a:t> </a:t>
            </a:r>
          </a:p>
          <a:p>
            <a:r>
              <a:rPr lang="bs-Latn-BA" dirty="0" err="1" smtClean="0"/>
              <a:t>Grafijsko</a:t>
            </a:r>
            <a:r>
              <a:rPr lang="bs-Latn-BA" dirty="0" smtClean="0"/>
              <a:t> razrješenje: </a:t>
            </a:r>
            <a:r>
              <a:rPr lang="bs-Latn-BA" dirty="0" err="1" smtClean="0"/>
              <a:t>endogeno</a:t>
            </a:r>
            <a:r>
              <a:rPr lang="bs-Latn-BA" dirty="0"/>
              <a:t>&gt;</a:t>
            </a:r>
            <a:r>
              <a:rPr lang="bs-Latn-BA" dirty="0" smtClean="0"/>
              <a:t> meki </a:t>
            </a:r>
            <a:r>
              <a:rPr lang="bs-Latn-BA" dirty="0" err="1" smtClean="0"/>
              <a:t>poluglas</a:t>
            </a:r>
            <a:r>
              <a:rPr lang="bs-Latn-BA" dirty="0"/>
              <a:t> </a:t>
            </a:r>
            <a:r>
              <a:rPr lang="bg-BG" dirty="0" smtClean="0"/>
              <a:t>ь</a:t>
            </a:r>
            <a:r>
              <a:rPr lang="bs-Latn-BA" dirty="0" smtClean="0"/>
              <a:t> </a:t>
            </a:r>
            <a:r>
              <a:rPr lang="bs-Latn-BA" i="1" dirty="0" smtClean="0"/>
              <a:t>(jer)</a:t>
            </a:r>
            <a:r>
              <a:rPr lang="bs-Latn-BA" dirty="0" smtClean="0"/>
              <a:t> sa (+)</a:t>
            </a:r>
          </a:p>
          <a:p>
            <a:r>
              <a:rPr lang="bs-Latn-BA" dirty="0" err="1" smtClean="0"/>
              <a:t>Glasovna</a:t>
            </a:r>
            <a:r>
              <a:rPr lang="bs-Latn-BA" dirty="0" smtClean="0"/>
              <a:t> vrijednost &lt;ja, </a:t>
            </a:r>
            <a:r>
              <a:rPr lang="en-US" dirty="0" smtClean="0"/>
              <a:t>`a, je, `e, e</a:t>
            </a:r>
            <a:r>
              <a:rPr lang="bs-Latn-BA" dirty="0" smtClean="0"/>
              <a:t>&gt;</a:t>
            </a:r>
            <a:endParaRPr lang="bs-Latn-B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0" y="482600"/>
            <a:ext cx="2070100" cy="1562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0" y="2228850"/>
            <a:ext cx="1879600" cy="2044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099" y="4457700"/>
            <a:ext cx="2222501" cy="197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64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00" y="84137"/>
            <a:ext cx="5041900" cy="1325563"/>
          </a:xfrm>
        </p:spPr>
        <p:txBody>
          <a:bodyPr/>
          <a:lstStyle/>
          <a:p>
            <a:r>
              <a:rPr lang="sr-Latn-ME" dirty="0" smtClean="0"/>
              <a:t>Crnogorska redakcija</a:t>
            </a:r>
            <a:endParaRPr lang="bs-Latn-B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409700"/>
            <a:ext cx="9944100" cy="5130800"/>
          </a:xfrm>
        </p:spPr>
      </p:pic>
    </p:spTree>
    <p:extLst>
      <p:ext uri="{BB962C8B-B14F-4D97-AF65-F5344CB8AC3E}">
        <p14:creationId xmlns:p14="http://schemas.microsoft.com/office/powerpoint/2010/main" val="130592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0" y="257058"/>
            <a:ext cx="6231530" cy="269557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sr-Latn-ME" sz="2400" b="1" dirty="0" smtClean="0"/>
              <a:t>Refleksi jata</a:t>
            </a:r>
            <a:r>
              <a:rPr lang="sr-Latn-ME" sz="2400" dirty="0" smtClean="0"/>
              <a:t>: </a:t>
            </a:r>
            <a:br>
              <a:rPr lang="sr-Latn-ME" sz="2400" dirty="0" smtClean="0"/>
            </a:br>
            <a:r>
              <a:rPr lang="sr-Latn-ME" sz="2400" dirty="0" smtClean="0"/>
              <a:t>Bugarski (</a:t>
            </a:r>
            <a:r>
              <a:rPr lang="sr-Latn-ME" sz="2400" b="1" dirty="0" smtClean="0"/>
              <a:t>naglašeno jat</a:t>
            </a:r>
            <a:r>
              <a:rPr lang="sr-Latn-ME" sz="2400" dirty="0" smtClean="0"/>
              <a:t> ispred sloga sa vok. zadnj. reda </a:t>
            </a:r>
            <a:r>
              <a:rPr lang="sr-Latn-ME" sz="2400" b="1" dirty="0" smtClean="0"/>
              <a:t>&gt; ’a </a:t>
            </a:r>
            <a:r>
              <a:rPr lang="sr-Latn-ME" sz="2400" u="sng" dirty="0" smtClean="0"/>
              <a:t>/u suprotnom </a:t>
            </a:r>
            <a:r>
              <a:rPr lang="sr-Latn-ME" sz="2400" b="1" u="sng" dirty="0" smtClean="0"/>
              <a:t>&gt;</a:t>
            </a:r>
            <a:r>
              <a:rPr lang="sr-Latn-ME" sz="2400" b="1" dirty="0" smtClean="0"/>
              <a:t>e</a:t>
            </a:r>
            <a:r>
              <a:rPr lang="sr-Latn-ME" sz="2400" dirty="0" smtClean="0"/>
              <a:t>) (</a:t>
            </a:r>
            <a:r>
              <a:rPr lang="bg-BG" sz="2400" b="1" dirty="0"/>
              <a:t>реки</a:t>
            </a:r>
            <a:r>
              <a:rPr lang="bg-BG" sz="2400" b="1" dirty="0" smtClean="0"/>
              <a:t>, </a:t>
            </a:r>
            <a:r>
              <a:rPr lang="bg-BG" sz="2400" b="1" dirty="0"/>
              <a:t>свят</a:t>
            </a:r>
            <a:r>
              <a:rPr lang="sr-Latn-ME" sz="2400" dirty="0" smtClean="0"/>
              <a:t>)</a:t>
            </a:r>
            <a:br>
              <a:rPr lang="sr-Latn-ME" sz="2400" dirty="0" smtClean="0"/>
            </a:br>
            <a:r>
              <a:rPr lang="sr-Latn-ME" sz="2400" dirty="0" smtClean="0"/>
              <a:t>Makedonski i srpski (</a:t>
            </a:r>
            <a:r>
              <a:rPr lang="sr-Latn-ME" sz="2400" b="1" dirty="0" smtClean="0"/>
              <a:t>većina &gt;e</a:t>
            </a:r>
            <a:r>
              <a:rPr lang="sr-Latn-ME" sz="2400" dirty="0" smtClean="0"/>
              <a:t>) (</a:t>
            </a:r>
            <a:r>
              <a:rPr lang="bg-BG" sz="2400" b="1" dirty="0"/>
              <a:t>реки, </a:t>
            </a:r>
            <a:r>
              <a:rPr lang="bg-BG" sz="2400" b="1" dirty="0" smtClean="0"/>
              <a:t>светот</a:t>
            </a:r>
            <a:r>
              <a:rPr lang="sr-Latn-ME" sz="2400" dirty="0" smtClean="0"/>
              <a:t>)</a:t>
            </a:r>
            <a:br>
              <a:rPr lang="sr-Latn-ME" sz="2400" dirty="0" smtClean="0"/>
            </a:br>
            <a:r>
              <a:rPr lang="sr-Latn-ME" sz="2400" dirty="0" smtClean="0"/>
              <a:t>Slovenački (</a:t>
            </a:r>
            <a:r>
              <a:rPr lang="bs-Latn-BA" sz="2400" b="1" dirty="0" err="1" smtClean="0"/>
              <a:t>mẹdvedka</a:t>
            </a:r>
            <a:r>
              <a:rPr lang="bs-Latn-BA" sz="2400" b="1" dirty="0" smtClean="0"/>
              <a:t>/</a:t>
            </a:r>
            <a:r>
              <a:rPr lang="bs-Latn-BA" sz="2400" b="1" dirty="0" err="1" smtClean="0"/>
              <a:t>svẹt</a:t>
            </a:r>
            <a:r>
              <a:rPr lang="bs-Latn-BA" sz="2400" b="1" dirty="0" smtClean="0"/>
              <a:t> //</a:t>
            </a:r>
            <a:r>
              <a:rPr lang="sr-Latn-ME" sz="2400" b="1" dirty="0" smtClean="0"/>
              <a:t>dugo ili kratko zatvoreno </a:t>
            </a:r>
            <a:r>
              <a:rPr lang="bs-Latn-BA" sz="2400" b="1" dirty="0" smtClean="0"/>
              <a:t>ẹ</a:t>
            </a:r>
            <a:r>
              <a:rPr lang="sr-Latn-ME" sz="2400" dirty="0" smtClean="0"/>
              <a:t>)</a:t>
            </a:r>
            <a:br>
              <a:rPr lang="sr-Latn-ME" sz="2400" dirty="0" smtClean="0"/>
            </a:br>
            <a:endParaRPr lang="bs-Latn-BA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" y="3060699"/>
            <a:ext cx="3305522" cy="334138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700" y="2952631"/>
            <a:ext cx="2489200" cy="3449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022" y="3801635"/>
            <a:ext cx="4927601" cy="367695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858695" y="662314"/>
            <a:ext cx="497205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ME" sz="2000" dirty="0" smtClean="0"/>
              <a:t>Češki </a:t>
            </a:r>
            <a:r>
              <a:rPr lang="bs-Latn-BA" sz="2000" b="1" dirty="0" smtClean="0"/>
              <a:t>ě/ň/ř </a:t>
            </a:r>
            <a:r>
              <a:rPr lang="sr-Latn-ME" sz="2000" dirty="0" smtClean="0"/>
              <a:t>(dugi</a:t>
            </a:r>
            <a:r>
              <a:rPr lang="sr-Latn-ME" sz="2000" b="1" dirty="0" smtClean="0"/>
              <a:t>&gt;i</a:t>
            </a:r>
            <a:r>
              <a:rPr lang="sr-Latn-ME" sz="2000" dirty="0" smtClean="0"/>
              <a:t> /kratki iza </a:t>
            </a:r>
            <a:r>
              <a:rPr lang="sr-Latn-ME" sz="2000" b="1" dirty="0" smtClean="0"/>
              <a:t>t, d, n &gt;’e</a:t>
            </a:r>
            <a:r>
              <a:rPr lang="sr-Latn-ME" sz="2000" dirty="0" smtClean="0"/>
              <a:t>/ kratki iza labijala</a:t>
            </a:r>
            <a:r>
              <a:rPr lang="sr-Latn-ME" sz="2000" b="1" dirty="0" smtClean="0"/>
              <a:t>&gt;je </a:t>
            </a:r>
            <a:r>
              <a:rPr lang="sr-Latn-ME" sz="2000" dirty="0" smtClean="0"/>
              <a:t>u ostalim sl.</a:t>
            </a:r>
            <a:r>
              <a:rPr lang="sr-Latn-ME" sz="2000" b="1" dirty="0" smtClean="0"/>
              <a:t>&gt;e</a:t>
            </a:r>
            <a:r>
              <a:rPr lang="sr-Latn-ME" sz="2000" dirty="0" smtClean="0"/>
              <a:t>) </a:t>
            </a:r>
            <a:r>
              <a:rPr lang="bs-Latn-BA" sz="2000" b="1" dirty="0" err="1" smtClean="0"/>
              <a:t>řeka</a:t>
            </a:r>
            <a:r>
              <a:rPr lang="bs-Latn-BA" sz="2000" b="1" dirty="0" smtClean="0"/>
              <a:t>, </a:t>
            </a:r>
            <a:r>
              <a:rPr lang="bs-Latn-BA" sz="2000" b="1" dirty="0" err="1" smtClean="0"/>
              <a:t>svět</a:t>
            </a:r>
            <a:r>
              <a:rPr lang="bs-Latn-BA" sz="2000" b="1" dirty="0" smtClean="0"/>
              <a:t>, </a:t>
            </a:r>
            <a:r>
              <a:rPr lang="bs-Latn-BA" sz="2000" b="1" dirty="0" err="1" smtClean="0"/>
              <a:t>dětí</a:t>
            </a:r>
            <a:r>
              <a:rPr lang="bs-Latn-BA" sz="2000" b="1" dirty="0" smtClean="0"/>
              <a:t>.</a:t>
            </a:r>
            <a:r>
              <a:rPr lang="bs-Latn-BA" sz="2000" dirty="0" smtClean="0"/>
              <a:t/>
            </a:r>
            <a:br>
              <a:rPr lang="bs-Latn-BA" sz="2000" dirty="0" smtClean="0"/>
            </a:br>
            <a:r>
              <a:rPr lang="bs-Latn-BA" sz="2000" dirty="0" smtClean="0"/>
              <a:t>Slovački (dugo </a:t>
            </a:r>
            <a:r>
              <a:rPr lang="bs-Latn-BA" sz="2000" b="1" dirty="0" smtClean="0"/>
              <a:t>&gt;</a:t>
            </a:r>
            <a:r>
              <a:rPr lang="bs-Latn-BA" sz="2000" b="1" dirty="0" err="1" smtClean="0"/>
              <a:t>ie</a:t>
            </a:r>
            <a:r>
              <a:rPr lang="bs-Latn-BA" sz="2000" dirty="0" smtClean="0"/>
              <a:t>/ kratko </a:t>
            </a:r>
            <a:r>
              <a:rPr lang="bs-Latn-BA" sz="2000" b="1" dirty="0" smtClean="0"/>
              <a:t>&gt;e</a:t>
            </a:r>
            <a:r>
              <a:rPr lang="bs-Latn-BA" sz="2000" dirty="0" smtClean="0"/>
              <a:t>) (</a:t>
            </a:r>
            <a:r>
              <a:rPr lang="bs-Latn-BA" sz="2000" b="1" dirty="0" smtClean="0"/>
              <a:t>Svet, </a:t>
            </a:r>
            <a:r>
              <a:rPr lang="bs-Latn-BA" sz="2000" b="1" dirty="0" err="1" smtClean="0"/>
              <a:t>detí</a:t>
            </a:r>
            <a:r>
              <a:rPr lang="bs-Latn-BA" sz="2000" dirty="0" smtClean="0"/>
              <a:t>)</a:t>
            </a:r>
            <a:r>
              <a:rPr lang="bs-Latn-BA" sz="2000" b="1" dirty="0" smtClean="0"/>
              <a:t/>
            </a:r>
            <a:br>
              <a:rPr lang="bs-Latn-BA" sz="2000" b="1" dirty="0" smtClean="0"/>
            </a:br>
            <a:r>
              <a:rPr lang="bs-Latn-BA" sz="2000" dirty="0" smtClean="0"/>
              <a:t>Poljski (pred tvrdim </a:t>
            </a:r>
            <a:r>
              <a:rPr lang="bs-Latn-BA" sz="2000" b="1" dirty="0" smtClean="0"/>
              <a:t>jat&gt;‘a</a:t>
            </a:r>
            <a:r>
              <a:rPr lang="bs-Latn-BA" sz="2000" dirty="0" smtClean="0"/>
              <a:t>/ ostali </a:t>
            </a:r>
            <a:r>
              <a:rPr lang="bs-Latn-BA" sz="2000" b="1" dirty="0" smtClean="0"/>
              <a:t>jat&gt;e</a:t>
            </a:r>
            <a:r>
              <a:rPr lang="bs-Latn-BA" sz="2000" dirty="0" smtClean="0"/>
              <a:t>) </a:t>
            </a:r>
            <a:r>
              <a:rPr lang="bs-Latn-BA" sz="2000" b="1" dirty="0" smtClean="0"/>
              <a:t>(</a:t>
            </a:r>
            <a:r>
              <a:rPr lang="bs-Latn-BA" sz="2000" b="1" dirty="0" err="1" smtClean="0"/>
              <a:t>Świat</a:t>
            </a:r>
            <a:r>
              <a:rPr lang="bs-Latn-BA" sz="2000" b="1" dirty="0" smtClean="0"/>
              <a:t>, </a:t>
            </a:r>
            <a:r>
              <a:rPr lang="bs-Latn-BA" sz="2000" b="1" dirty="0" err="1" smtClean="0"/>
              <a:t>dzieci</a:t>
            </a:r>
            <a:r>
              <a:rPr lang="bs-Latn-BA" sz="2000" b="1" dirty="0" smtClean="0"/>
              <a:t>, </a:t>
            </a:r>
            <a:r>
              <a:rPr lang="bs-Latn-BA" sz="2000" b="1" dirty="0" err="1" smtClean="0"/>
              <a:t>gwiazd</a:t>
            </a:r>
            <a:r>
              <a:rPr lang="bs-Latn-BA" sz="2000" b="1" dirty="0" smtClean="0"/>
              <a:t>)</a:t>
            </a:r>
          </a:p>
          <a:p>
            <a:endParaRPr lang="sr-Latn-ME" sz="2000" dirty="0" smtClean="0"/>
          </a:p>
          <a:p>
            <a:r>
              <a:rPr lang="sr-Latn-ME" sz="2000" dirty="0" smtClean="0"/>
              <a:t>Ukrajinski (</a:t>
            </a:r>
            <a:r>
              <a:rPr lang="sr-Latn-ME" sz="2000" b="1" dirty="0" smtClean="0"/>
              <a:t>jat&gt;i</a:t>
            </a:r>
            <a:r>
              <a:rPr lang="sr-Latn-ME" sz="2000" dirty="0" smtClean="0"/>
              <a:t>) (</a:t>
            </a:r>
            <a:r>
              <a:rPr lang="bg-BG" sz="2000" b="1" dirty="0"/>
              <a:t>ріки</a:t>
            </a:r>
            <a:r>
              <a:rPr lang="bg-BG" sz="2000" b="1" dirty="0" smtClean="0"/>
              <a:t>, </a:t>
            </a:r>
            <a:r>
              <a:rPr lang="bg-BG" sz="2000" b="1" dirty="0"/>
              <a:t>світ</a:t>
            </a:r>
            <a:r>
              <a:rPr lang="sr-Latn-ME" sz="2000" dirty="0" smtClean="0"/>
              <a:t>)</a:t>
            </a:r>
          </a:p>
          <a:p>
            <a:r>
              <a:rPr lang="sr-Latn-ME" sz="2000" dirty="0" smtClean="0"/>
              <a:t>Bjeloruski (</a:t>
            </a:r>
            <a:r>
              <a:rPr lang="sr-Latn-ME" sz="2000" b="1" dirty="0" smtClean="0"/>
              <a:t>jat&gt;e</a:t>
            </a:r>
            <a:r>
              <a:rPr lang="sr-Latn-ME" sz="2000" dirty="0" smtClean="0"/>
              <a:t>) (</a:t>
            </a:r>
            <a:r>
              <a:rPr lang="bg-BG" sz="2000" b="1" dirty="0" smtClean="0"/>
              <a:t>ракі, </a:t>
            </a:r>
            <a:r>
              <a:rPr lang="bg-BG" sz="2000" b="1" dirty="0"/>
              <a:t>свет</a:t>
            </a:r>
            <a:r>
              <a:rPr lang="sr-Latn-ME" sz="2000" dirty="0" smtClean="0"/>
              <a:t>)</a:t>
            </a:r>
          </a:p>
          <a:p>
            <a:r>
              <a:rPr lang="sr-Latn-ME" sz="2000" dirty="0" smtClean="0"/>
              <a:t>Ruski (</a:t>
            </a:r>
            <a:r>
              <a:rPr lang="sr-Latn-ME" sz="2000" b="1" dirty="0" smtClean="0"/>
              <a:t>jat&gt;e</a:t>
            </a:r>
            <a:r>
              <a:rPr lang="sr-Latn-ME" sz="2000" dirty="0" smtClean="0"/>
              <a:t>) (</a:t>
            </a:r>
            <a:r>
              <a:rPr lang="bg-BG" sz="2000" b="1" dirty="0"/>
              <a:t>реки, </a:t>
            </a:r>
            <a:r>
              <a:rPr lang="bg-BG" sz="2000" b="1" dirty="0" smtClean="0"/>
              <a:t>звезды</a:t>
            </a:r>
            <a:r>
              <a:rPr lang="sr-Latn-ME" sz="2000" dirty="0" smtClean="0"/>
              <a:t>)</a:t>
            </a:r>
          </a:p>
          <a:p>
            <a:r>
              <a:rPr lang="sr-Latn-ME" dirty="0" smtClean="0"/>
              <a:t> 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43882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77900"/>
            <a:ext cx="12192000" cy="2247899"/>
          </a:xfrm>
        </p:spPr>
        <p:txBody>
          <a:bodyPr>
            <a:normAutofit fontScale="90000"/>
          </a:bodyPr>
          <a:lstStyle/>
          <a:p>
            <a:pPr algn="ctr"/>
            <a:r>
              <a:rPr lang="sr-Latn-ME" sz="4900" b="1" i="1" dirty="0" smtClean="0"/>
              <a:t>e</a:t>
            </a:r>
            <a:r>
              <a:rPr lang="sr-Latn-ME" dirty="0" smtClean="0"/>
              <a:t>kavica/ </a:t>
            </a:r>
            <a:r>
              <a:rPr lang="sr-Latn-ME" sz="4900" b="1" i="1" dirty="0" smtClean="0"/>
              <a:t>i</a:t>
            </a:r>
            <a:r>
              <a:rPr lang="sr-Latn-ME" dirty="0" smtClean="0"/>
              <a:t>kavica/ </a:t>
            </a:r>
            <a:r>
              <a:rPr lang="sr-Latn-ME" sz="4800" b="1" i="1" dirty="0" smtClean="0"/>
              <a:t>(i)je</a:t>
            </a:r>
            <a:r>
              <a:rPr lang="sr-Latn-ME" dirty="0" smtClean="0"/>
              <a:t>kavica</a:t>
            </a:r>
            <a:br>
              <a:rPr lang="sr-Latn-ME" dirty="0" smtClean="0"/>
            </a:br>
            <a:r>
              <a:rPr lang="sr-Latn-ME" dirty="0" smtClean="0"/>
              <a:t>Dete (deca/nisam)/ Dite (djeca/dica)/ </a:t>
            </a:r>
            <a:br>
              <a:rPr lang="sr-Latn-ME" dirty="0" smtClean="0"/>
            </a:br>
            <a:r>
              <a:rPr lang="sr-Latn-ME" dirty="0" smtClean="0"/>
              <a:t>Dijete (đeca/nijesam)</a:t>
            </a:r>
            <a:br>
              <a:rPr lang="sr-Latn-ME" dirty="0" smtClean="0"/>
            </a:b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0" y="3733799"/>
            <a:ext cx="10515600" cy="2489201"/>
          </a:xfrm>
        </p:spPr>
        <p:txBody>
          <a:bodyPr/>
          <a:lstStyle/>
          <a:p>
            <a:r>
              <a:rPr lang="sr-Latn-ME" dirty="0" smtClean="0"/>
              <a:t>Bosanski standard: </a:t>
            </a:r>
            <a:r>
              <a:rPr lang="sr-Latn-ME" i="1" dirty="0" smtClean="0"/>
              <a:t>sjeo, srjedina, vrjemena, grjehota, grješnik, lijekovi, sjeći, odrječnost. </a:t>
            </a:r>
            <a:r>
              <a:rPr lang="sr-Latn-ME" dirty="0" smtClean="0"/>
              <a:t> </a:t>
            </a:r>
          </a:p>
          <a:p>
            <a:r>
              <a:rPr lang="sr-Latn-ME" dirty="0" smtClean="0"/>
              <a:t>Hrvatski standard: morfološka ortografija, evolucija, uticaji, leksika.</a:t>
            </a:r>
            <a:endParaRPr lang="sr-Latn-ME" i="1" dirty="0" smtClean="0"/>
          </a:p>
          <a:p>
            <a:r>
              <a:rPr lang="sr-Latn-ME" dirty="0" smtClean="0"/>
              <a:t>Srpski standard: fonološka ortografija, revolucio-evolucio.</a:t>
            </a:r>
          </a:p>
          <a:p>
            <a:endParaRPr lang="sr-Latn-ME" dirty="0" smtClean="0"/>
          </a:p>
        </p:txBody>
      </p:sp>
    </p:spTree>
    <p:extLst>
      <p:ext uri="{BB962C8B-B14F-4D97-AF65-F5344CB8AC3E}">
        <p14:creationId xmlns:p14="http://schemas.microsoft.com/office/powerpoint/2010/main" val="348117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ME" dirty="0" smtClean="0"/>
              <a:t>Crnogorska (i)jekavica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ME" b="1" dirty="0" smtClean="0"/>
          </a:p>
          <a:p>
            <a:r>
              <a:rPr lang="sr-Latn-ME" b="1" dirty="0" smtClean="0"/>
              <a:t>Akcenat:</a:t>
            </a:r>
            <a:r>
              <a:rPr lang="sr-Latn-ME" dirty="0" smtClean="0"/>
              <a:t> </a:t>
            </a:r>
          </a:p>
          <a:p>
            <a:pPr lvl="1"/>
            <a:r>
              <a:rPr lang="sr-Latn-ME" dirty="0" smtClean="0"/>
              <a:t>kratki alternat jata =&gt; isti akcenat (sekira-sikira-</a:t>
            </a:r>
            <a:r>
              <a:rPr lang="bs-Latn-BA" dirty="0" err="1" smtClean="0"/>
              <a:t>śekira</a:t>
            </a:r>
            <a:r>
              <a:rPr lang="sr-Latn-ME" dirty="0" smtClean="0"/>
              <a:t>)</a:t>
            </a:r>
          </a:p>
          <a:p>
            <a:pPr lvl="1"/>
            <a:r>
              <a:rPr lang="sr-Latn-ME" dirty="0" smtClean="0"/>
              <a:t>dugi alternat jata =&gt; akcenat mijenja kvantitet, ne i kvalitet (breg-brig-brijeg)</a:t>
            </a:r>
          </a:p>
          <a:p>
            <a:pPr marL="457200" lvl="1" indent="0">
              <a:buNone/>
            </a:pPr>
            <a:endParaRPr lang="bs-Latn-BA" dirty="0" smtClean="0"/>
          </a:p>
          <a:p>
            <a:r>
              <a:rPr lang="bs-Latn-BA" b="1" dirty="0"/>
              <a:t>Alternacije jata</a:t>
            </a:r>
            <a:r>
              <a:rPr lang="bs-Latn-BA" dirty="0"/>
              <a:t> u </a:t>
            </a:r>
            <a:r>
              <a:rPr lang="bs-Latn-BA" dirty="0" err="1"/>
              <a:t>crnogorskome</a:t>
            </a:r>
            <a:r>
              <a:rPr lang="bs-Latn-BA" dirty="0"/>
              <a:t> jeziku se mogu ostvariti u šest opisanih slučajeva i to: </a:t>
            </a:r>
            <a:r>
              <a:rPr lang="bs-Latn-BA" i="1" dirty="0"/>
              <a:t>ije &gt;je, ije &gt;e, ije &gt;je/i, je&gt;ije, e &gt;ije, i &gt;ije</a:t>
            </a:r>
            <a:r>
              <a:rPr lang="bs-Latn-BA" dirty="0"/>
              <a:t>. Ovakve alternacije se javljaju u sljedećim slučajevima:</a:t>
            </a:r>
          </a:p>
          <a:p>
            <a:pPr lvl="1"/>
            <a:endParaRPr lang="sr-Latn-ME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0" y="735807"/>
            <a:ext cx="187960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445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080000" cy="1325563"/>
          </a:xfrm>
        </p:spPr>
        <p:txBody>
          <a:bodyPr/>
          <a:lstStyle/>
          <a:p>
            <a:r>
              <a:rPr lang="sr-Latn-ME" dirty="0" smtClean="0"/>
              <a:t>Alternacija jata </a:t>
            </a:r>
            <a:r>
              <a:rPr lang="bs-Latn-BA" i="1" dirty="0" smtClean="0"/>
              <a:t>ije &gt;je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563"/>
            <a:ext cx="12192000" cy="4851400"/>
          </a:xfrm>
        </p:spPr>
        <p:txBody>
          <a:bodyPr>
            <a:normAutofit lnSpcReduction="10000"/>
          </a:bodyPr>
          <a:lstStyle/>
          <a:p>
            <a:pPr marL="228600" lvl="1">
              <a:spcBef>
                <a:spcPts val="1000"/>
              </a:spcBef>
            </a:pPr>
            <a:r>
              <a:rPr lang="sr-Latn-ME" dirty="0" smtClean="0"/>
              <a:t>Imenice: </a:t>
            </a:r>
            <a:r>
              <a:rPr lang="bs-Latn-BA" dirty="0" smtClean="0"/>
              <a:t>muškoga </a:t>
            </a:r>
            <a:r>
              <a:rPr lang="bs-Latn-BA" dirty="0"/>
              <a:t>roda sa </a:t>
            </a:r>
            <a:r>
              <a:rPr lang="bs-Latn-BA" dirty="0" err="1"/>
              <a:t>morfemima</a:t>
            </a:r>
            <a:r>
              <a:rPr lang="bs-Latn-BA" dirty="0"/>
              <a:t>  </a:t>
            </a:r>
            <a:r>
              <a:rPr lang="bs-Latn-BA" i="1" dirty="0"/>
              <a:t>-ov-, -ev-, </a:t>
            </a:r>
            <a:r>
              <a:rPr lang="bs-Latn-BA" dirty="0"/>
              <a:t>u građenju </a:t>
            </a:r>
            <a:r>
              <a:rPr lang="bs-Latn-BA" dirty="0" smtClean="0"/>
              <a:t>množine</a:t>
            </a:r>
            <a:r>
              <a:rPr lang="sr-Latn-ME" i="1" dirty="0" smtClean="0"/>
              <a:t>(svijet-svjetovi /lijek-ljekovi)</a:t>
            </a:r>
            <a:endParaRPr lang="bs-Latn-BA" dirty="0" smtClean="0"/>
          </a:p>
          <a:p>
            <a:pPr marL="228600" lvl="1">
              <a:spcBef>
                <a:spcPts val="1000"/>
              </a:spcBef>
            </a:pPr>
            <a:r>
              <a:rPr lang="bs-Latn-BA" dirty="0" smtClean="0"/>
              <a:t>Imenice srednjega </a:t>
            </a:r>
            <a:r>
              <a:rPr lang="bs-Latn-BA" dirty="0"/>
              <a:t>roda u promjenama </a:t>
            </a:r>
            <a:r>
              <a:rPr lang="bs-Latn-BA" dirty="0" smtClean="0"/>
              <a:t>sa </a:t>
            </a:r>
            <a:r>
              <a:rPr lang="bs-Latn-BA" dirty="0" err="1" smtClean="0"/>
              <a:t>morfemom</a:t>
            </a:r>
            <a:r>
              <a:rPr lang="bs-Latn-BA" dirty="0" smtClean="0"/>
              <a:t> </a:t>
            </a:r>
            <a:r>
              <a:rPr lang="bs-Latn-BA" i="1" dirty="0"/>
              <a:t>-et- </a:t>
            </a:r>
            <a:r>
              <a:rPr lang="bs-Latn-BA" dirty="0"/>
              <a:t>i</a:t>
            </a:r>
            <a:r>
              <a:rPr lang="bs-Latn-BA" i="1" dirty="0"/>
              <a:t> -</a:t>
            </a:r>
            <a:r>
              <a:rPr lang="bs-Latn-BA" i="1" dirty="0" smtClean="0"/>
              <a:t>es- </a:t>
            </a:r>
            <a:r>
              <a:rPr lang="bs-Latn-BA" dirty="0" smtClean="0"/>
              <a:t>(</a:t>
            </a:r>
            <a:r>
              <a:rPr lang="bs-Latn-BA" dirty="0" err="1" smtClean="0"/>
              <a:t>dijete-đeteta</a:t>
            </a:r>
            <a:r>
              <a:rPr lang="bs-Latn-BA" dirty="0" smtClean="0"/>
              <a:t>) </a:t>
            </a:r>
          </a:p>
          <a:p>
            <a:r>
              <a:rPr lang="bs-Latn-BA" dirty="0" smtClean="0"/>
              <a:t>Imenice ženskoga </a:t>
            </a:r>
            <a:r>
              <a:rPr lang="bs-Latn-BA" dirty="0"/>
              <a:t>roda kod kojih se u </a:t>
            </a:r>
            <a:r>
              <a:rPr lang="bs-Latn-BA" dirty="0" err="1"/>
              <a:t>genitivu</a:t>
            </a:r>
            <a:r>
              <a:rPr lang="bs-Latn-BA" dirty="0"/>
              <a:t> množine javlja </a:t>
            </a:r>
            <a:r>
              <a:rPr lang="bs-Latn-BA" dirty="0" err="1"/>
              <a:t>nepostojano</a:t>
            </a:r>
            <a:r>
              <a:rPr lang="bs-Latn-BA" dirty="0"/>
              <a:t> </a:t>
            </a:r>
            <a:r>
              <a:rPr lang="bs-Latn-BA" i="1" dirty="0"/>
              <a:t>a</a:t>
            </a:r>
            <a:r>
              <a:rPr lang="bs-Latn-BA" dirty="0"/>
              <a:t>. </a:t>
            </a:r>
            <a:r>
              <a:rPr lang="bs-Latn-BA" dirty="0" smtClean="0"/>
              <a:t>(</a:t>
            </a:r>
            <a:r>
              <a:rPr lang="bs-Latn-BA" dirty="0" err="1" smtClean="0"/>
              <a:t>pripovijetk-pripovjedaka</a:t>
            </a:r>
            <a:r>
              <a:rPr lang="bs-Latn-BA" dirty="0" smtClean="0"/>
              <a:t>)</a:t>
            </a:r>
          </a:p>
          <a:p>
            <a:r>
              <a:rPr lang="bs-Latn-BA" dirty="0" smtClean="0"/>
              <a:t>Tvorba </a:t>
            </a:r>
            <a:r>
              <a:rPr lang="bs-Latn-BA" dirty="0" err="1"/>
              <a:t>nesvršenih</a:t>
            </a:r>
            <a:r>
              <a:rPr lang="bs-Latn-BA" dirty="0"/>
              <a:t> glagola od svršenih </a:t>
            </a:r>
            <a:r>
              <a:rPr lang="bs-Latn-BA" dirty="0" err="1"/>
              <a:t>sufiksacijom</a:t>
            </a:r>
            <a:r>
              <a:rPr lang="bs-Latn-BA" dirty="0"/>
              <a:t> </a:t>
            </a:r>
            <a:r>
              <a:rPr lang="bs-Latn-BA" i="1" dirty="0"/>
              <a:t>-</a:t>
            </a:r>
            <a:r>
              <a:rPr lang="bs-Latn-BA" i="1" dirty="0" err="1"/>
              <a:t>jiva</a:t>
            </a:r>
            <a:r>
              <a:rPr lang="bs-Latn-BA" i="1" dirty="0"/>
              <a:t>-</a:t>
            </a:r>
            <a:r>
              <a:rPr lang="bs-Latn-BA" dirty="0"/>
              <a:t> i </a:t>
            </a:r>
            <a:r>
              <a:rPr lang="bs-Latn-BA" i="1" dirty="0"/>
              <a:t>-</a:t>
            </a:r>
            <a:r>
              <a:rPr lang="bs-Latn-BA" i="1" dirty="0" smtClean="0"/>
              <a:t>java-</a:t>
            </a:r>
            <a:r>
              <a:rPr lang="bs-Latn-BA" dirty="0"/>
              <a:t> </a:t>
            </a:r>
            <a:r>
              <a:rPr lang="bs-Latn-BA" dirty="0" smtClean="0"/>
              <a:t>(</a:t>
            </a:r>
            <a:r>
              <a:rPr lang="bs-Latn-BA" dirty="0" err="1" smtClean="0"/>
              <a:t>pobijediti-pobjeđivati</a:t>
            </a:r>
            <a:r>
              <a:rPr lang="bs-Latn-BA" dirty="0" smtClean="0"/>
              <a:t>)</a:t>
            </a:r>
          </a:p>
          <a:p>
            <a:r>
              <a:rPr lang="bs-Latn-BA" dirty="0"/>
              <a:t>K</a:t>
            </a:r>
            <a:r>
              <a:rPr lang="bs-Latn-BA" dirty="0" smtClean="0"/>
              <a:t>omparaciji </a:t>
            </a:r>
            <a:r>
              <a:rPr lang="bs-Latn-BA" dirty="0" err="1"/>
              <a:t>pridjeva</a:t>
            </a:r>
            <a:r>
              <a:rPr lang="bs-Latn-BA" dirty="0"/>
              <a:t> i </a:t>
            </a:r>
            <a:r>
              <a:rPr lang="bs-Latn-BA" dirty="0" smtClean="0"/>
              <a:t>priloga</a:t>
            </a:r>
            <a:r>
              <a:rPr lang="bs-Latn-BA" dirty="0"/>
              <a:t> </a:t>
            </a:r>
            <a:r>
              <a:rPr lang="bs-Latn-BA" dirty="0" smtClean="0"/>
              <a:t>(</a:t>
            </a:r>
            <a:r>
              <a:rPr lang="bs-Latn-BA" dirty="0" err="1" smtClean="0"/>
              <a:t>lijep-ljepši-ljepše</a:t>
            </a:r>
            <a:r>
              <a:rPr lang="bs-Latn-BA" dirty="0" smtClean="0"/>
              <a:t>)</a:t>
            </a:r>
            <a:endParaRPr lang="bs-Latn-BA" dirty="0"/>
          </a:p>
          <a:p>
            <a:r>
              <a:rPr lang="bs-Latn-BA" dirty="0" err="1"/>
              <a:t>D</a:t>
            </a:r>
            <a:r>
              <a:rPr lang="bs-Latn-BA" dirty="0" err="1" smtClean="0"/>
              <a:t>erivacijama</a:t>
            </a:r>
            <a:r>
              <a:rPr lang="bs-Latn-BA" dirty="0" smtClean="0"/>
              <a:t> </a:t>
            </a:r>
            <a:r>
              <a:rPr lang="bs-Latn-BA" dirty="0"/>
              <a:t>na sljedeće </a:t>
            </a:r>
            <a:r>
              <a:rPr lang="bs-Latn-BA" dirty="0" err="1"/>
              <a:t>sufikse</a:t>
            </a:r>
            <a:r>
              <a:rPr lang="bs-Latn-BA" dirty="0"/>
              <a:t>: </a:t>
            </a:r>
            <a:r>
              <a:rPr lang="bs-Latn-BA" i="1" dirty="0"/>
              <a:t>-</a:t>
            </a:r>
            <a:r>
              <a:rPr lang="bs-Latn-BA" i="1" dirty="0" smtClean="0"/>
              <a:t>a (</a:t>
            </a:r>
            <a:r>
              <a:rPr lang="bs-Latn-BA" i="1" dirty="0" err="1" smtClean="0"/>
              <a:t>ozljed-a</a:t>
            </a:r>
            <a:r>
              <a:rPr lang="bs-Latn-BA" i="1" dirty="0" smtClean="0"/>
              <a:t>), </a:t>
            </a:r>
            <a:r>
              <a:rPr lang="bs-Latn-BA" i="1" dirty="0"/>
              <a:t>-</a:t>
            </a:r>
            <a:r>
              <a:rPr lang="bs-Latn-BA" i="1" dirty="0" err="1"/>
              <a:t>ač</a:t>
            </a:r>
            <a:r>
              <a:rPr lang="bs-Latn-BA" i="1" dirty="0"/>
              <a:t>, -</a:t>
            </a:r>
            <a:r>
              <a:rPr lang="bs-Latn-BA" i="1" dirty="0" smtClean="0"/>
              <a:t>ad (</a:t>
            </a:r>
            <a:r>
              <a:rPr lang="bs-Latn-BA" i="1" dirty="0" err="1" smtClean="0"/>
              <a:t>zvjer-ad</a:t>
            </a:r>
            <a:r>
              <a:rPr lang="bs-Latn-BA" i="1" dirty="0" smtClean="0"/>
              <a:t>), </a:t>
            </a:r>
            <a:r>
              <a:rPr lang="bs-Latn-BA" i="1" dirty="0"/>
              <a:t>-</a:t>
            </a:r>
            <a:r>
              <a:rPr lang="bs-Latn-BA" i="1" dirty="0" err="1"/>
              <a:t>ak</a:t>
            </a:r>
            <a:r>
              <a:rPr lang="bs-Latn-BA" i="1" dirty="0"/>
              <a:t>, -an, -ar, -</a:t>
            </a:r>
            <a:r>
              <a:rPr lang="bs-Latn-BA" i="1" dirty="0" err="1"/>
              <a:t>ara</a:t>
            </a:r>
            <a:r>
              <a:rPr lang="bs-Latn-BA" i="1" dirty="0"/>
              <a:t>, -</a:t>
            </a:r>
            <a:r>
              <a:rPr lang="bs-Latn-BA" i="1" dirty="0" err="1"/>
              <a:t>aš</a:t>
            </a:r>
            <a:r>
              <a:rPr lang="bs-Latn-BA" i="1" dirty="0"/>
              <a:t>, -</a:t>
            </a:r>
            <a:r>
              <a:rPr lang="bs-Latn-BA" i="1" dirty="0" err="1"/>
              <a:t>ica</a:t>
            </a:r>
            <a:r>
              <a:rPr lang="bs-Latn-BA" i="1" dirty="0"/>
              <a:t>, -</a:t>
            </a:r>
            <a:r>
              <a:rPr lang="bs-Latn-BA" i="1" dirty="0" err="1"/>
              <a:t>ičast</a:t>
            </a:r>
            <a:r>
              <a:rPr lang="bs-Latn-BA" i="1" dirty="0"/>
              <a:t>, -ić, -</a:t>
            </a:r>
            <a:r>
              <a:rPr lang="bs-Latn-BA" i="1" dirty="0" err="1"/>
              <a:t>ina</a:t>
            </a:r>
            <a:r>
              <a:rPr lang="bs-Latn-BA" i="1" dirty="0"/>
              <a:t>, -</a:t>
            </a:r>
            <a:r>
              <a:rPr lang="bs-Latn-BA" i="1" dirty="0" err="1"/>
              <a:t>kast</a:t>
            </a:r>
            <a:r>
              <a:rPr lang="bs-Latn-BA" i="1" dirty="0"/>
              <a:t>, -</a:t>
            </a:r>
            <a:r>
              <a:rPr lang="bs-Latn-BA" i="1" dirty="0" err="1"/>
              <a:t>ljiv</a:t>
            </a:r>
            <a:r>
              <a:rPr lang="bs-Latn-BA" i="1" dirty="0"/>
              <a:t>, -nik, -</a:t>
            </a:r>
            <a:r>
              <a:rPr lang="bs-Latn-BA" i="1" dirty="0" err="1"/>
              <a:t>ota</a:t>
            </a:r>
            <a:r>
              <a:rPr lang="bs-Latn-BA" i="1" dirty="0"/>
              <a:t>, -</a:t>
            </a:r>
            <a:r>
              <a:rPr lang="bs-Latn-BA" i="1" dirty="0" err="1"/>
              <a:t>telj</a:t>
            </a:r>
            <a:r>
              <a:rPr lang="bs-Latn-BA" i="1" dirty="0"/>
              <a:t>, -urina, -</a:t>
            </a:r>
            <a:r>
              <a:rPr lang="bs-Latn-BA" i="1" dirty="0" err="1"/>
              <a:t>uškast</a:t>
            </a:r>
            <a:r>
              <a:rPr lang="bs-Latn-BA" dirty="0"/>
              <a:t>; </a:t>
            </a:r>
            <a:endParaRPr lang="bs-Latn-BA" dirty="0" smtClean="0"/>
          </a:p>
          <a:p>
            <a:r>
              <a:rPr lang="bs-Latn-BA" dirty="0" err="1" smtClean="0"/>
              <a:t>Složenice</a:t>
            </a:r>
            <a:r>
              <a:rPr lang="bs-Latn-BA" dirty="0" smtClean="0"/>
              <a:t> (</a:t>
            </a:r>
            <a:r>
              <a:rPr lang="bs-Latn-BA" i="1" dirty="0"/>
              <a:t>cijev&gt;cjevovod</a:t>
            </a:r>
            <a:r>
              <a:rPr lang="bs-Latn-BA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52200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499100" cy="815975"/>
          </a:xfrm>
        </p:spPr>
        <p:txBody>
          <a:bodyPr/>
          <a:lstStyle/>
          <a:p>
            <a:r>
              <a:rPr lang="bs-Latn-BA" dirty="0" smtClean="0"/>
              <a:t>Druga alternacija  </a:t>
            </a:r>
            <a:r>
              <a:rPr lang="bs-Latn-BA" i="1" dirty="0" smtClean="0"/>
              <a:t>ije &gt;e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81100"/>
            <a:ext cx="10515600" cy="4995863"/>
          </a:xfrm>
        </p:spPr>
        <p:txBody>
          <a:bodyPr/>
          <a:lstStyle/>
          <a:p>
            <a:r>
              <a:rPr lang="bs-Latn-BA" dirty="0" smtClean="0"/>
              <a:t>se javlja iza </a:t>
            </a:r>
            <a:r>
              <a:rPr lang="bs-Latn-BA" i="1" dirty="0" smtClean="0"/>
              <a:t>r</a:t>
            </a:r>
            <a:r>
              <a:rPr lang="bs-Latn-BA" dirty="0" smtClean="0"/>
              <a:t> kojem prethodi </a:t>
            </a:r>
            <a:r>
              <a:rPr lang="bs-Latn-BA" dirty="0" err="1" smtClean="0"/>
              <a:t>konsonant</a:t>
            </a:r>
            <a:r>
              <a:rPr lang="bs-Latn-BA" dirty="0" smtClean="0"/>
              <a:t> iz </a:t>
            </a:r>
            <a:r>
              <a:rPr lang="bs-Latn-BA" dirty="0" err="1" smtClean="0"/>
              <a:t>korijenskog</a:t>
            </a:r>
            <a:r>
              <a:rPr lang="bs-Latn-BA" dirty="0" smtClean="0"/>
              <a:t> </a:t>
            </a:r>
            <a:r>
              <a:rPr lang="bs-Latn-BA" dirty="0" err="1"/>
              <a:t>morfema</a:t>
            </a:r>
            <a:r>
              <a:rPr lang="bs-Latn-BA" dirty="0"/>
              <a:t> i </a:t>
            </a:r>
            <a:r>
              <a:rPr lang="bs-Latn-BA" dirty="0" smtClean="0"/>
              <a:t>to:</a:t>
            </a:r>
          </a:p>
          <a:p>
            <a:r>
              <a:rPr lang="bs-Latn-BA" dirty="0" smtClean="0"/>
              <a:t> </a:t>
            </a:r>
            <a:r>
              <a:rPr lang="bs-Latn-BA" dirty="0"/>
              <a:t>u </a:t>
            </a:r>
            <a:r>
              <a:rPr lang="bs-Latn-BA" dirty="0" err="1"/>
              <a:t>imenicama</a:t>
            </a:r>
            <a:r>
              <a:rPr lang="bs-Latn-BA" dirty="0"/>
              <a:t> muškoga roda sa </a:t>
            </a:r>
            <a:r>
              <a:rPr lang="bs-Latn-BA" dirty="0" err="1"/>
              <a:t>množinskim</a:t>
            </a:r>
            <a:r>
              <a:rPr lang="bs-Latn-BA" dirty="0"/>
              <a:t> </a:t>
            </a:r>
            <a:r>
              <a:rPr lang="bs-Latn-BA" dirty="0" err="1"/>
              <a:t>morfemima</a:t>
            </a:r>
            <a:r>
              <a:rPr lang="bs-Latn-BA" dirty="0"/>
              <a:t> </a:t>
            </a:r>
            <a:r>
              <a:rPr lang="bs-Latn-BA" i="1" dirty="0"/>
              <a:t>-ov-</a:t>
            </a:r>
            <a:r>
              <a:rPr lang="bs-Latn-BA" dirty="0"/>
              <a:t> i </a:t>
            </a:r>
            <a:r>
              <a:rPr lang="bs-Latn-BA" i="1" dirty="0"/>
              <a:t>-</a:t>
            </a:r>
            <a:r>
              <a:rPr lang="bs-Latn-BA" i="1" dirty="0" smtClean="0"/>
              <a:t>ev-</a:t>
            </a:r>
            <a:r>
              <a:rPr lang="bs-Latn-BA" dirty="0" smtClean="0"/>
              <a:t> (</a:t>
            </a:r>
            <a:r>
              <a:rPr lang="bs-Latn-BA" dirty="0" err="1" smtClean="0"/>
              <a:t>brijeg-bregovi</a:t>
            </a:r>
            <a:r>
              <a:rPr lang="bs-Latn-BA" dirty="0" smtClean="0"/>
              <a:t>) </a:t>
            </a:r>
          </a:p>
          <a:p>
            <a:r>
              <a:rPr lang="bs-Latn-BA" dirty="0" smtClean="0"/>
              <a:t>u </a:t>
            </a:r>
            <a:r>
              <a:rPr lang="bs-Latn-BA" dirty="0" err="1"/>
              <a:t>imenicama</a:t>
            </a:r>
            <a:r>
              <a:rPr lang="bs-Latn-BA" dirty="0"/>
              <a:t> srednjega roda u čijoj promjeni se javljaju </a:t>
            </a:r>
            <a:r>
              <a:rPr lang="bs-Latn-BA" dirty="0" err="1"/>
              <a:t>morfemi</a:t>
            </a:r>
            <a:r>
              <a:rPr lang="bs-Latn-BA" dirty="0"/>
              <a:t> </a:t>
            </a:r>
            <a:r>
              <a:rPr lang="bs-Latn-BA" i="1" dirty="0"/>
              <a:t>-et-</a:t>
            </a:r>
            <a:r>
              <a:rPr lang="bs-Latn-BA" dirty="0"/>
              <a:t> i </a:t>
            </a:r>
            <a:r>
              <a:rPr lang="bs-Latn-BA" i="1" dirty="0"/>
              <a:t>-</a:t>
            </a:r>
            <a:r>
              <a:rPr lang="bs-Latn-BA" i="1" dirty="0" smtClean="0"/>
              <a:t>en-</a:t>
            </a:r>
            <a:r>
              <a:rPr lang="bs-Latn-BA" dirty="0"/>
              <a:t> </a:t>
            </a:r>
            <a:r>
              <a:rPr lang="bs-Latn-BA" dirty="0" smtClean="0"/>
              <a:t>(</a:t>
            </a:r>
            <a:r>
              <a:rPr lang="bs-Latn-BA" dirty="0" err="1" smtClean="0"/>
              <a:t>vrijeme-vremena</a:t>
            </a:r>
            <a:r>
              <a:rPr lang="bs-Latn-BA" dirty="0" smtClean="0"/>
              <a:t>)</a:t>
            </a:r>
          </a:p>
          <a:p>
            <a:r>
              <a:rPr lang="bs-Latn-BA" dirty="0" smtClean="0"/>
              <a:t>u </a:t>
            </a:r>
            <a:r>
              <a:rPr lang="bs-Latn-BA" dirty="0"/>
              <a:t>tvorbi </a:t>
            </a:r>
            <a:r>
              <a:rPr lang="bs-Latn-BA" dirty="0" err="1"/>
              <a:t>nesvršenih</a:t>
            </a:r>
            <a:r>
              <a:rPr lang="bs-Latn-BA" dirty="0"/>
              <a:t> glagola od svršenih </a:t>
            </a:r>
            <a:r>
              <a:rPr lang="bs-Latn-BA" dirty="0" err="1"/>
              <a:t>sufiksacijom</a:t>
            </a:r>
            <a:r>
              <a:rPr lang="bs-Latn-BA" dirty="0"/>
              <a:t> </a:t>
            </a:r>
            <a:r>
              <a:rPr lang="bs-Latn-BA" dirty="0" err="1"/>
              <a:t>morfema</a:t>
            </a:r>
            <a:r>
              <a:rPr lang="bs-Latn-BA" dirty="0"/>
              <a:t> </a:t>
            </a:r>
            <a:r>
              <a:rPr lang="bs-Latn-BA" i="1" dirty="0"/>
              <a:t>-</a:t>
            </a:r>
            <a:r>
              <a:rPr lang="bs-Latn-BA" i="1" dirty="0" err="1"/>
              <a:t>jiva</a:t>
            </a:r>
            <a:r>
              <a:rPr lang="bs-Latn-BA" i="1" dirty="0"/>
              <a:t>-</a:t>
            </a:r>
            <a:r>
              <a:rPr lang="bs-Latn-BA" dirty="0"/>
              <a:t> i </a:t>
            </a:r>
            <a:r>
              <a:rPr lang="bs-Latn-BA" i="1" dirty="0"/>
              <a:t>-</a:t>
            </a:r>
            <a:r>
              <a:rPr lang="bs-Latn-BA" i="1" dirty="0" smtClean="0"/>
              <a:t>java-</a:t>
            </a:r>
            <a:r>
              <a:rPr lang="bs-Latn-BA" dirty="0"/>
              <a:t> </a:t>
            </a:r>
            <a:r>
              <a:rPr lang="bs-Latn-BA" dirty="0" smtClean="0"/>
              <a:t>(</a:t>
            </a:r>
            <a:r>
              <a:rPr lang="bs-Latn-BA" dirty="0" err="1" smtClean="0"/>
              <a:t>upotrijebiti-upotrebljavati</a:t>
            </a:r>
            <a:r>
              <a:rPr lang="bs-Latn-BA" dirty="0" smtClean="0"/>
              <a:t>)</a:t>
            </a:r>
          </a:p>
          <a:p>
            <a:r>
              <a:rPr lang="bs-Latn-BA" dirty="0" smtClean="0"/>
              <a:t>u </a:t>
            </a:r>
            <a:r>
              <a:rPr lang="bs-Latn-BA" dirty="0"/>
              <a:t>komparaciji </a:t>
            </a:r>
            <a:r>
              <a:rPr lang="bs-Latn-BA" dirty="0" err="1"/>
              <a:t>pridjeva</a:t>
            </a:r>
            <a:r>
              <a:rPr lang="bs-Latn-BA" dirty="0"/>
              <a:t> i </a:t>
            </a:r>
            <a:r>
              <a:rPr lang="bs-Latn-BA" dirty="0" smtClean="0"/>
              <a:t>priloga</a:t>
            </a:r>
            <a:r>
              <a:rPr lang="bs-Latn-BA" dirty="0"/>
              <a:t> </a:t>
            </a:r>
            <a:r>
              <a:rPr lang="bs-Latn-BA" dirty="0" smtClean="0"/>
              <a:t>(</a:t>
            </a:r>
            <a:r>
              <a:rPr lang="bs-Latn-BA" dirty="0" err="1" smtClean="0"/>
              <a:t>trijezan-trežnji-trežnje</a:t>
            </a:r>
            <a:r>
              <a:rPr lang="bs-Latn-BA" dirty="0" smtClean="0"/>
              <a:t>/vrijedan) </a:t>
            </a:r>
          </a:p>
          <a:p>
            <a:r>
              <a:rPr lang="bs-Latn-BA" dirty="0" smtClean="0"/>
              <a:t>u </a:t>
            </a:r>
            <a:r>
              <a:rPr lang="bs-Latn-BA" dirty="0" err="1"/>
              <a:t>derivaciji</a:t>
            </a:r>
            <a:r>
              <a:rPr lang="bs-Latn-BA" dirty="0"/>
              <a:t> na </a:t>
            </a:r>
            <a:r>
              <a:rPr lang="bs-Latn-BA" dirty="0" err="1"/>
              <a:t>sufikse</a:t>
            </a:r>
            <a:r>
              <a:rPr lang="bs-Latn-BA" dirty="0"/>
              <a:t>: </a:t>
            </a:r>
            <a:r>
              <a:rPr lang="bs-Latn-BA" i="1" dirty="0"/>
              <a:t>-</a:t>
            </a:r>
            <a:r>
              <a:rPr lang="bs-Latn-BA" i="1" dirty="0" err="1" smtClean="0"/>
              <a:t>ota</a:t>
            </a:r>
            <a:r>
              <a:rPr lang="bs-Latn-BA" i="1" dirty="0" smtClean="0"/>
              <a:t> (</a:t>
            </a:r>
            <a:r>
              <a:rPr lang="bs-Latn-BA" i="1" dirty="0" err="1" smtClean="0"/>
              <a:t>greh-ota</a:t>
            </a:r>
            <a:r>
              <a:rPr lang="bs-Latn-BA" i="1" dirty="0" smtClean="0"/>
              <a:t>), </a:t>
            </a:r>
            <a:r>
              <a:rPr lang="bs-Latn-BA" i="1" dirty="0"/>
              <a:t>-</a:t>
            </a:r>
            <a:r>
              <a:rPr lang="bs-Latn-BA" i="1" dirty="0" err="1"/>
              <a:t>oća</a:t>
            </a:r>
            <a:r>
              <a:rPr lang="bs-Latn-BA" i="1" dirty="0"/>
              <a:t>, -</a:t>
            </a:r>
            <a:r>
              <a:rPr lang="bs-Latn-BA" i="1" dirty="0" err="1"/>
              <a:t>ica</a:t>
            </a:r>
            <a:r>
              <a:rPr lang="bs-Latn-BA" i="1" dirty="0"/>
              <a:t>, -ad, -</a:t>
            </a:r>
            <a:r>
              <a:rPr lang="bs-Latn-BA" i="1" dirty="0" err="1" smtClean="0"/>
              <a:t>ovit</a:t>
            </a:r>
            <a:r>
              <a:rPr lang="bs-Latn-BA" i="1" dirty="0" smtClean="0"/>
              <a:t> (</a:t>
            </a:r>
            <a:r>
              <a:rPr lang="bs-Latn-BA" i="1" dirty="0" err="1" smtClean="0"/>
              <a:t>breg-ovit</a:t>
            </a:r>
            <a:r>
              <a:rPr lang="bs-Latn-BA" i="1" dirty="0" smtClean="0"/>
              <a:t>)</a:t>
            </a:r>
            <a:r>
              <a:rPr lang="bs-Latn-BA" dirty="0" smtClean="0"/>
              <a:t>.</a:t>
            </a:r>
            <a:endParaRPr lang="bs-Latn-BA" dirty="0"/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28342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381000"/>
            <a:ext cx="6807200" cy="1325563"/>
          </a:xfr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bs-Latn-BA" dirty="0"/>
              <a:t>Treća alternacija </a:t>
            </a:r>
            <a:r>
              <a:rPr lang="bs-Latn-BA" i="1" dirty="0"/>
              <a:t>ije &gt;je/i </a:t>
            </a:r>
            <a:r>
              <a:rPr lang="bs-Latn-BA" i="1" dirty="0" smtClean="0"/>
              <a:t/>
            </a:r>
            <a:br>
              <a:rPr lang="bs-Latn-BA" i="1" dirty="0" smtClean="0"/>
            </a:br>
            <a:r>
              <a:rPr lang="bs-Latn-BA" dirty="0" smtClean="0"/>
              <a:t>je uslovljena </a:t>
            </a:r>
            <a:r>
              <a:rPr lang="bs-Latn-BA" dirty="0"/>
              <a:t>promjenom </a:t>
            </a:r>
            <a:r>
              <a:rPr lang="bs-Latn-BA" i="1" dirty="0"/>
              <a:t>l&gt;o</a:t>
            </a:r>
            <a:r>
              <a:rPr lang="bs-Latn-BA" dirty="0"/>
              <a:t>.  </a:t>
            </a:r>
            <a:endParaRPr lang="bs-Latn-B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6000" y="1909763"/>
            <a:ext cx="4775200" cy="4351338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sr-Latn-ME" dirty="0" smtClean="0"/>
          </a:p>
          <a:p>
            <a:r>
              <a:rPr lang="sr-Latn-ME" dirty="0" smtClean="0"/>
              <a:t>Viđeti&gt;vidio</a:t>
            </a:r>
          </a:p>
          <a:p>
            <a:r>
              <a:rPr lang="sr-Latn-ME" dirty="0" smtClean="0"/>
              <a:t>Lećeti&gt;letio</a:t>
            </a:r>
          </a:p>
          <a:p>
            <a:r>
              <a:rPr lang="sr-Latn-ME" dirty="0" smtClean="0"/>
              <a:t>Dijeliti&gt;dioba</a:t>
            </a:r>
          </a:p>
          <a:p>
            <a:r>
              <a:rPr lang="sr-Latn-ME" dirty="0" smtClean="0"/>
              <a:t>Donijeti&gt;donio</a:t>
            </a:r>
          </a:p>
          <a:p>
            <a:endParaRPr lang="sr-Latn-ME" dirty="0"/>
          </a:p>
          <a:p>
            <a:r>
              <a:rPr lang="sr-Latn-ME" b="1" dirty="0" smtClean="0"/>
              <a:t>ije/je + j, o(&lt;l) =&gt; i</a:t>
            </a:r>
            <a:endParaRPr lang="bs-Latn-BA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200" y="5499101"/>
            <a:ext cx="1905000" cy="76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5641976"/>
            <a:ext cx="2095500" cy="619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016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562"/>
            <a:ext cx="5715000" cy="1757361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bs-Latn-BA" dirty="0" smtClean="0"/>
              <a:t>Četvrta alternacija </a:t>
            </a:r>
            <a:r>
              <a:rPr lang="bs-Latn-BA" i="1" dirty="0" smtClean="0"/>
              <a:t>je&gt;ije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12925"/>
            <a:ext cx="5715000" cy="5045075"/>
          </a:xfr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endParaRPr lang="bs-Latn-BA" dirty="0" smtClean="0"/>
          </a:p>
          <a:p>
            <a:r>
              <a:rPr lang="bs-Latn-BA" dirty="0" smtClean="0"/>
              <a:t>u </a:t>
            </a:r>
            <a:r>
              <a:rPr lang="bs-Latn-BA" dirty="0"/>
              <a:t>građenju </a:t>
            </a:r>
            <a:r>
              <a:rPr lang="bs-Latn-BA" dirty="0" err="1"/>
              <a:t>nesvršenih</a:t>
            </a:r>
            <a:r>
              <a:rPr lang="bs-Latn-BA" dirty="0"/>
              <a:t> glagola od </a:t>
            </a:r>
            <a:r>
              <a:rPr lang="bs-Latn-BA" dirty="0" smtClean="0"/>
              <a:t>svršenih (</a:t>
            </a:r>
            <a:r>
              <a:rPr lang="bs-Latn-BA" b="1" dirty="0" err="1" smtClean="0"/>
              <a:t>naśeći</a:t>
            </a:r>
            <a:r>
              <a:rPr lang="bs-Latn-BA" b="1" dirty="0" smtClean="0"/>
              <a:t>&gt;</a:t>
            </a:r>
            <a:r>
              <a:rPr lang="bs-Latn-BA" b="1" dirty="0" err="1" smtClean="0"/>
              <a:t>nasijecati</a:t>
            </a:r>
            <a:r>
              <a:rPr lang="bs-Latn-BA" b="1" dirty="0" smtClean="0"/>
              <a:t>, </a:t>
            </a:r>
            <a:r>
              <a:rPr lang="bs-Latn-BA" b="1" dirty="0" err="1" smtClean="0"/>
              <a:t>pośeći</a:t>
            </a:r>
            <a:r>
              <a:rPr lang="bs-Latn-BA" b="1" dirty="0" smtClean="0"/>
              <a:t>&gt; </a:t>
            </a:r>
            <a:r>
              <a:rPr lang="bs-Latn-BA" b="1" dirty="0" err="1" smtClean="0"/>
              <a:t>posijecati</a:t>
            </a:r>
            <a:r>
              <a:rPr lang="bs-Latn-BA" dirty="0" smtClean="0"/>
              <a:t>) </a:t>
            </a:r>
          </a:p>
          <a:p>
            <a:r>
              <a:rPr lang="bs-Latn-BA" dirty="0" smtClean="0"/>
              <a:t>u prezentu, </a:t>
            </a:r>
            <a:r>
              <a:rPr lang="bs-Latn-BA" dirty="0"/>
              <a:t>imperativu i u 2. i 3. licu jednine </a:t>
            </a:r>
            <a:r>
              <a:rPr lang="bs-Latn-BA" dirty="0" err="1"/>
              <a:t>aorista</a:t>
            </a:r>
            <a:r>
              <a:rPr lang="bs-Latn-BA" dirty="0"/>
              <a:t> glagola dobijenih </a:t>
            </a:r>
            <a:r>
              <a:rPr lang="bs-Latn-BA" dirty="0" err="1"/>
              <a:t>prefiksacijom</a:t>
            </a:r>
            <a:r>
              <a:rPr lang="bs-Latn-BA" dirty="0"/>
              <a:t> glagola </a:t>
            </a:r>
            <a:r>
              <a:rPr lang="bs-Latn-BA" i="1" dirty="0" err="1"/>
              <a:t>śeći</a:t>
            </a:r>
            <a:r>
              <a:rPr lang="bs-Latn-BA" dirty="0"/>
              <a:t>. </a:t>
            </a:r>
            <a:r>
              <a:rPr lang="bs-Latn-BA" dirty="0" smtClean="0"/>
              <a:t> (</a:t>
            </a:r>
            <a:r>
              <a:rPr lang="bs-Latn-BA" b="1" dirty="0" err="1" smtClean="0"/>
              <a:t>pośeći</a:t>
            </a:r>
            <a:r>
              <a:rPr lang="bs-Latn-BA" b="1" dirty="0" smtClean="0"/>
              <a:t>&gt;</a:t>
            </a:r>
            <a:r>
              <a:rPr lang="bs-Latn-BA" b="1" dirty="0" err="1" smtClean="0"/>
              <a:t>posiječem</a:t>
            </a:r>
            <a:r>
              <a:rPr lang="bs-Latn-BA" b="1" dirty="0" smtClean="0"/>
              <a:t>&gt;</a:t>
            </a:r>
            <a:r>
              <a:rPr lang="bs-Latn-BA" b="1" dirty="0" err="1" smtClean="0"/>
              <a:t>posijeci</a:t>
            </a:r>
            <a:r>
              <a:rPr lang="bs-Latn-BA" b="1" dirty="0" smtClean="0"/>
              <a:t>&gt;posiječe</a:t>
            </a:r>
            <a:r>
              <a:rPr lang="bs-Latn-BA" dirty="0" smtClean="0"/>
              <a:t>)</a:t>
            </a:r>
          </a:p>
          <a:p>
            <a:endParaRPr lang="bs-Latn-BA" dirty="0"/>
          </a:p>
          <a:p>
            <a:endParaRPr lang="bs-Latn-BA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210300" y="1812922"/>
            <a:ext cx="5981700" cy="50450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bs-Latn-BA" dirty="0" smtClean="0"/>
          </a:p>
          <a:p>
            <a:endParaRPr lang="bs-Latn-BA" dirty="0"/>
          </a:p>
          <a:p>
            <a:r>
              <a:rPr lang="bs-Latn-BA" dirty="0" smtClean="0"/>
              <a:t>Peta </a:t>
            </a:r>
            <a:r>
              <a:rPr lang="bs-Latn-BA" dirty="0"/>
              <a:t>alternacija </a:t>
            </a:r>
            <a:r>
              <a:rPr lang="bs-Latn-BA" i="1" dirty="0"/>
              <a:t>e &gt;ije </a:t>
            </a:r>
            <a:r>
              <a:rPr lang="bs-Latn-BA" dirty="0"/>
              <a:t>se javlja u </a:t>
            </a:r>
            <a:r>
              <a:rPr lang="bs-Latn-BA" dirty="0" err="1"/>
              <a:t>imenicama</a:t>
            </a:r>
            <a:r>
              <a:rPr lang="bs-Latn-BA" dirty="0"/>
              <a:t> na nulti </a:t>
            </a:r>
            <a:r>
              <a:rPr lang="bs-Latn-BA" dirty="0" err="1"/>
              <a:t>morfem</a:t>
            </a:r>
            <a:r>
              <a:rPr lang="bs-Latn-BA" dirty="0"/>
              <a:t> nastalim od glagola s </a:t>
            </a:r>
            <a:r>
              <a:rPr lang="bs-Latn-BA" dirty="0" err="1"/>
              <a:t>prefikasalnim</a:t>
            </a:r>
            <a:r>
              <a:rPr lang="bs-Latn-BA" dirty="0"/>
              <a:t> </a:t>
            </a:r>
            <a:r>
              <a:rPr lang="bs-Latn-BA" dirty="0" err="1"/>
              <a:t>morfemom</a:t>
            </a:r>
            <a:r>
              <a:rPr lang="bs-Latn-BA" dirty="0"/>
              <a:t> </a:t>
            </a:r>
            <a:r>
              <a:rPr lang="bs-Latn-BA" i="1" dirty="0" smtClean="0"/>
              <a:t>pre-</a:t>
            </a:r>
            <a:r>
              <a:rPr lang="bs-Latn-BA" dirty="0"/>
              <a:t> </a:t>
            </a:r>
            <a:r>
              <a:rPr lang="bs-Latn-BA" dirty="0" smtClean="0"/>
              <a:t>(</a:t>
            </a:r>
            <a:r>
              <a:rPr lang="bs-Latn-BA" b="1" dirty="0" smtClean="0"/>
              <a:t>predložiti&gt;prijedlog</a:t>
            </a:r>
            <a:r>
              <a:rPr lang="bs-Latn-BA" dirty="0" smtClean="0"/>
              <a:t>)</a:t>
            </a:r>
          </a:p>
          <a:p>
            <a:r>
              <a:rPr lang="bs-Latn-BA" dirty="0" smtClean="0"/>
              <a:t>u </a:t>
            </a:r>
            <a:r>
              <a:rPr lang="bs-Latn-BA" dirty="0"/>
              <a:t>građenju </a:t>
            </a:r>
            <a:r>
              <a:rPr lang="bs-Latn-BA" dirty="0" err="1"/>
              <a:t>nesvršenih</a:t>
            </a:r>
            <a:r>
              <a:rPr lang="bs-Latn-BA" dirty="0"/>
              <a:t> glagola od </a:t>
            </a:r>
            <a:r>
              <a:rPr lang="bs-Latn-BA" dirty="0" smtClean="0"/>
              <a:t>svršenih</a:t>
            </a:r>
            <a:r>
              <a:rPr lang="bs-Latn-BA" dirty="0"/>
              <a:t> </a:t>
            </a:r>
            <a:r>
              <a:rPr lang="bs-Latn-BA" dirty="0" smtClean="0"/>
              <a:t>(</a:t>
            </a:r>
            <a:r>
              <a:rPr lang="bs-Latn-BA" b="1" dirty="0" smtClean="0"/>
              <a:t>leći&gt;lijegati</a:t>
            </a:r>
            <a:r>
              <a:rPr lang="bs-Latn-BA" dirty="0" smtClean="0"/>
              <a:t>)</a:t>
            </a:r>
            <a:endParaRPr lang="bs-Latn-BA" dirty="0"/>
          </a:p>
          <a:p>
            <a:endParaRPr lang="bs-Latn-BA" dirty="0" smtClean="0"/>
          </a:p>
          <a:p>
            <a:endParaRPr lang="bs-Latn-BA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210300" y="55562"/>
            <a:ext cx="5981700" cy="17573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s-Latn-BA" dirty="0" smtClean="0"/>
              <a:t>Peta alternacija </a:t>
            </a:r>
            <a:r>
              <a:rPr lang="bs-Latn-BA" i="1" dirty="0" smtClean="0"/>
              <a:t>e&gt;ije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498226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2150" y="365125"/>
            <a:ext cx="5727700" cy="1325563"/>
          </a:xfrm>
          <a:solidFill>
            <a:schemeClr val="accent1">
              <a:lumMod val="20000"/>
              <a:lumOff val="80000"/>
            </a:schemeClr>
          </a:solidFill>
          <a:scene3d>
            <a:camera prst="perspectiveBelow"/>
            <a:lightRig rig="threePt" dir="t"/>
          </a:scene3d>
        </p:spPr>
        <p:txBody>
          <a:bodyPr/>
          <a:lstStyle/>
          <a:p>
            <a:r>
              <a:rPr lang="bs-Latn-BA" dirty="0" smtClean="0"/>
              <a:t>Šesta alternacija </a:t>
            </a:r>
            <a:r>
              <a:rPr lang="bs-Latn-BA" i="1" dirty="0" smtClean="0"/>
              <a:t>i &gt;ije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2150" y="1825625"/>
            <a:ext cx="5727700" cy="4351338"/>
          </a:xfrm>
          <a:solidFill>
            <a:schemeClr val="accent1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  <p:txBody>
          <a:bodyPr/>
          <a:lstStyle/>
          <a:p>
            <a:pPr marL="0" indent="0">
              <a:buNone/>
            </a:pPr>
            <a:r>
              <a:rPr lang="bs-Latn-BA" i="1" dirty="0" smtClean="0"/>
              <a:t>se </a:t>
            </a:r>
            <a:r>
              <a:rPr lang="bs-Latn-BA" i="1" dirty="0"/>
              <a:t>javlja u građenju </a:t>
            </a:r>
            <a:r>
              <a:rPr lang="bs-Latn-BA" i="1" dirty="0" err="1"/>
              <a:t>nesvršenih</a:t>
            </a:r>
            <a:r>
              <a:rPr lang="bs-Latn-BA" i="1" dirty="0"/>
              <a:t> glagola od </a:t>
            </a:r>
            <a:r>
              <a:rPr lang="bs-Latn-BA" i="1" dirty="0" smtClean="0"/>
              <a:t>svršenih:</a:t>
            </a:r>
          </a:p>
          <a:p>
            <a:pPr marL="0" indent="0">
              <a:buNone/>
            </a:pPr>
            <a:endParaRPr lang="bs-Latn-BA" i="1" dirty="0" smtClean="0"/>
          </a:p>
          <a:p>
            <a:pPr marL="0" indent="0" algn="ctr">
              <a:buNone/>
            </a:pPr>
            <a:r>
              <a:rPr lang="sr-Latn-ME" b="1" dirty="0" smtClean="0"/>
              <a:t>politi&gt;polijevati</a:t>
            </a:r>
          </a:p>
          <a:p>
            <a:pPr marL="0" indent="0">
              <a:buNone/>
            </a:pPr>
            <a:endParaRPr lang="sr-Latn-ME" b="1" dirty="0" smtClean="0"/>
          </a:p>
          <a:p>
            <a:pPr marL="0" indent="0" algn="ctr">
              <a:buNone/>
            </a:pPr>
            <a:r>
              <a:rPr lang="sr-Latn-ME" b="1" dirty="0" smtClean="0"/>
              <a:t>pokriti&gt;pokrijevati</a:t>
            </a:r>
          </a:p>
          <a:p>
            <a:pPr marL="0" indent="0">
              <a:buNone/>
            </a:pPr>
            <a:endParaRPr lang="sr-Latn-ME" b="1" dirty="0" smtClean="0"/>
          </a:p>
          <a:p>
            <a:pPr marL="0" indent="0" algn="ctr">
              <a:buNone/>
            </a:pPr>
            <a:r>
              <a:rPr lang="sr-Latn-ME" b="1" dirty="0" smtClean="0"/>
              <a:t>saliti&gt;salijevati</a:t>
            </a:r>
            <a:endParaRPr lang="bs-Latn-BA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00" y="2482850"/>
            <a:ext cx="187960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06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713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403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9230" y="2879725"/>
            <a:ext cx="598587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b="1" dirty="0" smtClean="0"/>
              <a:t>JU SSŠ ,,Spasoje Raspopović“</a:t>
            </a:r>
            <a:r>
              <a:rPr lang="bs-Latn-BA" dirty="0" smtClean="0"/>
              <a:t/>
            </a:r>
            <a:br>
              <a:rPr lang="bs-Latn-BA" dirty="0" smtClean="0"/>
            </a:br>
            <a:r>
              <a:rPr lang="bs-Latn-BA" dirty="0"/>
              <a:t/>
            </a:r>
            <a:br>
              <a:rPr lang="bs-Latn-BA" dirty="0"/>
            </a:br>
            <a:r>
              <a:rPr lang="bs-Latn-BA" dirty="0" smtClean="0"/>
              <a:t>Prof. Dragiša Damjanović</a:t>
            </a:r>
            <a:endParaRPr lang="bs-Latn-BA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2679" y="344796"/>
            <a:ext cx="7190735" cy="56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3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15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594</Words>
  <Application>Microsoft Office PowerPoint</Application>
  <PresentationFormat>Widescreen</PresentationFormat>
  <Paragraphs>75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CRNOGORSKA (I)JEKAVICA</vt:lpstr>
      <vt:lpstr>Opšteslovenski jezik:</vt:lpstr>
      <vt:lpstr>Crnogorska redakcija</vt:lpstr>
      <vt:lpstr>Refleksi jata:  Bugarski (naglašeno jat ispred sloga sa vok. zadnj. reda &gt; ’a /u suprotnom &gt;e) (реки, свят) Makedonski i srpski (većina &gt;e) (реки, светот) Slovenački (mẹdvedka/svẹt //dugo ili kratko zatvoreno ẹ) </vt:lpstr>
      <vt:lpstr>ekavica/ ikavica/ (i)jekavica Dete (deca/nisam)/ Dite (djeca/dica)/  Dijete (đeca/nijesam) </vt:lpstr>
      <vt:lpstr>Crnogorska (i)jekavica</vt:lpstr>
      <vt:lpstr>Alternacija jata ije &gt;je</vt:lpstr>
      <vt:lpstr>Druga alternacija  ije &gt;e</vt:lpstr>
      <vt:lpstr>Treća alternacija ije &gt;je/i  je uslovljena promjenom l&gt;o.  </vt:lpstr>
      <vt:lpstr>Četvrta alternacija je&gt;ije</vt:lpstr>
      <vt:lpstr>Šesta alternacija i &gt;ije</vt:lpstr>
      <vt:lpstr>PowerPoint Presentation</vt:lpstr>
      <vt:lpstr>PowerPoint Presentation</vt:lpstr>
      <vt:lpstr>JU SSŠ ,,Spasoje Raspopović“  Prof. Dragiša Damjanović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CRNOGORSKA (I)JEKAVICA</dc:title>
  <dc:creator>Dragiša Damjanović</dc:creator>
  <cp:lastModifiedBy>Windows User</cp:lastModifiedBy>
  <cp:revision>31</cp:revision>
  <dcterms:created xsi:type="dcterms:W3CDTF">2016-04-04T16:54:50Z</dcterms:created>
  <dcterms:modified xsi:type="dcterms:W3CDTF">2018-05-19T11:47:33Z</dcterms:modified>
</cp:coreProperties>
</file>