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pravopis.tripod.com/latinica/l-interpunkcija.html#zagrade" TargetMode="External"/><Relationship Id="rId3" Type="http://schemas.openxmlformats.org/officeDocument/2006/relationships/hyperlink" Target="http://pravopis.tripod.com/latinica/l-interpunkcija.html#zarez" TargetMode="External"/><Relationship Id="rId7" Type="http://schemas.openxmlformats.org/officeDocument/2006/relationships/hyperlink" Target="http://pravopis.tripod.com/latinica/l-interpunkcija.html#uu" TargetMode="External"/><Relationship Id="rId2" Type="http://schemas.openxmlformats.org/officeDocument/2006/relationships/hyperlink" Target="http://pravopis.tripod.com/latinica/l-interpunkcija.html#tack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ravopis.tripod.com/latinica/l-interpunkcija.html#navodnici" TargetMode="External"/><Relationship Id="rId5" Type="http://schemas.openxmlformats.org/officeDocument/2006/relationships/hyperlink" Target="http://pravopis.tripod.com/latinica/l-interpunkcija.html#dvetacke" TargetMode="External"/><Relationship Id="rId4" Type="http://schemas.openxmlformats.org/officeDocument/2006/relationships/hyperlink" Target="http://pravopis.tripod.com/latinica/l-interpunkcija.html#tackaizarez" TargetMode="External"/><Relationship Id="rId9" Type="http://schemas.openxmlformats.org/officeDocument/2006/relationships/hyperlink" Target="http://pravopis.tripod.com/latinica/l-interpunkcija.html#crt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voandric.org.yu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INTERPUNKCIJA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619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60620" y="1295527"/>
            <a:ext cx="85515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U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pisanju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radi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jasnijeg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prikazivanja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onoga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što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hoće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da se </a:t>
            </a:r>
            <a:r>
              <a:rPr lang="en-US" sz="2800" dirty="0" err="1" smtClean="0">
                <a:solidFill>
                  <a:srgbClr val="000000"/>
                </a:solidFill>
                <a:latin typeface="Arial, Helvetica, sans-serif"/>
              </a:rPr>
              <a:t>kaže</a:t>
            </a:r>
            <a:r>
              <a:rPr lang="en-US" sz="2800" dirty="0" smtClean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upotrebljavaju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pojedini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znaci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koji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zajedno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nazivaju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sz="2800" b="1" dirty="0" err="1">
                <a:solidFill>
                  <a:srgbClr val="000000"/>
                </a:solidFill>
                <a:latin typeface="Arial, Helvetica, sans-serif"/>
              </a:rPr>
              <a:t>interpunkcija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ili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sz="2800" b="1" dirty="0" err="1">
                <a:solidFill>
                  <a:srgbClr val="000000"/>
                </a:solidFill>
                <a:latin typeface="Arial, Helvetica, sans-serif"/>
              </a:rPr>
              <a:t>rečenični</a:t>
            </a:r>
            <a:r>
              <a:rPr lang="en-US" sz="28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, Helvetica, sans-serif"/>
              </a:rPr>
              <a:t>znaci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.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Znaci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interpunkcije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: </a:t>
            </a:r>
            <a:endParaRPr lang="en-US" sz="2800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2"/>
              </a:rPr>
              <a:t>t</a:t>
            </a:r>
            <a:r>
              <a:rPr lang="en-US" sz="2800" dirty="0" err="1" smtClean="0">
                <a:solidFill>
                  <a:srgbClr val="000000"/>
                </a:solidFill>
                <a:latin typeface="Arial, Helvetica, sans-serif"/>
                <a:hlinkClick r:id="rId2"/>
              </a:rPr>
              <a:t>ačka</a:t>
            </a:r>
            <a:r>
              <a:rPr lang="en-US" sz="2800" dirty="0" smtClean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Arial, Helvetica, sans-serif"/>
                <a:hlinkClick r:id="rId3"/>
              </a:rPr>
              <a:t>zarez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, 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4"/>
              </a:rPr>
              <a:t>tačka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  <a:hlinkClick r:id="rId4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4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  <a:hlinkClick r:id="rId4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4"/>
              </a:rPr>
              <a:t>zarez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, </a:t>
            </a:r>
            <a:r>
              <a:rPr lang="en-US" sz="2800" dirty="0" err="1" smtClean="0">
                <a:solidFill>
                  <a:srgbClr val="000000"/>
                </a:solidFill>
                <a:latin typeface="Arial, Helvetica, sans-serif"/>
                <a:hlinkClick r:id="rId5"/>
              </a:rPr>
              <a:t>dvije</a:t>
            </a:r>
            <a:r>
              <a:rPr lang="en-US" sz="2800" dirty="0" smtClean="0">
                <a:solidFill>
                  <a:srgbClr val="000000"/>
                </a:solidFill>
                <a:latin typeface="Arial, Helvetica, sans-serif"/>
                <a:hlinkClick r:id="rId5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5"/>
              </a:rPr>
              <a:t>tačke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, 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6"/>
              </a:rPr>
              <a:t>navodnici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, 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7"/>
              </a:rPr>
              <a:t>upitnik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, 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7"/>
              </a:rPr>
              <a:t>uzvičnik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, 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8"/>
              </a:rPr>
              <a:t>zagrade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Arial, Helvetica, sans-serif"/>
                <a:hlinkClick r:id="rId9"/>
              </a:rPr>
              <a:t>crta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.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813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9966" y="1602174"/>
            <a:ext cx="77444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Tačka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se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stavlja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kraju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obaveštajne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-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potvrdne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odrične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rečenice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primjer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 </a:t>
            </a:r>
            <a:endParaRPr lang="en-US" sz="28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US" sz="2800" i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Svaki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učim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ispit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en-US" sz="2800" i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US" sz="2800" i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Za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ispit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ne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učim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redovno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306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4704" y="914400"/>
            <a:ext cx="90538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Zarez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se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kao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znak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interpunkcije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upotrebljava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često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u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različitim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rečeničnim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situacijama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sr-Latn-ME" sz="2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Pošto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je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jedno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od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osnovnih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načela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sr-Latn-ME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ašeg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pravopisa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slobodna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logična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)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interpunkcija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za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upotrebu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zareza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je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najvažnije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pravilo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da se 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ono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što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je u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mislima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sr-Latn-ME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ij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esno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povezano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što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predstavlja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jednu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lang="sr-Latn-ME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j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elinu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, ne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odvaja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zarezom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,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 a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  <a:r>
              <a:rPr lang="sr-Latn-ME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j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elovi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koji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čine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lang="sr-Latn-ME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j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elinu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za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sebe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odvajaju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zarezom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od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ostalih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  <a:r>
              <a:rPr lang="sr-Latn-ME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j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elova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rečenice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2394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6677" y="1443841"/>
            <a:ext cx="93886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Zarezom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se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odvajaju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: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AutoNum type="alphaLcParenR"/>
            </a:pP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r</a:t>
            </a:r>
            <a:r>
              <a:rPr lang="sr-Latn-ME" b="1" dirty="0" smtClean="0">
                <a:solidFill>
                  <a:srgbClr val="000000"/>
                </a:solidFill>
                <a:latin typeface="Arial, Helvetica, sans-serif"/>
              </a:rPr>
              <a:t>ij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eči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skupovi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r</a:t>
            </a:r>
            <a:r>
              <a:rPr lang="sr-Latn-ME" b="1" dirty="0" smtClean="0">
                <a:solidFill>
                  <a:srgbClr val="000000"/>
                </a:solidFill>
                <a:latin typeface="Arial, Helvetica, sans-serif"/>
              </a:rPr>
              <a:t>ij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eči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(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istovrsni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d</a:t>
            </a:r>
            <a:r>
              <a:rPr lang="sr-Latn-ME" b="1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elovi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rečenice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) u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nabrajanju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: </a:t>
            </a:r>
            <a:endParaRPr lang="sr-Latn-ME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Miša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,</a:t>
            </a:r>
            <a:r>
              <a:rPr lang="sr-Latn-ME" i="1" dirty="0" smtClean="0">
                <a:solidFill>
                  <a:srgbClr val="000000"/>
                </a:solidFill>
                <a:latin typeface="Arial, Helvetica, sans-serif"/>
              </a:rPr>
              <a:t> Marko,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Nenad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Srđan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otišli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izlet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. 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Pon</a:t>
            </a:r>
            <a:r>
              <a:rPr lang="sr-Latn-ME" i="1" dirty="0" smtClean="0">
                <a:solidFill>
                  <a:srgbClr val="000000"/>
                </a:solidFill>
                <a:latin typeface="Arial, Helvetica, sans-serif"/>
              </a:rPr>
              <a:t>ij</a:t>
            </a:r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eli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dobre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hrane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bezalkoholnih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pića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društvenih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igara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Arial, Helvetica, sans-serif"/>
              </a:rPr>
              <a:t>;</a:t>
            </a:r>
            <a:endParaRPr lang="sr-Latn-ME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b)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nezavisne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rečenice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kad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nisu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povezane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veznicima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: </a:t>
            </a:r>
            <a:endParaRPr lang="sr-Latn-ME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Došao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je,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pozdravio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se, dobro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večerao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Arial, Helvetica, sans-serif"/>
              </a:rPr>
              <a:t>nestao</a:t>
            </a:r>
            <a:r>
              <a:rPr lang="en-US" b="1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;</a:t>
            </a:r>
            <a:endParaRPr lang="sr-Latn-ME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c)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paralelni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d</a:t>
            </a:r>
            <a:r>
              <a:rPr lang="sr-Latn-ME" b="1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elovi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rečenice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kad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suprotnosti</a:t>
            </a:r>
            <a:r>
              <a:rPr lang="en-US" dirty="0" smtClean="0">
                <a:solidFill>
                  <a:srgbClr val="000000"/>
                </a:solidFill>
                <a:latin typeface="Arial, Helvetica, sans-serif"/>
              </a:rPr>
              <a:t>:</a:t>
            </a:r>
            <a:endParaRPr lang="sr-Latn-ME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Zadatak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je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težak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ali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zanimljiv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. 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Pokloniću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tebi</a:t>
            </a:r>
            <a:r>
              <a:rPr lang="sr-Latn-ME" i="1" dirty="0" smtClean="0">
                <a:solidFill>
                  <a:srgbClr val="000000"/>
                </a:solidFill>
                <a:latin typeface="Arial, Helvetica, sans-serif"/>
              </a:rPr>
              <a:t>,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a ne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Igoru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Nismo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l</a:t>
            </a:r>
            <a:r>
              <a:rPr lang="sr-Latn-ME" i="1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etovali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moru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već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planini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d)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rečenice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koje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suprotnosti</a:t>
            </a:r>
            <a:r>
              <a:rPr lang="en-US" dirty="0" smtClean="0">
                <a:solidFill>
                  <a:srgbClr val="000000"/>
                </a:solidFill>
                <a:latin typeface="Arial, Helvetica, sans-serif"/>
              </a:rPr>
              <a:t>:</a:t>
            </a:r>
            <a:endParaRPr lang="sr-Latn-ME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Kasnije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smo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krenuli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ali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smo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stigli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vr</a:t>
            </a:r>
            <a:r>
              <a:rPr lang="sr-Latn-ME" i="1" dirty="0" smtClean="0">
                <a:solidFill>
                  <a:srgbClr val="000000"/>
                </a:solidFill>
                <a:latin typeface="Arial, Helvetica, sans-serif"/>
              </a:rPr>
              <a:t>ij</a:t>
            </a:r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eme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. 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Vi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ste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pošli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ranije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a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ipak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ste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zakasnili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.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;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72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9657" y="854582"/>
            <a:ext cx="947026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e)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rečenice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inverziji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(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kad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se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zavisna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rečenica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nalazi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ispred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glavne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)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, </a:t>
            </a:r>
            <a:endParaRPr lang="sr-Latn-ME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dirty="0" err="1" smtClean="0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primer: 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Kad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se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spremim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pozvaću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te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telefonom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. 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Ako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možeš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pomozi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mi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Iako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sam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znala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nisam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odgovorila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sva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pitanja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.;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f) 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r</a:t>
            </a:r>
            <a:r>
              <a:rPr lang="sr-Latn-ME" b="1" dirty="0" smtClean="0">
                <a:solidFill>
                  <a:srgbClr val="000000"/>
                </a:solidFill>
                <a:latin typeface="Arial, Helvetica, sans-serif"/>
              </a:rPr>
              <a:t>ij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eč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ili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skup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r</a:t>
            </a:r>
            <a:r>
              <a:rPr lang="sr-Latn-ME" b="1" dirty="0" smtClean="0">
                <a:solidFill>
                  <a:srgbClr val="000000"/>
                </a:solidFill>
                <a:latin typeface="Arial, Helvetica, sans-serif"/>
              </a:rPr>
              <a:t>ij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eči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koji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naknadno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dodati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ili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umetnuti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rečenicu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:</a:t>
            </a:r>
            <a:endParaRPr lang="sr-Latn-ME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To je,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dakle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tvoj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voćnjak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Sve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ću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ti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naravno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ispričati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. 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Ti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pravu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neosporno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Arial, Helvetica, sans-serif"/>
              </a:rPr>
              <a:t>;</a:t>
            </a:r>
            <a:endParaRPr lang="sr-Latn-ME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g)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vokativ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apozicija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takođe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naknadno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dodati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rečenicu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, pa se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odvajaju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zarezom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 primer: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 </a:t>
            </a:r>
            <a:endParaRPr lang="sr-Latn-ME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Vi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ćete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deco,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dobiti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slatkiša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.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Tebi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ćemo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bako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doneti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voća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. 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D</a:t>
            </a:r>
            <a:r>
              <a:rPr lang="sr-Latn-ME" i="1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i="1" dirty="0" err="1" smtClean="0">
                <a:solidFill>
                  <a:srgbClr val="000000"/>
                </a:solidFill>
                <a:latin typeface="Arial, Helvetica, sans-serif"/>
              </a:rPr>
              <a:t>ela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  <a:hlinkClick r:id="rId2"/>
              </a:rPr>
              <a:t>Ive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  <a:hlinkClick r:id="rId2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  <a:hlinkClick r:id="rId2"/>
              </a:rPr>
              <a:t>Andrića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jedinog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jugoslovenskog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Nobelovca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prevedena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mnoge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jezike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.;</a:t>
            </a:r>
            <a:endParaRPr lang="sr-Latn-ME" i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h) 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uzvici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isto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nisu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sastavni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d</a:t>
            </a:r>
            <a:r>
              <a:rPr lang="sr-Latn-ME" b="1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elovi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rečenice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, pa se 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odvajaju</a:t>
            </a:r>
            <a:r>
              <a:rPr lang="en-US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, Helvetica, sans-serif"/>
              </a:rPr>
              <a:t>zarezom</a:t>
            </a:r>
            <a:r>
              <a:rPr lang="en-US" dirty="0" smtClean="0">
                <a:solidFill>
                  <a:srgbClr val="000000"/>
                </a:solidFill>
                <a:latin typeface="Arial, Helvetica, sans-serif"/>
              </a:rPr>
              <a:t>:</a:t>
            </a:r>
            <a:r>
              <a:rPr lang="en-US" b="1" dirty="0">
                <a:solidFill>
                  <a:srgbClr val="000000"/>
                </a:solidFill>
                <a:latin typeface="Arial, Helvetica, sans-serif"/>
              </a:rPr>
              <a:t> </a:t>
            </a:r>
            <a:endParaRPr lang="sr-Latn-ME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Uh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što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je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hladno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! Oh</a:t>
            </a:r>
            <a:r>
              <a:rPr lang="en-US" b="1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što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me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boli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zub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! O,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stigla</a:t>
            </a:r>
            <a:r>
              <a:rPr lang="en-US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, Helvetica, sans-serif"/>
              </a:rPr>
              <a:t>si</a:t>
            </a:r>
            <a:r>
              <a:rPr lang="en-US" i="1" dirty="0" smtClean="0">
                <a:solidFill>
                  <a:srgbClr val="000000"/>
                </a:solidFill>
                <a:latin typeface="Arial, Helvetica, sans-serif"/>
              </a:rPr>
              <a:t>?!</a:t>
            </a:r>
            <a:r>
              <a:rPr lang="en-US" dirty="0" smtClean="0">
                <a:solidFill>
                  <a:srgbClr val="000000"/>
                </a:solidFill>
                <a:latin typeface="Arial, Helvetica, sans-serif"/>
              </a:rPr>
              <a:t>;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590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8147" y="1631101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00050" indent="-400050" algn="just">
              <a:buAutoNum type="romanLcParenR"/>
            </a:pPr>
            <a:r>
              <a:rPr lang="en-US" sz="2800" b="1" dirty="0" err="1" smtClean="0">
                <a:solidFill>
                  <a:srgbClr val="000000"/>
                </a:solidFill>
                <a:latin typeface="Arial, Helvetica, sans-serif"/>
              </a:rPr>
              <a:t>umetnute</a:t>
            </a:r>
            <a:r>
              <a:rPr lang="en-US" sz="2800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Arial, Helvetica, sans-serif"/>
              </a:rPr>
              <a:t>rečenice</a:t>
            </a:r>
            <a:r>
              <a:rPr lang="sr-Latn-ME" sz="2800" b="1" dirty="0" smtClean="0">
                <a:solidFill>
                  <a:srgbClr val="000000"/>
                </a:solidFill>
                <a:latin typeface="Arial, Helvetica, sans-serif"/>
              </a:rPr>
              <a:t>,</a:t>
            </a:r>
            <a:r>
              <a:rPr lang="en-US" sz="2800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endParaRPr lang="sr-Latn-ME" sz="2800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sz="2800" dirty="0" err="1" smtClean="0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sz="2800" dirty="0" smtClean="0">
                <a:solidFill>
                  <a:srgbClr val="000000"/>
                </a:solidFill>
                <a:latin typeface="Arial, Helvetica, sans-serif"/>
              </a:rPr>
              <a:t> prim</a:t>
            </a:r>
            <a:r>
              <a:rPr lang="sr-Latn-ME" sz="2800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sz="2800" dirty="0" err="1" smtClean="0">
                <a:solidFill>
                  <a:srgbClr val="000000"/>
                </a:solidFill>
                <a:latin typeface="Arial, Helvetica, sans-serif"/>
              </a:rPr>
              <a:t>er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: 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U mom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selu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koje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je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jedno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od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najuspešnijih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voćarstu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gotovo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svi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gaje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maline</a:t>
            </a:r>
            <a:r>
              <a:rPr lang="en-US" sz="2800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r>
              <a:rPr lang="en-US" sz="2800" dirty="0" smtClean="0">
                <a:solidFill>
                  <a:srgbClr val="000000"/>
                </a:solidFill>
                <a:latin typeface="Arial, Helvetica, sans-serif"/>
              </a:rPr>
              <a:t>;</a:t>
            </a:r>
            <a:endParaRPr lang="sr-Latn-ME" sz="2800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solidFill>
                  <a:srgbClr val="000000"/>
                </a:solidFill>
                <a:latin typeface="Arial, Helvetica, sans-serif"/>
              </a:rPr>
              <a:t>j) </a:t>
            </a:r>
            <a:r>
              <a:rPr lang="en-US" sz="2800" b="1" dirty="0" err="1">
                <a:solidFill>
                  <a:srgbClr val="000000"/>
                </a:solidFill>
                <a:latin typeface="Arial, Helvetica, sans-serif"/>
              </a:rPr>
              <a:t>između</a:t>
            </a:r>
            <a:r>
              <a:rPr lang="en-US" sz="28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, Helvetica, sans-serif"/>
              </a:rPr>
              <a:t>m</a:t>
            </a:r>
            <a:r>
              <a:rPr lang="sr-Latn-ME" sz="2800" b="1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sz="2800" b="1" dirty="0" err="1" smtClean="0">
                <a:solidFill>
                  <a:srgbClr val="000000"/>
                </a:solidFill>
                <a:latin typeface="Arial, Helvetica, sans-serif"/>
              </a:rPr>
              <a:t>esta</a:t>
            </a:r>
            <a:r>
              <a:rPr lang="en-US" sz="2800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sz="28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, Helvetica, sans-serif"/>
              </a:rPr>
              <a:t>datuma</a:t>
            </a:r>
            <a:r>
              <a:rPr lang="en-US" sz="2800" b="1" dirty="0">
                <a:solidFill>
                  <a:srgbClr val="000000"/>
                </a:solidFill>
                <a:latin typeface="Arial, Helvetica, sans-serif"/>
              </a:rPr>
              <a:t>,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 </a:t>
            </a:r>
            <a:endParaRPr lang="sr-Latn-ME" sz="2800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sz="2800" dirty="0" err="1" smtClean="0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sz="2800" dirty="0" smtClean="0">
                <a:solidFill>
                  <a:srgbClr val="000000"/>
                </a:solidFill>
                <a:latin typeface="Arial, Helvetica, sans-serif"/>
              </a:rPr>
              <a:t> prim</a:t>
            </a:r>
            <a:r>
              <a:rPr lang="sr-Latn-ME" sz="2800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sz="2800" dirty="0" err="1" smtClean="0">
                <a:solidFill>
                  <a:srgbClr val="000000"/>
                </a:solidFill>
                <a:latin typeface="Arial, Helvetica, sans-serif"/>
              </a:rPr>
              <a:t>er</a:t>
            </a:r>
            <a:r>
              <a:rPr lang="en-US" sz="2800" dirty="0">
                <a:solidFill>
                  <a:srgbClr val="000000"/>
                </a:solidFill>
                <a:latin typeface="Arial, Helvetica, sans-serif"/>
              </a:rPr>
              <a:t>: 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Sombor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, 15.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avgust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1991. U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Novom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Sadu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, 2. </a:t>
            </a:r>
            <a:r>
              <a:rPr lang="en-US" sz="2800" i="1" dirty="0" err="1">
                <a:solidFill>
                  <a:srgbClr val="000000"/>
                </a:solidFill>
                <a:latin typeface="Arial, Helvetica, sans-serif"/>
              </a:rPr>
              <a:t>aprila</a:t>
            </a:r>
            <a:r>
              <a:rPr lang="en-US" sz="2800" i="1" dirty="0">
                <a:solidFill>
                  <a:srgbClr val="000000"/>
                </a:solidFill>
                <a:latin typeface="Arial, Helvetica, sans-serif"/>
              </a:rPr>
              <a:t> 1957.</a:t>
            </a:r>
            <a:endParaRPr lang="en-US" sz="2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651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8141" y="579358"/>
            <a:ext cx="931571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r-Latn-ME" sz="2400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sz="2400" b="1" dirty="0" err="1" smtClean="0">
                <a:solidFill>
                  <a:srgbClr val="000000"/>
                </a:solidFill>
                <a:latin typeface="Arial, Helvetica, sans-serif"/>
              </a:rPr>
              <a:t>Tačka</a:t>
            </a:r>
            <a:r>
              <a:rPr lang="en-US" sz="2400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zarez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 </a:t>
            </a:r>
            <a:r>
              <a:rPr lang="en-US" sz="2400" dirty="0">
                <a:solidFill>
                  <a:srgbClr val="000000"/>
                </a:solidFill>
                <a:latin typeface="Arial, Helvetica, sans-serif"/>
              </a:rPr>
              <a:t>se </a:t>
            </a:r>
            <a:r>
              <a:rPr lang="en-US" sz="2400" dirty="0" err="1">
                <a:solidFill>
                  <a:srgbClr val="000000"/>
                </a:solidFill>
                <a:latin typeface="Arial, Helvetica, sans-serif"/>
              </a:rPr>
              <a:t>upotrebljavaju</a:t>
            </a:r>
            <a:r>
              <a:rPr lang="en-US" sz="2400" dirty="0" smtClean="0">
                <a:solidFill>
                  <a:srgbClr val="000000"/>
                </a:solidFill>
                <a:latin typeface="Arial, Helvetica, sans-serif"/>
              </a:rPr>
              <a:t>:</a:t>
            </a:r>
            <a:endParaRPr lang="sr-Latn-ME" sz="2400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AutoNum type="alphaLcParenR"/>
            </a:pPr>
            <a:r>
              <a:rPr lang="en-US" sz="2400" b="1" dirty="0" err="1" smtClean="0">
                <a:solidFill>
                  <a:srgbClr val="000000"/>
                </a:solidFill>
                <a:latin typeface="Arial, Helvetica, sans-serif"/>
              </a:rPr>
              <a:t>između</a:t>
            </a:r>
            <a:r>
              <a:rPr lang="en-US" sz="2400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rečenica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koje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su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u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složenoj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rečenici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manje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povezane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sa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drugim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rečenicama</a:t>
            </a:r>
            <a:r>
              <a:rPr lang="en-US" sz="2400" b="1" dirty="0" smtClean="0">
                <a:solidFill>
                  <a:srgbClr val="000000"/>
                </a:solidFill>
                <a:latin typeface="Arial, Helvetica, sans-serif"/>
              </a:rPr>
              <a:t>,</a:t>
            </a:r>
            <a:endParaRPr lang="sr-Latn-ME" sz="2400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sz="2400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, Helvetica, sans-serif"/>
              </a:rPr>
              <a:t>prim</a:t>
            </a:r>
            <a:r>
              <a:rPr lang="sr-Latn-ME" sz="2400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sz="2400" dirty="0" err="1" smtClean="0">
                <a:solidFill>
                  <a:srgbClr val="000000"/>
                </a:solidFill>
                <a:latin typeface="Arial, Helvetica, sans-serif"/>
              </a:rPr>
              <a:t>er</a:t>
            </a:r>
            <a:r>
              <a:rPr lang="en-US" sz="2400" dirty="0">
                <a:solidFill>
                  <a:srgbClr val="000000"/>
                </a:solidFill>
                <a:latin typeface="Arial, Helvetica, sans-serif"/>
              </a:rPr>
              <a:t>: 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Kad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smo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se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sreli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pozdravili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smo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se,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razgovarali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o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školi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;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nismo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pominjali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nedavnu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svađu</a:t>
            </a:r>
            <a:r>
              <a:rPr lang="en-US" sz="2400" i="1" dirty="0" smtClean="0">
                <a:solidFill>
                  <a:srgbClr val="000000"/>
                </a:solidFill>
                <a:latin typeface="Arial, Helvetica, sans-serif"/>
              </a:rPr>
              <a:t>.</a:t>
            </a:r>
            <a:r>
              <a:rPr lang="en-US" sz="2400" dirty="0" smtClean="0">
                <a:solidFill>
                  <a:srgbClr val="000000"/>
                </a:solidFill>
                <a:latin typeface="Arial, Helvetica, sans-serif"/>
              </a:rPr>
              <a:t>;</a:t>
            </a:r>
            <a:endParaRPr lang="sr-Latn-ME" sz="2400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endParaRPr lang="en-US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b)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između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grupa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reči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koje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se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razlikuju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po</a:t>
            </a:r>
            <a:r>
              <a:rPr lang="en-US" sz="2400" b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, Helvetica, sans-serif"/>
              </a:rPr>
              <a:t>srodnosti</a:t>
            </a:r>
            <a:r>
              <a:rPr lang="en-US" sz="2400" b="1" dirty="0" smtClean="0">
                <a:solidFill>
                  <a:srgbClr val="000000"/>
                </a:solidFill>
                <a:latin typeface="Arial, Helvetica, sans-serif"/>
              </a:rPr>
              <a:t>,</a:t>
            </a:r>
            <a:endParaRPr lang="sr-Latn-ME" sz="2400" b="1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sz="2400" b="1" dirty="0" smtClean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, Helvetica, sans-serif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, Helvetica, sans-serif"/>
              </a:rPr>
              <a:t>prim</a:t>
            </a:r>
            <a:r>
              <a:rPr lang="sr-Latn-ME" sz="2400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sz="2400" dirty="0" err="1" smtClean="0">
                <a:solidFill>
                  <a:srgbClr val="000000"/>
                </a:solidFill>
                <a:latin typeface="Arial, Helvetica, sans-serif"/>
              </a:rPr>
              <a:t>er</a:t>
            </a:r>
            <a:r>
              <a:rPr lang="en-US" sz="2400" dirty="0">
                <a:solidFill>
                  <a:srgbClr val="000000"/>
                </a:solidFill>
                <a:latin typeface="Arial, Helvetica, sans-serif"/>
              </a:rPr>
              <a:t>: </a:t>
            </a:r>
            <a:endParaRPr lang="sr-Latn-ME" sz="2400" dirty="0" smtClean="0">
              <a:solidFill>
                <a:srgbClr val="000000"/>
              </a:solidFill>
              <a:latin typeface="Arial, Helvetica, sans-serif"/>
            </a:endParaRPr>
          </a:p>
          <a:p>
            <a:pPr algn="just"/>
            <a:r>
              <a:rPr lang="en-US" sz="2400" i="1" dirty="0" smtClean="0">
                <a:solidFill>
                  <a:srgbClr val="000000"/>
                </a:solidFill>
                <a:latin typeface="Arial, Helvetica, sans-serif"/>
              </a:rPr>
              <a:t>Na 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put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ću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 smtClean="0">
                <a:solidFill>
                  <a:srgbClr val="000000"/>
                </a:solidFill>
                <a:latin typeface="Arial, Helvetica, sans-serif"/>
              </a:rPr>
              <a:t>pon</a:t>
            </a:r>
            <a:r>
              <a:rPr lang="sr-Latn-ME" sz="2400" i="1" dirty="0" smtClean="0">
                <a:solidFill>
                  <a:srgbClr val="000000"/>
                </a:solidFill>
                <a:latin typeface="Arial, Helvetica, sans-serif"/>
              </a:rPr>
              <a:t>ij</a:t>
            </a:r>
            <a:r>
              <a:rPr lang="en-US" sz="2400" i="1" dirty="0" err="1" smtClean="0">
                <a:solidFill>
                  <a:srgbClr val="000000"/>
                </a:solidFill>
                <a:latin typeface="Arial, Helvetica, sans-serif"/>
              </a:rPr>
              <a:t>eti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: </a:t>
            </a:r>
            <a:r>
              <a:rPr lang="en-US" sz="2400" i="1" dirty="0" smtClean="0">
                <a:solidFill>
                  <a:srgbClr val="000000"/>
                </a:solidFill>
                <a:latin typeface="Arial, Helvetica, sans-serif"/>
              </a:rPr>
              <a:t>od</a:t>
            </a:r>
            <a:r>
              <a:rPr lang="sr-Latn-ME" sz="2400" i="1" dirty="0" smtClean="0">
                <a:solidFill>
                  <a:srgbClr val="000000"/>
                </a:solidFill>
                <a:latin typeface="Arial, Helvetica, sans-serif"/>
              </a:rPr>
              <a:t>j</a:t>
            </a:r>
            <a:r>
              <a:rPr lang="en-US" sz="2400" i="1" dirty="0" err="1" smtClean="0">
                <a:solidFill>
                  <a:srgbClr val="000000"/>
                </a:solidFill>
                <a:latin typeface="Arial, Helvetica, sans-serif"/>
              </a:rPr>
              <a:t>eću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obuću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kišobran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higijenski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pribor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;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knjige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sveske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pribor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za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pisanje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;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društvene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igre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fudbal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reket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za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stoni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, Helvetica, sans-serif"/>
              </a:rPr>
              <a:t>tenis</a:t>
            </a:r>
            <a:r>
              <a:rPr lang="en-US" sz="2400" i="1" dirty="0">
                <a:solidFill>
                  <a:srgbClr val="000000"/>
                </a:solidFill>
                <a:latin typeface="Arial, Helvetica, sans-serif"/>
              </a:rPr>
              <a:t>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44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54050" y="1473180"/>
            <a:ext cx="92642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Dv</a:t>
            </a:r>
            <a:r>
              <a:rPr lang="sr-Latn-ME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ij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tačke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se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stavljaju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sr-Latn-ME" sz="28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iza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r</a:t>
            </a:r>
            <a:r>
              <a:rPr lang="sr-Latn-ME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ij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eči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kojima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najavljuje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nabrajanje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a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ispred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onoga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što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nabraja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endParaRPr lang="sr-Latn-ME" sz="28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prim</a:t>
            </a:r>
            <a:r>
              <a:rPr lang="sr-Latn-ME" sz="2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 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 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pijaci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kupi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sira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jaja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kajmaka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mesa,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salate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luka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.;</a:t>
            </a:r>
            <a:endParaRPr lang="sr-Latn-ME" sz="2800" i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b)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ispred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navođenja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tuđih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lang="sr-Latn-ME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ij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eči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upravnog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govora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); </a:t>
            </a:r>
            <a:endParaRPr lang="sr-Latn-ME" sz="28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npr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 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Rekao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nam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je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doslovno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"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Novac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ekskurziju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je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obezbeđen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".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412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9204" y="1070767"/>
            <a:ext cx="833692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Navodnicima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obeležavaju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sr-Latn-ME" sz="24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sr-Latn-ME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tuđe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r</a:t>
            </a:r>
            <a:r>
              <a:rPr lang="sr-Latn-ME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ij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eči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kad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doslovno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navode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, </a:t>
            </a:r>
            <a:endParaRPr lang="sr-Latn-ME" sz="24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prim</a:t>
            </a:r>
            <a:r>
              <a:rPr lang="sr-Latn-ME" sz="2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 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Ulazeći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svi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zagrajaše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"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Srećan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rođendan</a:t>
            </a:r>
            <a:r>
              <a:rPr lang="en-US" sz="2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!„</a:t>
            </a:r>
            <a:endParaRPr lang="sr-Latn-ME" sz="2400" i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sr-Latn-ME" sz="2400" i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sr-Latn-ME" sz="2400" i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b) 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lang="sr-Latn-ME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ij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eči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koje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upotrebljavaju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ironijom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kojima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nečemu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ne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želi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da se da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suprotno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značenje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endParaRPr lang="sr-Latn-ME" sz="24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npr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.: 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Znam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"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vrednica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".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Doneo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je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tvoj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"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veliki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projatelj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".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62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0462" y="803479"/>
            <a:ext cx="98780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kraju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upitnih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rečenica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stavlja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 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upitnik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a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iza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uzvičnih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rečenica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kao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iza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manjih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govornih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jedinica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koje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izgovaraju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u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uzbuđenju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povišenim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glasom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stavlja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 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uzvičnik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endParaRPr lang="sr-Latn-ME" sz="28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sr-Latn-ME" sz="2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prim</a:t>
            </a:r>
            <a:r>
              <a:rPr lang="sr-Latn-ME" sz="2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 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Kako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?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Šta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radiš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? Uh,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što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sam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gladna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! Ne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viči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!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Požar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!</a:t>
            </a:r>
            <a:endParaRPr lang="sr-Latn-ME" sz="2800" i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sr-Latn-ME" sz="2800" i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Kada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pitanje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izgovara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povišenim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glasom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iza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njega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stavljaju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upitnik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uzvičnik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; </a:t>
            </a:r>
            <a:endParaRPr lang="sr-Latn-ME" sz="28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sr-Latn-ME" sz="28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npr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 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On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položio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?! Ne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daš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?!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104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7685" y="932267"/>
            <a:ext cx="90838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Zagradom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se u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rečenici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odvaja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ono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što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se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dodaje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radi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objašnjenja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prethodne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sr-Latn-ME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ij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eči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ili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</a:t>
            </a:r>
            <a:r>
              <a:rPr lang="sr-Latn-ME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ij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ela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rečenice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prim</a:t>
            </a:r>
            <a:r>
              <a:rPr lang="sr-Latn-ME" sz="28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: </a:t>
            </a:r>
            <a:endParaRPr lang="sr-Latn-ME" sz="28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sr-Latn-ME" sz="2800" i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Interpunkcija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rečenični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znaci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)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doprinosi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jasnijem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izražavanju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lang="sr-Latn-ME" sz="2800" i="1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Imenske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r</a:t>
            </a:r>
            <a:r>
              <a:rPr lang="sr-Latn-ME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ij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eči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imenice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prid</a:t>
            </a:r>
            <a:r>
              <a:rPr lang="sr-Latn-ME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evi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zam</a:t>
            </a:r>
            <a:r>
              <a:rPr lang="sr-Latn-ME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enice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brojevi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) 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</a:t>
            </a:r>
            <a:r>
              <a:rPr lang="sr-Latn-ME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ij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enjaju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se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padežima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lang="sr-Latn-ME" sz="2800" i="1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Za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vr</a:t>
            </a:r>
            <a:r>
              <a:rPr lang="sr-Latn-ME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ij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eme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Prvog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svetskog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rata (1914 - 1918)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vladale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su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nestašice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hrane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odeće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</a:t>
            </a:r>
            <a:r>
              <a:rPr lang="sr-Latn-ME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</a:t>
            </a:r>
            <a:r>
              <a:rPr lang="en-US" sz="2800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ekova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268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5110" y="960985"/>
            <a:ext cx="952178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Crta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piše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sr-Latn-ME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Um</a:t>
            </a:r>
            <a:r>
              <a:rPr lang="sr-Latn-ME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esto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prvog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lang="sr-Latn-ME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ij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ela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navodnika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u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dijalogu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to u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štamšanim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tekstovima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a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drugi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lang="sr-Latn-ME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se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izostavlja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;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kraju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upravnog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govora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piše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crta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ako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rečenica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nastavlja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objašnjava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nešto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o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upravnom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govoru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; </a:t>
            </a:r>
            <a:endParaRPr lang="sr-Latn-ME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sr-Latn-ME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prim</a:t>
            </a:r>
            <a:r>
              <a:rPr lang="sr-Latn-ME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 </a:t>
            </a:r>
            <a:b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Ko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je to bio? -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Upita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majka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b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Moj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drug. </a:t>
            </a:r>
            <a:b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Zašto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ga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nisi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pozvao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unutra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?</a:t>
            </a:r>
            <a:b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Žurio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je -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promrmlja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Miloš</a:t>
            </a: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.;</a:t>
            </a:r>
            <a:endParaRPr lang="sr-Latn-ME" i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b)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kad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želi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nešto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istaći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ili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naglasiti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suprotnost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neočekivanost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; </a:t>
            </a:r>
            <a:endParaRPr lang="sr-Latn-ME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prim</a:t>
            </a:r>
            <a:r>
              <a:rPr lang="sr-Latn-ME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 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Pođem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ja,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kad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-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nigde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nikog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Sve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sam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naučila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sve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znam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- ne </a:t>
            </a:r>
            <a:r>
              <a:rPr lang="en-US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vr</a:t>
            </a:r>
            <a:r>
              <a:rPr lang="sr-Latn-ME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ij</a:t>
            </a:r>
            <a:r>
              <a:rPr lang="en-US" i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edi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zbunila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sam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290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93" y="1000125"/>
            <a:ext cx="9684913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38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692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67</TotalTime>
  <Words>179</Words>
  <Application>Microsoft Office PowerPoint</Application>
  <PresentationFormat>Widescreen</PresentationFormat>
  <Paragraphs>95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Arial, Helvetica, sans-serif</vt:lpstr>
      <vt:lpstr>Calibri</vt:lpstr>
      <vt:lpstr>Garamond</vt:lpstr>
      <vt:lpstr>Times New Roman</vt:lpstr>
      <vt:lpstr>Organic</vt:lpstr>
      <vt:lpstr>INTERPUNKCIJA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INTERPUNKCIJA</dc:title>
  <dc:creator>Windows User</dc:creator>
  <cp:lastModifiedBy>Windows User</cp:lastModifiedBy>
  <cp:revision>4</cp:revision>
  <dcterms:created xsi:type="dcterms:W3CDTF">2019-04-04T08:23:17Z</dcterms:created>
  <dcterms:modified xsi:type="dcterms:W3CDTF">2019-04-04T09:30:50Z</dcterms:modified>
</cp:coreProperties>
</file>