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8" r:id="rId1"/>
  </p:sldMasterIdLst>
  <p:sldIdLst>
    <p:sldId id="256" r:id="rId2"/>
    <p:sldId id="257" r:id="rId3"/>
    <p:sldId id="258" r:id="rId4"/>
    <p:sldId id="267" r:id="rId5"/>
    <p:sldId id="265" r:id="rId6"/>
    <p:sldId id="263" r:id="rId7"/>
    <p:sldId id="264" r:id="rId8"/>
    <p:sldId id="266" r:id="rId9"/>
    <p:sldId id="273" r:id="rId10"/>
    <p:sldId id="269" r:id="rId11"/>
    <p:sldId id="259" r:id="rId12"/>
    <p:sldId id="260" r:id="rId13"/>
    <p:sldId id="261" r:id="rId14"/>
    <p:sldId id="262" r:id="rId15"/>
    <p:sldId id="268" r:id="rId16"/>
    <p:sldId id="271" r:id="rId17"/>
    <p:sldId id="270" r:id="rId18"/>
    <p:sldId id="272" r:id="rId19"/>
    <p:sldId id="274" r:id="rId20"/>
    <p:sldId id="275" r:id="rId21"/>
    <p:sldId id="277" r:id="rId22"/>
    <p:sldId id="276" r:id="rId23"/>
    <p:sldId id="278" r:id="rId24"/>
  </p:sldIdLst>
  <p:sldSz cx="12192000" cy="6858000"/>
  <p:notesSz cx="6858000" cy="9144000"/>
  <p:defaultTextStyle>
    <a:defPPr>
      <a:defRPr lang="sr-Latn-R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4660"/>
  </p:normalViewPr>
  <p:slideViewPr>
    <p:cSldViewPr snapToGrid="0">
      <p:cViewPr varScale="1">
        <p:scale>
          <a:sx n="86" d="100"/>
          <a:sy n="86" d="100"/>
        </p:scale>
        <p:origin x="138" y="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9F7687-9722-42E8-85E2-6181324AA016}" type="datetimeFigureOut">
              <a:rPr lang="sr-Latn-BA" smtClean="0"/>
              <a:t>24.5.2018.</a:t>
            </a:fld>
            <a:endParaRPr lang="sr-Latn-B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r-Latn-B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7515A9-75A2-429E-BC5E-E9D045B14B0B}" type="slidenum">
              <a:rPr lang="sr-Latn-BA" smtClean="0"/>
              <a:t>‹#›</a:t>
            </a:fld>
            <a:endParaRPr lang="sr-Latn-BA"/>
          </a:p>
        </p:txBody>
      </p:sp>
    </p:spTree>
    <p:extLst>
      <p:ext uri="{BB962C8B-B14F-4D97-AF65-F5344CB8AC3E}">
        <p14:creationId xmlns:p14="http://schemas.microsoft.com/office/powerpoint/2010/main" val="420390598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9F7687-9722-42E8-85E2-6181324AA016}" type="datetimeFigureOut">
              <a:rPr lang="sr-Latn-BA" smtClean="0"/>
              <a:t>24.5.2018.</a:t>
            </a:fld>
            <a:endParaRPr lang="sr-Latn-B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r-Latn-B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7515A9-75A2-429E-BC5E-E9D045B14B0B}" type="slidenum">
              <a:rPr lang="sr-Latn-BA" smtClean="0"/>
              <a:t>‹#›</a:t>
            </a:fld>
            <a:endParaRPr lang="sr-Latn-BA"/>
          </a:p>
        </p:txBody>
      </p:sp>
    </p:spTree>
    <p:extLst>
      <p:ext uri="{BB962C8B-B14F-4D97-AF65-F5344CB8AC3E}">
        <p14:creationId xmlns:p14="http://schemas.microsoft.com/office/powerpoint/2010/main" val="96674642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9F7687-9722-42E8-85E2-6181324AA016}" type="datetimeFigureOut">
              <a:rPr lang="sr-Latn-BA" smtClean="0"/>
              <a:t>24.5.2018.</a:t>
            </a:fld>
            <a:endParaRPr lang="sr-Latn-B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r-Latn-B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7515A9-75A2-429E-BC5E-E9D045B14B0B}" type="slidenum">
              <a:rPr lang="sr-Latn-BA" smtClean="0"/>
              <a:t>‹#›</a:t>
            </a:fld>
            <a:endParaRPr lang="sr-Latn-BA"/>
          </a:p>
        </p:txBody>
      </p:sp>
    </p:spTree>
    <p:extLst>
      <p:ext uri="{BB962C8B-B14F-4D97-AF65-F5344CB8AC3E}">
        <p14:creationId xmlns:p14="http://schemas.microsoft.com/office/powerpoint/2010/main" val="155411496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9F7687-9722-42E8-85E2-6181324AA016}" type="datetimeFigureOut">
              <a:rPr lang="sr-Latn-BA" smtClean="0"/>
              <a:t>24.5.2018.</a:t>
            </a:fld>
            <a:endParaRPr lang="sr-Latn-B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r-Latn-B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7515A9-75A2-429E-BC5E-E9D045B14B0B}" type="slidenum">
              <a:rPr lang="sr-Latn-BA" smtClean="0"/>
              <a:t>‹#›</a:t>
            </a:fld>
            <a:endParaRPr lang="sr-Latn-BA"/>
          </a:p>
        </p:txBody>
      </p:sp>
    </p:spTree>
    <p:extLst>
      <p:ext uri="{BB962C8B-B14F-4D97-AF65-F5344CB8AC3E}">
        <p14:creationId xmlns:p14="http://schemas.microsoft.com/office/powerpoint/2010/main" val="375278813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9F7687-9722-42E8-85E2-6181324AA016}" type="datetimeFigureOut">
              <a:rPr lang="sr-Latn-BA" smtClean="0"/>
              <a:t>24.5.2018.</a:t>
            </a:fld>
            <a:endParaRPr lang="sr-Latn-BA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r-Latn-BA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7515A9-75A2-429E-BC5E-E9D045B14B0B}" type="slidenum">
              <a:rPr lang="sr-Latn-BA" smtClean="0"/>
              <a:t>‹#›</a:t>
            </a:fld>
            <a:endParaRPr lang="sr-Latn-BA"/>
          </a:p>
        </p:txBody>
      </p:sp>
    </p:spTree>
    <p:extLst>
      <p:ext uri="{BB962C8B-B14F-4D97-AF65-F5344CB8AC3E}">
        <p14:creationId xmlns:p14="http://schemas.microsoft.com/office/powerpoint/2010/main" val="109486098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9F7687-9722-42E8-85E2-6181324AA016}" type="datetimeFigureOut">
              <a:rPr lang="sr-Latn-BA" smtClean="0"/>
              <a:t>24.5.2018.</a:t>
            </a:fld>
            <a:endParaRPr lang="sr-Latn-BA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r-Latn-BA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7515A9-75A2-429E-BC5E-E9D045B14B0B}" type="slidenum">
              <a:rPr lang="sr-Latn-BA" smtClean="0"/>
              <a:t>‹#›</a:t>
            </a:fld>
            <a:endParaRPr lang="sr-Latn-BA"/>
          </a:p>
        </p:txBody>
      </p:sp>
    </p:spTree>
    <p:extLst>
      <p:ext uri="{BB962C8B-B14F-4D97-AF65-F5344CB8AC3E}">
        <p14:creationId xmlns:p14="http://schemas.microsoft.com/office/powerpoint/2010/main" val="306433492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9F7687-9722-42E8-85E2-6181324AA016}" type="datetimeFigureOut">
              <a:rPr lang="sr-Latn-BA" smtClean="0"/>
              <a:t>24.5.2018.</a:t>
            </a:fld>
            <a:endParaRPr lang="sr-Latn-BA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r-Latn-B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7515A9-75A2-429E-BC5E-E9D045B14B0B}" type="slidenum">
              <a:rPr lang="sr-Latn-BA" smtClean="0"/>
              <a:t>‹#›</a:t>
            </a:fld>
            <a:endParaRPr lang="sr-Latn-BA"/>
          </a:p>
        </p:txBody>
      </p:sp>
    </p:spTree>
    <p:extLst>
      <p:ext uri="{BB962C8B-B14F-4D97-AF65-F5344CB8AC3E}">
        <p14:creationId xmlns:p14="http://schemas.microsoft.com/office/powerpoint/2010/main" val="148740339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9F7687-9722-42E8-85E2-6181324AA016}" type="datetimeFigureOut">
              <a:rPr lang="sr-Latn-BA" smtClean="0"/>
              <a:t>24.5.2018.</a:t>
            </a:fld>
            <a:endParaRPr lang="sr-Latn-B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r-Latn-B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7515A9-75A2-429E-BC5E-E9D045B14B0B}" type="slidenum">
              <a:rPr lang="sr-Latn-BA" smtClean="0"/>
              <a:t>‹#›</a:t>
            </a:fld>
            <a:endParaRPr lang="sr-Latn-BA"/>
          </a:p>
        </p:txBody>
      </p:sp>
    </p:spTree>
    <p:extLst>
      <p:ext uri="{BB962C8B-B14F-4D97-AF65-F5344CB8AC3E}">
        <p14:creationId xmlns:p14="http://schemas.microsoft.com/office/powerpoint/2010/main" val="381605026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9F7687-9722-42E8-85E2-6181324AA016}" type="datetimeFigureOut">
              <a:rPr lang="sr-Latn-BA" smtClean="0"/>
              <a:t>24.5.2018.</a:t>
            </a:fld>
            <a:endParaRPr lang="sr-Latn-B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r-Latn-B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7515A9-75A2-429E-BC5E-E9D045B14B0B}" type="slidenum">
              <a:rPr lang="sr-Latn-BA" smtClean="0"/>
              <a:t>‹#›</a:t>
            </a:fld>
            <a:endParaRPr lang="sr-Latn-BA"/>
          </a:p>
        </p:txBody>
      </p:sp>
    </p:spTree>
    <p:extLst>
      <p:ext uri="{BB962C8B-B14F-4D97-AF65-F5344CB8AC3E}">
        <p14:creationId xmlns:p14="http://schemas.microsoft.com/office/powerpoint/2010/main" val="352719055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9F7687-9722-42E8-85E2-6181324AA016}" type="datetimeFigureOut">
              <a:rPr lang="sr-Latn-BA" smtClean="0"/>
              <a:t>24.5.2018.</a:t>
            </a:fld>
            <a:endParaRPr lang="sr-Latn-B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r-Latn-B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7515A9-75A2-429E-BC5E-E9D045B14B0B}" type="slidenum">
              <a:rPr lang="sr-Latn-BA" smtClean="0"/>
              <a:t>‹#›</a:t>
            </a:fld>
            <a:endParaRPr lang="sr-Latn-BA"/>
          </a:p>
        </p:txBody>
      </p:sp>
    </p:spTree>
    <p:extLst>
      <p:ext uri="{BB962C8B-B14F-4D97-AF65-F5344CB8AC3E}">
        <p14:creationId xmlns:p14="http://schemas.microsoft.com/office/powerpoint/2010/main" val="268001794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9F7687-9722-42E8-85E2-6181324AA016}" type="datetimeFigureOut">
              <a:rPr lang="sr-Latn-BA" smtClean="0"/>
              <a:t>24.5.2018.</a:t>
            </a:fld>
            <a:endParaRPr lang="sr-Latn-B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r-Latn-B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7515A9-75A2-429E-BC5E-E9D045B14B0B}" type="slidenum">
              <a:rPr lang="sr-Latn-BA" smtClean="0"/>
              <a:t>‹#›</a:t>
            </a:fld>
            <a:endParaRPr lang="sr-Latn-BA"/>
          </a:p>
        </p:txBody>
      </p:sp>
    </p:spTree>
    <p:extLst>
      <p:ext uri="{BB962C8B-B14F-4D97-AF65-F5344CB8AC3E}">
        <p14:creationId xmlns:p14="http://schemas.microsoft.com/office/powerpoint/2010/main" val="269115023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59F7687-9722-42E8-85E2-6181324AA016}" type="datetimeFigureOut">
              <a:rPr lang="sr-Latn-BA" smtClean="0"/>
              <a:t>24.5.2018.</a:t>
            </a:fld>
            <a:endParaRPr lang="sr-Latn-B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sr-Latn-B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77515A9-75A2-429E-BC5E-E9D045B14B0B}" type="slidenum">
              <a:rPr lang="sr-Latn-BA" smtClean="0"/>
              <a:t>‹#›</a:t>
            </a:fld>
            <a:endParaRPr lang="sr-Latn-BA"/>
          </a:p>
        </p:txBody>
      </p:sp>
    </p:spTree>
    <p:extLst>
      <p:ext uri="{BB962C8B-B14F-4D97-AF65-F5344CB8AC3E}">
        <p14:creationId xmlns:p14="http://schemas.microsoft.com/office/powerpoint/2010/main" val="33069286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9" r:id="rId1"/>
    <p:sldLayoutId id="2147483680" r:id="rId2"/>
    <p:sldLayoutId id="2147483681" r:id="rId3"/>
    <p:sldLayoutId id="2147483682" r:id="rId4"/>
    <p:sldLayoutId id="2147483683" r:id="rId5"/>
    <p:sldLayoutId id="2147483684" r:id="rId6"/>
    <p:sldLayoutId id="2147483685" r:id="rId7"/>
    <p:sldLayoutId id="2147483686" r:id="rId8"/>
    <p:sldLayoutId id="2147483687" r:id="rId9"/>
    <p:sldLayoutId id="2147483688" r:id="rId10"/>
    <p:sldLayoutId id="214748368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gif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gif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1.jpg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7" Type="http://schemas.openxmlformats.org/officeDocument/2006/relationships/image" Target="../media/image20.jp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9.png"/><Relationship Id="rId5" Type="http://schemas.openxmlformats.org/officeDocument/2006/relationships/image" Target="../media/image18.jpg"/><Relationship Id="rId4" Type="http://schemas.openxmlformats.org/officeDocument/2006/relationships/image" Target="../media/image17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g"/><Relationship Id="rId2" Type="http://schemas.openxmlformats.org/officeDocument/2006/relationships/image" Target="../media/image23.gif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g"/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5.png"/><Relationship Id="rId4" Type="http://schemas.openxmlformats.org/officeDocument/2006/relationships/image" Target="../media/image20.jp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26.gif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8.jpg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210099" y="5135450"/>
            <a:ext cx="8689976" cy="1371599"/>
          </a:xfrm>
        </p:spPr>
        <p:txBody>
          <a:bodyPr>
            <a:normAutofit/>
          </a:bodyPr>
          <a:lstStyle/>
          <a:p>
            <a:r>
              <a:rPr lang="bs-Latn-BA" sz="3600" b="1" dirty="0" smtClean="0">
                <a:solidFill>
                  <a:schemeClr val="accent5"/>
                </a:solidFill>
              </a:rPr>
              <a:t>Konsonanti u crnogorskom jeziku</a:t>
            </a:r>
            <a:endParaRPr lang="sr-Latn-BA" sz="3600" b="1" dirty="0">
              <a:solidFill>
                <a:schemeClr val="accent5"/>
              </a:solidFill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50288" y="261777"/>
            <a:ext cx="8177777" cy="4215873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26087" y="-1059287"/>
            <a:ext cx="6858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648582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10364451" cy="862553"/>
          </a:xfrm>
        </p:spPr>
        <p:txBody>
          <a:bodyPr/>
          <a:lstStyle/>
          <a:p>
            <a:pPr algn="just"/>
            <a:r>
              <a:rPr lang="bs-Latn-BA" sz="3200" dirty="0" smtClean="0"/>
              <a:t>Osnovni pojmovi:</a:t>
            </a:r>
            <a:endParaRPr lang="sr-Latn-BA" sz="32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13775" y="1481070"/>
            <a:ext cx="10363826" cy="4610637"/>
          </a:xfrm>
        </p:spPr>
        <p:txBody>
          <a:bodyPr>
            <a:normAutofit fontScale="92500" lnSpcReduction="20000"/>
          </a:bodyPr>
          <a:lstStyle/>
          <a:p>
            <a:r>
              <a:rPr lang="bs-Latn-BA" b="1" dirty="0" smtClean="0"/>
              <a:t>Fonetika</a:t>
            </a:r>
            <a:r>
              <a:rPr lang="bs-Latn-BA" dirty="0" smtClean="0"/>
              <a:t> </a:t>
            </a:r>
            <a:r>
              <a:rPr lang="el-GR" dirty="0" smtClean="0"/>
              <a:t>(</a:t>
            </a:r>
            <a:r>
              <a:rPr lang="el-GR" cap="none" dirty="0" smtClean="0"/>
              <a:t>Φωνή- </a:t>
            </a:r>
            <a:r>
              <a:rPr lang="bs-Latn-BA" cap="none" dirty="0" smtClean="0"/>
              <a:t>glas) </a:t>
            </a:r>
            <a:r>
              <a:rPr lang="bs-Latn-BA" dirty="0" smtClean="0"/>
              <a:t>:  dio jezikoslovlja koji izučava glasove, opisujući glasove sa fiziološkoga (artikulacijskog) i fizičkog (akustičkog) apsekta. </a:t>
            </a:r>
          </a:p>
          <a:p>
            <a:r>
              <a:rPr lang="bs-Latn-BA" cap="none" dirty="0" smtClean="0"/>
              <a:t>Svaki</a:t>
            </a:r>
            <a:r>
              <a:rPr lang="bs-Latn-BA" b="1" cap="none" dirty="0" smtClean="0"/>
              <a:t> glas </a:t>
            </a:r>
            <a:r>
              <a:rPr lang="bs-Latn-BA" cap="none" dirty="0" smtClean="0"/>
              <a:t>posjeduje: jačinu, visinu, boju.</a:t>
            </a:r>
          </a:p>
          <a:p>
            <a:r>
              <a:rPr lang="bs-Latn-BA" b="1" cap="none" dirty="0" smtClean="0"/>
              <a:t>Akustička (fizička) fonetika: </a:t>
            </a:r>
            <a:r>
              <a:rPr lang="bs-Latn-BA" cap="none" dirty="0" smtClean="0"/>
              <a:t>izučava akustična svojstva glasova.</a:t>
            </a:r>
          </a:p>
          <a:p>
            <a:r>
              <a:rPr lang="bs-Latn-BA" b="1" cap="none" dirty="0" smtClean="0"/>
              <a:t>Artikulacijska (fiziološka) fonetika: </a:t>
            </a:r>
            <a:r>
              <a:rPr lang="bs-Latn-BA" cap="none" dirty="0" smtClean="0"/>
              <a:t>izučava rad i položaj govornih organa u procesu stvaranja glasova</a:t>
            </a:r>
          </a:p>
          <a:p>
            <a:r>
              <a:rPr lang="bs-Latn-BA" b="1" cap="none" dirty="0" smtClean="0"/>
              <a:t>FONOLOGIJA: </a:t>
            </a:r>
            <a:r>
              <a:rPr lang="bs-Latn-BA" cap="none" dirty="0" smtClean="0"/>
              <a:t>izučava funkciju glasova u jeziku, pa se još definiše i kao </a:t>
            </a:r>
            <a:r>
              <a:rPr lang="bs-Latn-BA" b="1" i="1" cap="none" dirty="0" smtClean="0"/>
              <a:t>funkcionalna fonetika </a:t>
            </a:r>
            <a:r>
              <a:rPr lang="bs-Latn-BA" i="1" cap="none" dirty="0" smtClean="0"/>
              <a:t>(A. Martinet)</a:t>
            </a:r>
          </a:p>
          <a:p>
            <a:r>
              <a:rPr lang="bs-Latn-BA" b="1" cap="none" dirty="0" smtClean="0"/>
              <a:t>Fonem: </a:t>
            </a:r>
            <a:r>
              <a:rPr lang="bs-Latn-BA" cap="none" dirty="0" smtClean="0"/>
              <a:t>osnovna jedinica fonologije, najmanja razlikovna jedinica koja se može rastavljati na manje djelove i nema svojega značenja. </a:t>
            </a:r>
          </a:p>
          <a:p>
            <a:r>
              <a:rPr lang="bs-Latn-BA" b="1" cap="none" dirty="0" smtClean="0"/>
              <a:t>Foni: </a:t>
            </a:r>
            <a:r>
              <a:rPr lang="bs-Latn-BA" cap="none" dirty="0" smtClean="0"/>
              <a:t>glasovna realizacija fonema.</a:t>
            </a:r>
          </a:p>
          <a:p>
            <a:r>
              <a:rPr lang="bs-Latn-BA" b="1" cap="none" dirty="0" smtClean="0"/>
              <a:t>Alofoni:</a:t>
            </a:r>
            <a:r>
              <a:rPr lang="bs-Latn-BA" cap="none" dirty="0" smtClean="0"/>
              <a:t> različite </a:t>
            </a:r>
            <a:r>
              <a:rPr lang="bs-Latn-BA" cap="none" dirty="0"/>
              <a:t>kontekstualne varijante fona </a:t>
            </a:r>
            <a:r>
              <a:rPr lang="bs-Latn-BA" cap="none" dirty="0" smtClean="0"/>
              <a:t>(</a:t>
            </a:r>
            <a:r>
              <a:rPr lang="bs-Latn-BA" b="1" cap="none" dirty="0" smtClean="0"/>
              <a:t>m</a:t>
            </a:r>
            <a:r>
              <a:rPr lang="bs-Latn-BA" cap="none" dirty="0" smtClean="0"/>
              <a:t>ama – dvousneni; tra</a:t>
            </a:r>
            <a:r>
              <a:rPr lang="bs-Latn-BA" b="1" cap="none" dirty="0" smtClean="0"/>
              <a:t>m</a:t>
            </a:r>
            <a:r>
              <a:rPr lang="bs-Latn-BA" cap="none" dirty="0" smtClean="0"/>
              <a:t>vaj – usneno-zubni).</a:t>
            </a:r>
          </a:p>
          <a:p>
            <a:endParaRPr lang="sr-Latn-BA" b="1" i="1" cap="none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42490" y="2228045"/>
            <a:ext cx="776386" cy="7575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202825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sr-Latn-BA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7029897"/>
          </a:xfrm>
        </p:spPr>
      </p:pic>
      <p:sp>
        <p:nvSpPr>
          <p:cNvPr id="5" name="TextBox 4"/>
          <p:cNvSpPr txBox="1"/>
          <p:nvPr/>
        </p:nvSpPr>
        <p:spPr>
          <a:xfrm>
            <a:off x="2215166" y="618517"/>
            <a:ext cx="7856113" cy="50167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s-Latn-BA" sz="4000" b="1" dirty="0" smtClean="0">
                <a:latin typeface="Arial Rounded MT Bold" panose="020F0704030504030204" pitchFamily="34" charset="0"/>
              </a:rPr>
              <a:t>Prema položaju govornih organa, odnosno prema karakteru prepreke prilikom njihova govora, glasovi se u crnogorskome jeziku dijele na VOKALE (SAMOGLASNIKE), KONSONANTE (SUGLASNIKE) I SONANTE (GLASNIKE).</a:t>
            </a:r>
            <a:endParaRPr lang="sr-Latn-BA" sz="4000" b="1" dirty="0">
              <a:latin typeface="Arial Rounded MT Bold" panose="020F07040305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201718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bs-Latn-BA" dirty="0" smtClean="0"/>
              <a:t>KONSONANTI (SUGLASNICI)</a:t>
            </a:r>
            <a:endParaRPr lang="sr-Latn-BA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4519420"/>
          </a:xfrm>
        </p:spPr>
        <p:txBody>
          <a:bodyPr/>
          <a:lstStyle/>
          <a:p>
            <a:r>
              <a:rPr lang="bs-Latn-BA" dirty="0" smtClean="0"/>
              <a:t>PRILIKOM IZGOVORA </a:t>
            </a:r>
            <a:r>
              <a:rPr lang="bs-Latn-BA" b="1" dirty="0" smtClean="0"/>
              <a:t>KONSONANATA </a:t>
            </a:r>
            <a:r>
              <a:rPr lang="bs-Latn-BA" dirty="0" smtClean="0"/>
              <a:t>VAZDUŠNA STRUJA NAILAZI NA PREPREKE KOJE STVARAJU AKTIVNI ARTIKULATORI GOVORA.</a:t>
            </a:r>
          </a:p>
          <a:p>
            <a:endParaRPr lang="bs-Latn-BA" dirty="0" smtClean="0"/>
          </a:p>
          <a:p>
            <a:endParaRPr lang="bs-Latn-BA" dirty="0" smtClean="0"/>
          </a:p>
          <a:p>
            <a:endParaRPr lang="bs-Latn-BA" dirty="0"/>
          </a:p>
          <a:p>
            <a:endParaRPr lang="bs-Latn-BA" dirty="0"/>
          </a:p>
          <a:p>
            <a:r>
              <a:rPr lang="bs-Latn-BA" dirty="0" smtClean="0"/>
              <a:t>U SLOGOTVORNOJ ODREDBI, </a:t>
            </a:r>
            <a:r>
              <a:rPr lang="bs-Latn-BA" b="1" dirty="0" smtClean="0"/>
              <a:t>S-U-G-L-A-S-N-I-C-I</a:t>
            </a:r>
            <a:r>
              <a:rPr lang="bs-Latn-BA" dirty="0" smtClean="0"/>
              <a:t> NE MOGU BITI NOSIOVI SLOGA.</a:t>
            </a:r>
          </a:p>
          <a:p>
            <a:endParaRPr lang="bs-Latn-BA" dirty="0"/>
          </a:p>
          <a:p>
            <a:endParaRPr lang="sr-Latn-BA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31766" y="3209820"/>
            <a:ext cx="6096000" cy="14959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839018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bs-Latn-BA" sz="5400" b="1" dirty="0" smtClean="0"/>
              <a:t>CRNOGORSKI JEZIK</a:t>
            </a:r>
            <a:endParaRPr lang="sr-Latn-BA" sz="5400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bs-Latn-BA" sz="4000" dirty="0" smtClean="0"/>
              <a:t>U CRNOGORSKOM JEZIKU NE POSTOJE </a:t>
            </a:r>
            <a:r>
              <a:rPr lang="bs-Latn-BA" sz="4000" b="1" dirty="0" smtClean="0"/>
              <a:t>INGRESIVNI </a:t>
            </a:r>
            <a:r>
              <a:rPr lang="bs-Latn-BA" sz="4000" dirty="0" smtClean="0"/>
              <a:t>GLASOVI, VEĆ SE SVI GLASOVI DOBIJAJU </a:t>
            </a:r>
            <a:r>
              <a:rPr lang="bs-Latn-BA" sz="4000" b="1" dirty="0" smtClean="0"/>
              <a:t>EGRESIJOM.</a:t>
            </a:r>
          </a:p>
          <a:p>
            <a:r>
              <a:rPr lang="bs-Latn-BA" sz="4000" b="1" dirty="0" smtClean="0"/>
              <a:t>/K´/ </a:t>
            </a:r>
            <a:r>
              <a:rPr lang="bs-Latn-BA" sz="4000" dirty="0" smtClean="0"/>
              <a:t>INGRESIVNO K</a:t>
            </a:r>
          </a:p>
          <a:p>
            <a:r>
              <a:rPr lang="bs-Latn-BA" sz="4000" b="1" dirty="0" smtClean="0"/>
              <a:t>/K/ </a:t>
            </a:r>
            <a:r>
              <a:rPr lang="bs-Latn-BA" sz="4000" dirty="0" smtClean="0"/>
              <a:t>EGRESIVNO K</a:t>
            </a:r>
            <a:endParaRPr lang="sr-Latn-BA" sz="4000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61368" y="3490174"/>
            <a:ext cx="4130631" cy="33678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711156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 flipV="1">
            <a:off x="913775" y="2214694"/>
            <a:ext cx="10844636" cy="2859582"/>
          </a:xfrm>
        </p:spPr>
        <p:txBody>
          <a:bodyPr/>
          <a:lstStyle/>
          <a:p>
            <a:endParaRPr lang="sr-Latn-BA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9398" y="291951"/>
            <a:ext cx="11269013" cy="6574665"/>
          </a:xfrm>
        </p:spPr>
      </p:pic>
      <p:sp>
        <p:nvSpPr>
          <p:cNvPr id="6" name="Rectangle 5"/>
          <p:cNvSpPr/>
          <p:nvPr/>
        </p:nvSpPr>
        <p:spPr>
          <a:xfrm>
            <a:off x="6851561" y="6121827"/>
            <a:ext cx="1906074" cy="386366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s-Latn-BA" dirty="0" smtClean="0"/>
              <a:t>DUŠNIK</a:t>
            </a:r>
            <a:endParaRPr lang="sr-Latn-BA" dirty="0"/>
          </a:p>
        </p:txBody>
      </p:sp>
      <p:sp>
        <p:nvSpPr>
          <p:cNvPr id="7" name="Rectangle 6"/>
          <p:cNvSpPr/>
          <p:nvPr/>
        </p:nvSpPr>
        <p:spPr>
          <a:xfrm>
            <a:off x="913775" y="5074276"/>
            <a:ext cx="953662" cy="334851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r-Latn-BA"/>
          </a:p>
        </p:txBody>
      </p:sp>
      <p:sp>
        <p:nvSpPr>
          <p:cNvPr id="8" name="Rectangle 7"/>
          <p:cNvSpPr/>
          <p:nvPr/>
        </p:nvSpPr>
        <p:spPr>
          <a:xfrm>
            <a:off x="4095483" y="708338"/>
            <a:ext cx="1455312" cy="643944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r-Latn-BA"/>
          </a:p>
        </p:txBody>
      </p:sp>
      <p:sp>
        <p:nvSpPr>
          <p:cNvPr id="9" name="Rectangle 8"/>
          <p:cNvSpPr/>
          <p:nvPr/>
        </p:nvSpPr>
        <p:spPr>
          <a:xfrm>
            <a:off x="6838681" y="708338"/>
            <a:ext cx="1519708" cy="489397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s-Latn-BA" dirty="0" smtClean="0"/>
              <a:t>DESNI (ALVEOLE)</a:t>
            </a:r>
            <a:endParaRPr lang="sr-Latn-BA" dirty="0"/>
          </a:p>
        </p:txBody>
      </p:sp>
      <p:sp>
        <p:nvSpPr>
          <p:cNvPr id="10" name="Rectangle 9"/>
          <p:cNvSpPr/>
          <p:nvPr/>
        </p:nvSpPr>
        <p:spPr>
          <a:xfrm>
            <a:off x="6733503" y="1328415"/>
            <a:ext cx="1519708" cy="489397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s-Latn-BA" dirty="0" smtClean="0"/>
              <a:t>TVRDO NEPCE</a:t>
            </a:r>
            <a:endParaRPr lang="sr-Latn-BA" dirty="0"/>
          </a:p>
        </p:txBody>
      </p:sp>
      <p:sp>
        <p:nvSpPr>
          <p:cNvPr id="11" name="Rectangle 10"/>
          <p:cNvSpPr/>
          <p:nvPr/>
        </p:nvSpPr>
        <p:spPr>
          <a:xfrm>
            <a:off x="7388179" y="4854765"/>
            <a:ext cx="2129308" cy="489397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s-Latn-BA" dirty="0" smtClean="0"/>
              <a:t>GLASNICE</a:t>
            </a:r>
            <a:endParaRPr lang="sr-Latn-BA" dirty="0"/>
          </a:p>
        </p:txBody>
      </p:sp>
      <p:sp>
        <p:nvSpPr>
          <p:cNvPr id="12" name="Rectangle 11"/>
          <p:cNvSpPr/>
          <p:nvPr/>
        </p:nvSpPr>
        <p:spPr>
          <a:xfrm>
            <a:off x="3445098" y="5241701"/>
            <a:ext cx="1519708" cy="489397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s-Latn-BA" dirty="0" smtClean="0"/>
              <a:t>GRKLJAN</a:t>
            </a:r>
            <a:endParaRPr lang="sr-Latn-BA" dirty="0"/>
          </a:p>
        </p:txBody>
      </p:sp>
      <p:sp>
        <p:nvSpPr>
          <p:cNvPr id="13" name="Rectangle 12"/>
          <p:cNvSpPr/>
          <p:nvPr/>
        </p:nvSpPr>
        <p:spPr>
          <a:xfrm>
            <a:off x="7044744" y="1844943"/>
            <a:ext cx="1519708" cy="489397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r-Latn-BA"/>
          </a:p>
        </p:txBody>
      </p:sp>
      <p:sp>
        <p:nvSpPr>
          <p:cNvPr id="14" name="Rectangle 13"/>
          <p:cNvSpPr/>
          <p:nvPr/>
        </p:nvSpPr>
        <p:spPr>
          <a:xfrm>
            <a:off x="7044744" y="2337005"/>
            <a:ext cx="2472743" cy="2143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s-Latn-BA" dirty="0" smtClean="0"/>
              <a:t>MEKO NEPCE</a:t>
            </a:r>
            <a:endParaRPr lang="sr-Latn-BA" dirty="0"/>
          </a:p>
        </p:txBody>
      </p:sp>
      <p:sp>
        <p:nvSpPr>
          <p:cNvPr id="15" name="Rectangle 14"/>
          <p:cNvSpPr/>
          <p:nvPr/>
        </p:nvSpPr>
        <p:spPr>
          <a:xfrm>
            <a:off x="7578570" y="3909322"/>
            <a:ext cx="3716201" cy="333963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r-Latn-BA"/>
          </a:p>
        </p:txBody>
      </p:sp>
      <p:sp>
        <p:nvSpPr>
          <p:cNvPr id="16" name="Rectangle 15"/>
          <p:cNvSpPr/>
          <p:nvPr/>
        </p:nvSpPr>
        <p:spPr>
          <a:xfrm>
            <a:off x="7778838" y="4257083"/>
            <a:ext cx="2395471" cy="489397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s-Latn-BA" dirty="0" smtClean="0"/>
              <a:t>GLOTIS (OTVOR GRKLJANA)</a:t>
            </a:r>
            <a:endParaRPr lang="sr-Latn-BA" dirty="0"/>
          </a:p>
        </p:txBody>
      </p:sp>
      <p:sp>
        <p:nvSpPr>
          <p:cNvPr id="17" name="Rectangle 16"/>
          <p:cNvSpPr/>
          <p:nvPr/>
        </p:nvSpPr>
        <p:spPr>
          <a:xfrm>
            <a:off x="6777639" y="2946859"/>
            <a:ext cx="2371860" cy="333805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s-Latn-BA" dirty="0" smtClean="0"/>
              <a:t>RESICA (UVULA)</a:t>
            </a:r>
            <a:endParaRPr lang="sr-Latn-BA" dirty="0"/>
          </a:p>
        </p:txBody>
      </p:sp>
      <p:sp>
        <p:nvSpPr>
          <p:cNvPr id="18" name="Rectangle 17"/>
          <p:cNvSpPr/>
          <p:nvPr/>
        </p:nvSpPr>
        <p:spPr>
          <a:xfrm>
            <a:off x="8757632" y="3009005"/>
            <a:ext cx="2537139" cy="489397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s-Latn-BA" dirty="0" smtClean="0"/>
              <a:t>KORIJEN JEZIKA</a:t>
            </a:r>
            <a:endParaRPr lang="sr-Latn-BA" dirty="0"/>
          </a:p>
        </p:txBody>
      </p:sp>
      <p:sp>
        <p:nvSpPr>
          <p:cNvPr id="19" name="Rectangle 18"/>
          <p:cNvSpPr/>
          <p:nvPr/>
        </p:nvSpPr>
        <p:spPr>
          <a:xfrm>
            <a:off x="7313052" y="3545008"/>
            <a:ext cx="2423376" cy="317708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r-Latn-BA"/>
          </a:p>
        </p:txBody>
      </p:sp>
      <p:sp>
        <p:nvSpPr>
          <p:cNvPr id="20" name="Rectangle 19"/>
          <p:cNvSpPr/>
          <p:nvPr/>
        </p:nvSpPr>
        <p:spPr>
          <a:xfrm>
            <a:off x="7506234" y="2598003"/>
            <a:ext cx="4020358" cy="349516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s-Latn-BA" dirty="0" smtClean="0"/>
              <a:t>TIJELO JEZIKA</a:t>
            </a:r>
            <a:endParaRPr lang="sr-Latn-BA" dirty="0"/>
          </a:p>
        </p:txBody>
      </p:sp>
      <p:sp>
        <p:nvSpPr>
          <p:cNvPr id="21" name="TextBox 20"/>
          <p:cNvSpPr txBox="1"/>
          <p:nvPr/>
        </p:nvSpPr>
        <p:spPr>
          <a:xfrm>
            <a:off x="914399" y="5048312"/>
            <a:ext cx="95303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s-Latn-BA" dirty="0" smtClean="0"/>
              <a:t>USNE</a:t>
            </a:r>
            <a:endParaRPr lang="sr-Latn-BA" dirty="0"/>
          </a:p>
        </p:txBody>
      </p:sp>
      <p:sp>
        <p:nvSpPr>
          <p:cNvPr id="22" name="TextBox 21"/>
          <p:cNvSpPr txBox="1"/>
          <p:nvPr/>
        </p:nvSpPr>
        <p:spPr>
          <a:xfrm>
            <a:off x="4174365" y="756010"/>
            <a:ext cx="129754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s-Latn-BA" dirty="0" smtClean="0"/>
              <a:t>NOSNA ŠUPLJINA</a:t>
            </a:r>
            <a:endParaRPr lang="sr-Latn-BA" dirty="0"/>
          </a:p>
        </p:txBody>
      </p:sp>
      <p:sp>
        <p:nvSpPr>
          <p:cNvPr id="23" name="TextBox 22"/>
          <p:cNvSpPr txBox="1"/>
          <p:nvPr/>
        </p:nvSpPr>
        <p:spPr>
          <a:xfrm>
            <a:off x="7044744" y="1853595"/>
            <a:ext cx="14939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s-Latn-BA" dirty="0" smtClean="0"/>
              <a:t>VRH JEZIKA</a:t>
            </a:r>
            <a:endParaRPr lang="sr-Latn-BA" dirty="0"/>
          </a:p>
        </p:txBody>
      </p:sp>
      <p:sp>
        <p:nvSpPr>
          <p:cNvPr id="26" name="TextBox 25"/>
          <p:cNvSpPr txBox="1"/>
          <p:nvPr/>
        </p:nvSpPr>
        <p:spPr>
          <a:xfrm>
            <a:off x="7565693" y="3570236"/>
            <a:ext cx="195179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s-Latn-BA" dirty="0" smtClean="0"/>
              <a:t>ŽDRIJELO</a:t>
            </a:r>
            <a:endParaRPr lang="sr-Latn-BA" dirty="0"/>
          </a:p>
        </p:txBody>
      </p:sp>
      <p:sp>
        <p:nvSpPr>
          <p:cNvPr id="27" name="TextBox 26"/>
          <p:cNvSpPr txBox="1"/>
          <p:nvPr/>
        </p:nvSpPr>
        <p:spPr>
          <a:xfrm>
            <a:off x="7791718" y="3823313"/>
            <a:ext cx="362742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s-Latn-BA" dirty="0" smtClean="0"/>
              <a:t> POKLOPAC GRKLJANA (EPIGLOTIS) </a:t>
            </a:r>
            <a:endParaRPr lang="sr-Latn-BA" dirty="0"/>
          </a:p>
        </p:txBody>
      </p:sp>
    </p:spTree>
    <p:extLst>
      <p:ext uri="{BB962C8B-B14F-4D97-AF65-F5344CB8AC3E}">
        <p14:creationId xmlns:p14="http://schemas.microsoft.com/office/powerpoint/2010/main" val="9145075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bs-Latn-BA" dirty="0" smtClean="0"/>
              <a:t>ARTIKULATORI GOVORA SE MOGU PODIJELITI NA: </a:t>
            </a:r>
            <a:r>
              <a:rPr lang="bs-Latn-BA" b="1" dirty="0" smtClean="0"/>
              <a:t>AKTIVNE </a:t>
            </a:r>
            <a:r>
              <a:rPr lang="bs-Latn-BA" dirty="0" smtClean="0"/>
              <a:t>I</a:t>
            </a:r>
            <a:r>
              <a:rPr lang="bs-Latn-BA" b="1" dirty="0" smtClean="0"/>
              <a:t> PASIVNE</a:t>
            </a:r>
            <a:r>
              <a:rPr lang="bs-Latn-BA" dirty="0" smtClean="0"/>
              <a:t> ARTIKULATORE GOVORA</a:t>
            </a:r>
            <a:endParaRPr lang="sr-Latn-BA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bs-Latn-BA" b="1" dirty="0" smtClean="0"/>
              <a:t>Pasivni artikulatori govora su:</a:t>
            </a:r>
          </a:p>
          <a:p>
            <a:pPr lvl="3"/>
            <a:r>
              <a:rPr lang="bs-Latn-BA" sz="2400" b="1" dirty="0" smtClean="0"/>
              <a:t>NOSNA ŠUPLJINA</a:t>
            </a:r>
          </a:p>
          <a:p>
            <a:pPr lvl="3"/>
            <a:r>
              <a:rPr lang="bs-Latn-BA" sz="2400" b="1" dirty="0" smtClean="0"/>
              <a:t>EPIGLOTIS</a:t>
            </a:r>
          </a:p>
          <a:p>
            <a:pPr lvl="3"/>
            <a:r>
              <a:rPr lang="bs-Latn-BA" sz="2400" b="1" dirty="0" smtClean="0"/>
              <a:t>ZUBI </a:t>
            </a:r>
          </a:p>
          <a:p>
            <a:pPr lvl="3"/>
            <a:r>
              <a:rPr lang="bs-Latn-BA" sz="2400" b="1" dirty="0" smtClean="0"/>
              <a:t>PREDNJE NEPCE</a:t>
            </a:r>
          </a:p>
          <a:p>
            <a:pPr lvl="3"/>
            <a:r>
              <a:rPr lang="bs-Latn-BA" sz="2400" b="1" dirty="0" smtClean="0"/>
              <a:t>ZADNJE NEPCE</a:t>
            </a:r>
          </a:p>
          <a:p>
            <a:pPr lvl="3"/>
            <a:r>
              <a:rPr lang="bs-Latn-BA" sz="2400" b="1" dirty="0" smtClean="0"/>
              <a:t>DUŠNIK</a:t>
            </a:r>
          </a:p>
          <a:p>
            <a:pPr lvl="3"/>
            <a:r>
              <a:rPr lang="bs-Latn-BA" sz="2400" b="1" dirty="0" smtClean="0"/>
              <a:t>JEDNJAK</a:t>
            </a:r>
          </a:p>
          <a:p>
            <a:pPr lvl="3"/>
            <a:endParaRPr lang="sr-Latn-BA" b="1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92462" y="2034862"/>
            <a:ext cx="6336405" cy="48030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42028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bs-Latn-BA" b="1" dirty="0" smtClean="0"/>
              <a:t>AKTIVNI </a:t>
            </a:r>
            <a:r>
              <a:rPr lang="bs-Latn-BA" dirty="0"/>
              <a:t>I</a:t>
            </a:r>
            <a:r>
              <a:rPr lang="bs-Latn-BA" b="1" dirty="0"/>
              <a:t> </a:t>
            </a:r>
            <a:r>
              <a:rPr lang="bs-Latn-BA" b="1" dirty="0" smtClean="0"/>
              <a:t>PASIVNI</a:t>
            </a:r>
            <a:r>
              <a:rPr lang="bs-Latn-BA" dirty="0" smtClean="0"/>
              <a:t> ARTIKULATORI </a:t>
            </a:r>
            <a:r>
              <a:rPr lang="bs-Latn-BA" dirty="0"/>
              <a:t>GOVORA</a:t>
            </a:r>
            <a:endParaRPr lang="sr-Latn-BA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bs-Latn-BA" dirty="0" smtClean="0"/>
              <a:t>AKTIVNI ARTIKULATORI GOVORA SU:</a:t>
            </a:r>
          </a:p>
          <a:p>
            <a:pPr lvl="1"/>
            <a:r>
              <a:rPr lang="bs-Latn-BA" sz="2400" b="1" dirty="0" smtClean="0"/>
              <a:t>JEZIK</a:t>
            </a:r>
          </a:p>
          <a:p>
            <a:pPr lvl="1"/>
            <a:r>
              <a:rPr lang="bs-Latn-BA" sz="2400" b="1" dirty="0" smtClean="0"/>
              <a:t>USNE</a:t>
            </a:r>
          </a:p>
          <a:p>
            <a:pPr lvl="1"/>
            <a:r>
              <a:rPr lang="bs-Latn-BA" sz="2400" b="1" dirty="0" smtClean="0"/>
              <a:t>RESICA (UVULA)</a:t>
            </a:r>
          </a:p>
          <a:p>
            <a:pPr lvl="1"/>
            <a:r>
              <a:rPr lang="bs-Latn-BA" sz="2400" b="1" dirty="0" smtClean="0"/>
              <a:t>OTVOR GRKLJANA (GLOTIS)</a:t>
            </a:r>
            <a:endParaRPr lang="sr-Latn-BA" sz="2400" b="1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98542" y="2214694"/>
            <a:ext cx="6287377" cy="45916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433390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bs-Latn-BA" dirty="0" smtClean="0"/>
              <a:t>PODJELA KONSONANTI SE VRŠI PO SLJEDEĆIM KATEGORIJAMA:</a:t>
            </a:r>
            <a:endParaRPr lang="sr-Latn-BA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5"/>
            <a:r>
              <a:rPr lang="bs-Latn-BA" sz="4800" dirty="0" smtClean="0"/>
              <a:t>MJESTO TVORBE </a:t>
            </a:r>
          </a:p>
          <a:p>
            <a:pPr lvl="5"/>
            <a:r>
              <a:rPr lang="bs-Latn-BA" sz="4800" dirty="0" smtClean="0"/>
              <a:t>NAČIN TVORBE</a:t>
            </a:r>
          </a:p>
          <a:p>
            <a:pPr lvl="5"/>
            <a:r>
              <a:rPr lang="bs-Latn-BA" sz="4800" dirty="0" smtClean="0"/>
              <a:t>ZVUČNOST</a:t>
            </a:r>
            <a:endParaRPr lang="sr-Latn-BA" sz="4800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26654" y="3284113"/>
            <a:ext cx="1581150" cy="991674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46005" y="4525851"/>
            <a:ext cx="1828800" cy="1066800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35732" y="1783251"/>
            <a:ext cx="1678145" cy="13630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298763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10364451" cy="2382260"/>
          </a:xfrm>
        </p:spPr>
        <p:txBody>
          <a:bodyPr>
            <a:normAutofit/>
          </a:bodyPr>
          <a:lstStyle/>
          <a:p>
            <a:r>
              <a:rPr lang="bs-Latn-BA" sz="8800" dirty="0" smtClean="0"/>
              <a:t>/f/</a:t>
            </a:r>
            <a:r>
              <a:rPr lang="el-GR" sz="8800" dirty="0" smtClean="0"/>
              <a:t> </a:t>
            </a:r>
            <a:r>
              <a:rPr lang="bs-Latn-BA" sz="8800" dirty="0" smtClean="0"/>
              <a:t>usneno-zubni ???</a:t>
            </a:r>
            <a:endParaRPr lang="sr-Latn-BA" sz="88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13774" y="3296992"/>
            <a:ext cx="10363826" cy="2494207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el-GR" sz="9600" dirty="0" smtClean="0"/>
              <a:t>/φ/</a:t>
            </a:r>
            <a:r>
              <a:rPr lang="bs-Latn-BA" sz="9600" dirty="0" smtClean="0"/>
              <a:t> bilabijalni</a:t>
            </a:r>
            <a:r>
              <a:rPr lang="el-GR" sz="9600" dirty="0" smtClean="0"/>
              <a:t> </a:t>
            </a:r>
            <a:r>
              <a:rPr lang="bs-Latn-BA" sz="9600" dirty="0" smtClean="0"/>
              <a:t>???</a:t>
            </a:r>
            <a:endParaRPr lang="sr-Latn-BA" sz="9600" dirty="0"/>
          </a:p>
        </p:txBody>
      </p:sp>
    </p:spTree>
    <p:extLst>
      <p:ext uri="{BB962C8B-B14F-4D97-AF65-F5344CB8AC3E}">
        <p14:creationId xmlns:p14="http://schemas.microsoft.com/office/powerpoint/2010/main" val="2310360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8"/>
            <a:ext cx="10364451" cy="1287556"/>
          </a:xfrm>
        </p:spPr>
        <p:txBody>
          <a:bodyPr/>
          <a:lstStyle/>
          <a:p>
            <a:r>
              <a:rPr lang="bs-Latn-BA" sz="4000" b="1" dirty="0" smtClean="0"/>
              <a:t>KONSONANTI (SUGLASNICI)</a:t>
            </a:r>
            <a:br>
              <a:rPr lang="bs-Latn-BA" sz="4000" b="1" dirty="0" smtClean="0"/>
            </a:br>
            <a:r>
              <a:rPr lang="bs-Latn-BA" sz="4000" b="1" dirty="0" smtClean="0"/>
              <a:t>MJESTO TVORBE</a:t>
            </a:r>
            <a:endParaRPr lang="sr-Latn-BA" sz="4000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r>
              <a:rPr lang="bs-Latn-BA" sz="2800" cap="none" dirty="0" smtClean="0"/>
              <a:t>Po mjestu tvorbe konsonanti mogu biti:</a:t>
            </a:r>
          </a:p>
          <a:p>
            <a:pPr lvl="1"/>
            <a:r>
              <a:rPr lang="bs-Latn-BA" sz="2800" b="1" cap="none" dirty="0" smtClean="0"/>
              <a:t>DVOUSNENI </a:t>
            </a:r>
            <a:r>
              <a:rPr lang="bs-Latn-BA" sz="2800" cap="none" dirty="0" smtClean="0"/>
              <a:t>(bilabijalni): </a:t>
            </a:r>
            <a:r>
              <a:rPr lang="bs-Latn-BA" sz="2800" b="1" cap="none" dirty="0" smtClean="0"/>
              <a:t>B, P</a:t>
            </a:r>
          </a:p>
          <a:p>
            <a:pPr lvl="1"/>
            <a:r>
              <a:rPr lang="bs-Latn-BA" sz="2800" b="1" cap="none" dirty="0" smtClean="0"/>
              <a:t>USNENO-ZUBNI </a:t>
            </a:r>
            <a:r>
              <a:rPr lang="bs-Latn-BA" sz="2800" cap="none" dirty="0" smtClean="0"/>
              <a:t>(labio-dentalni): </a:t>
            </a:r>
            <a:r>
              <a:rPr lang="bs-Latn-BA" sz="2800" b="1" cap="none" dirty="0" smtClean="0"/>
              <a:t>F</a:t>
            </a:r>
          </a:p>
          <a:p>
            <a:pPr lvl="1"/>
            <a:r>
              <a:rPr lang="bs-Latn-BA" sz="2800" b="1" cap="none" dirty="0" smtClean="0"/>
              <a:t>ZUBNI</a:t>
            </a:r>
            <a:r>
              <a:rPr lang="bs-Latn-BA" sz="2800" cap="none" dirty="0" smtClean="0"/>
              <a:t> (dentalni): </a:t>
            </a:r>
            <a:r>
              <a:rPr lang="bs-Latn-BA" sz="2800" b="1" cap="none" dirty="0" smtClean="0"/>
              <a:t>D, T, Z, S, C</a:t>
            </a:r>
          </a:p>
          <a:p>
            <a:pPr lvl="1"/>
            <a:r>
              <a:rPr lang="bs-Latn-BA" sz="2800" b="1" cap="none" dirty="0" smtClean="0"/>
              <a:t>Prednjonepčani (</a:t>
            </a:r>
            <a:r>
              <a:rPr lang="bs-Latn-BA" sz="2800" cap="none" dirty="0" smtClean="0"/>
              <a:t>palatalni): </a:t>
            </a:r>
            <a:r>
              <a:rPr lang="bs-Latn-BA" sz="2800" b="1" cap="none" dirty="0" smtClean="0"/>
              <a:t>Č, Đ, Ž, Š, Ć, DŽ, </a:t>
            </a:r>
            <a:r>
              <a:rPr lang="sr-Latn-BA" sz="2800" b="1" dirty="0" smtClean="0"/>
              <a:t>Ś, Ź</a:t>
            </a:r>
          </a:p>
          <a:p>
            <a:pPr lvl="1"/>
            <a:r>
              <a:rPr lang="sr-Latn-BA" sz="2800" b="1" cap="none" dirty="0" smtClean="0"/>
              <a:t>Zadnjonepčani </a:t>
            </a:r>
            <a:r>
              <a:rPr lang="sr-Latn-BA" sz="2800" cap="none" dirty="0" smtClean="0"/>
              <a:t>(</a:t>
            </a:r>
            <a:r>
              <a:rPr lang="sr-Latn-BA" sz="2800" cap="none" dirty="0" err="1" smtClean="0"/>
              <a:t>velarni</a:t>
            </a:r>
            <a:r>
              <a:rPr lang="sr-Latn-BA" sz="2800" cap="none" dirty="0" smtClean="0"/>
              <a:t>): </a:t>
            </a:r>
            <a:r>
              <a:rPr lang="sr-Latn-BA" sz="2800" b="1" cap="none" dirty="0" smtClean="0"/>
              <a:t>K, G, H</a:t>
            </a:r>
            <a:r>
              <a:rPr lang="bs-Latn-BA" sz="2800" b="1" cap="none" dirty="0" smtClean="0"/>
              <a:t> </a:t>
            </a:r>
          </a:p>
          <a:p>
            <a:endParaRPr lang="sr-Latn-BA" sz="2800" cap="none" dirty="0"/>
          </a:p>
        </p:txBody>
      </p:sp>
    </p:spTree>
    <p:extLst>
      <p:ext uri="{BB962C8B-B14F-4D97-AF65-F5344CB8AC3E}">
        <p14:creationId xmlns:p14="http://schemas.microsoft.com/office/powerpoint/2010/main" val="24281516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68959" y="131332"/>
            <a:ext cx="6581104" cy="6639763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</p:spPr>
      </p:pic>
      <p:sp>
        <p:nvSpPr>
          <p:cNvPr id="5" name="TextBox 4"/>
          <p:cNvSpPr txBox="1"/>
          <p:nvPr/>
        </p:nvSpPr>
        <p:spPr>
          <a:xfrm>
            <a:off x="1017431" y="3966938"/>
            <a:ext cx="64394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s-Latn-BA" dirty="0" smtClean="0"/>
              <a:t>B, P </a:t>
            </a:r>
            <a:endParaRPr lang="sr-Latn-BA" dirty="0"/>
          </a:p>
        </p:txBody>
      </p:sp>
      <p:sp>
        <p:nvSpPr>
          <p:cNvPr id="15" name="Right Arrow 14"/>
          <p:cNvSpPr/>
          <p:nvPr/>
        </p:nvSpPr>
        <p:spPr>
          <a:xfrm>
            <a:off x="1519395" y="3810314"/>
            <a:ext cx="2885180" cy="682580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s-Latn-BA" dirty="0" smtClean="0"/>
              <a:t>Bilabijalni</a:t>
            </a:r>
            <a:endParaRPr lang="sr-Latn-BA" dirty="0"/>
          </a:p>
        </p:txBody>
      </p:sp>
      <p:sp>
        <p:nvSpPr>
          <p:cNvPr id="16" name="TextBox 15"/>
          <p:cNvSpPr txBox="1"/>
          <p:nvPr/>
        </p:nvSpPr>
        <p:spPr>
          <a:xfrm>
            <a:off x="2070846" y="4492894"/>
            <a:ext cx="28565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bs-Latn-BA" dirty="0" smtClean="0"/>
              <a:t>F</a:t>
            </a:r>
            <a:endParaRPr lang="sr-Latn-BA" dirty="0"/>
          </a:p>
        </p:txBody>
      </p:sp>
      <p:sp>
        <p:nvSpPr>
          <p:cNvPr id="17" name="Right Arrow 16"/>
          <p:cNvSpPr/>
          <p:nvPr/>
        </p:nvSpPr>
        <p:spPr>
          <a:xfrm>
            <a:off x="2398769" y="4361924"/>
            <a:ext cx="2318197" cy="532048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s-Latn-BA" dirty="0" smtClean="0"/>
              <a:t>Labio-dentalni</a:t>
            </a:r>
            <a:endParaRPr lang="sr-Latn-BA" dirty="0"/>
          </a:p>
        </p:txBody>
      </p:sp>
      <p:sp>
        <p:nvSpPr>
          <p:cNvPr id="19" name="Down Arrow 18"/>
          <p:cNvSpPr/>
          <p:nvPr/>
        </p:nvSpPr>
        <p:spPr>
          <a:xfrm>
            <a:off x="4291885" y="1416605"/>
            <a:ext cx="850162" cy="2253802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r-Latn-BA"/>
          </a:p>
        </p:txBody>
      </p:sp>
      <p:sp>
        <p:nvSpPr>
          <p:cNvPr id="20" name="TextBox 19"/>
          <p:cNvSpPr txBox="1"/>
          <p:nvPr/>
        </p:nvSpPr>
        <p:spPr>
          <a:xfrm>
            <a:off x="4486133" y="1416606"/>
            <a:ext cx="461665" cy="2253802"/>
          </a:xfrm>
          <a:prstGeom prst="rect">
            <a:avLst/>
          </a:prstGeom>
          <a:noFill/>
        </p:spPr>
        <p:txBody>
          <a:bodyPr vert="vert" wrap="square" rtlCol="0">
            <a:spAutoFit/>
          </a:bodyPr>
          <a:lstStyle/>
          <a:p>
            <a:r>
              <a:rPr lang="bs-Latn-BA" dirty="0" smtClean="0"/>
              <a:t>Zubni:    Z, S, C, D, T</a:t>
            </a:r>
            <a:endParaRPr lang="sr-Latn-BA" dirty="0"/>
          </a:p>
        </p:txBody>
      </p:sp>
    </p:spTree>
    <p:extLst>
      <p:ext uri="{BB962C8B-B14F-4D97-AF65-F5344CB8AC3E}">
        <p14:creationId xmlns:p14="http://schemas.microsoft.com/office/powerpoint/2010/main" val="7476488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50772" y="0"/>
            <a:ext cx="8834907" cy="6858000"/>
          </a:xfrm>
        </p:spPr>
      </p:pic>
      <p:sp>
        <p:nvSpPr>
          <p:cNvPr id="5" name="Right Arrow 4"/>
          <p:cNvSpPr/>
          <p:nvPr/>
        </p:nvSpPr>
        <p:spPr>
          <a:xfrm>
            <a:off x="206062" y="3284113"/>
            <a:ext cx="4288665" cy="888642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s-Latn-BA" dirty="0" smtClean="0"/>
              <a:t>Platalni: Č, Đ, Ž, Š, Ć, DŽ, </a:t>
            </a:r>
            <a:r>
              <a:rPr lang="sr-Latn-BA" b="1" dirty="0" smtClean="0"/>
              <a:t>Ś, </a:t>
            </a:r>
            <a:r>
              <a:rPr lang="sr-Latn-BA" dirty="0" smtClean="0"/>
              <a:t>Ź</a:t>
            </a:r>
            <a:r>
              <a:rPr lang="bs-Latn-BA" dirty="0" smtClean="0"/>
              <a:t> </a:t>
            </a:r>
            <a:endParaRPr lang="sr-Latn-BA" dirty="0"/>
          </a:p>
        </p:txBody>
      </p:sp>
      <p:sp>
        <p:nvSpPr>
          <p:cNvPr id="6" name="Right Arrow 5"/>
          <p:cNvSpPr/>
          <p:nvPr/>
        </p:nvSpPr>
        <p:spPr>
          <a:xfrm>
            <a:off x="7907628" y="2578994"/>
            <a:ext cx="3477296" cy="850006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r-Latn-BA"/>
          </a:p>
        </p:txBody>
      </p:sp>
      <p:sp>
        <p:nvSpPr>
          <p:cNvPr id="9" name="TextBox 8"/>
          <p:cNvSpPr txBox="1"/>
          <p:nvPr/>
        </p:nvSpPr>
        <p:spPr>
          <a:xfrm>
            <a:off x="8190963" y="2833211"/>
            <a:ext cx="206062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s-Latn-BA" dirty="0" smtClean="0"/>
              <a:t>Velarni: K, G, H</a:t>
            </a:r>
            <a:endParaRPr lang="sr-Latn-BA" dirty="0"/>
          </a:p>
        </p:txBody>
      </p:sp>
      <p:sp>
        <p:nvSpPr>
          <p:cNvPr id="10" name="Left Arrow 9"/>
          <p:cNvSpPr/>
          <p:nvPr/>
        </p:nvSpPr>
        <p:spPr>
          <a:xfrm>
            <a:off x="7473414" y="2727101"/>
            <a:ext cx="425002" cy="553792"/>
          </a:xfrm>
          <a:prstGeom prst="lef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r-Latn-BA"/>
          </a:p>
        </p:txBody>
      </p:sp>
      <p:sp>
        <p:nvSpPr>
          <p:cNvPr id="11" name="Rectangle 10"/>
          <p:cNvSpPr/>
          <p:nvPr/>
        </p:nvSpPr>
        <p:spPr>
          <a:xfrm>
            <a:off x="10985679" y="0"/>
            <a:ext cx="1206321" cy="68580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r-Latn-BA"/>
          </a:p>
        </p:txBody>
      </p:sp>
    </p:spTree>
    <p:extLst>
      <p:ext uri="{BB962C8B-B14F-4D97-AF65-F5344CB8AC3E}">
        <p14:creationId xmlns:p14="http://schemas.microsoft.com/office/powerpoint/2010/main" val="15264602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bs-Latn-BA" b="1" dirty="0"/>
              <a:t>KONSONANTI (SUGLASNICI</a:t>
            </a:r>
            <a:r>
              <a:rPr lang="bs-Latn-BA" b="1" dirty="0" smtClean="0"/>
              <a:t>)</a:t>
            </a:r>
            <a:br>
              <a:rPr lang="bs-Latn-BA" b="1" dirty="0" smtClean="0"/>
            </a:br>
            <a:r>
              <a:rPr lang="bs-Latn-BA" b="1" dirty="0" smtClean="0"/>
              <a:t>način tvorbe</a:t>
            </a:r>
            <a:endParaRPr lang="sr-Latn-BA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13774" y="2367092"/>
            <a:ext cx="10561302" cy="4149618"/>
          </a:xfrm>
        </p:spPr>
        <p:txBody>
          <a:bodyPr>
            <a:normAutofit/>
          </a:bodyPr>
          <a:lstStyle/>
          <a:p>
            <a:r>
              <a:rPr lang="bs-Latn-BA" b="1" dirty="0" smtClean="0"/>
              <a:t>Podjela konsonanata po načinu tvorbe:</a:t>
            </a:r>
          </a:p>
          <a:p>
            <a:pPr lvl="1"/>
            <a:r>
              <a:rPr lang="bs-Latn-BA" dirty="0" smtClean="0"/>
              <a:t>STRUJNI (TJESNAČNI, </a:t>
            </a:r>
            <a:r>
              <a:rPr lang="bs-Latn-BA" b="1" dirty="0" smtClean="0"/>
              <a:t>FRIKATIVI</a:t>
            </a:r>
            <a:r>
              <a:rPr lang="bs-Latn-BA" dirty="0" smtClean="0"/>
              <a:t>): </a:t>
            </a:r>
            <a:r>
              <a:rPr lang="bs-Latn-BA" b="1" dirty="0" smtClean="0"/>
              <a:t>S, Z, Š, Ž, </a:t>
            </a:r>
            <a:r>
              <a:rPr lang="sr-Latn-BA" b="1" dirty="0"/>
              <a:t>Ś, </a:t>
            </a:r>
            <a:r>
              <a:rPr lang="sr-Latn-BA" b="1" dirty="0" smtClean="0"/>
              <a:t>Ź, F, H</a:t>
            </a:r>
            <a:endParaRPr lang="sr-Latn-BA" b="1" dirty="0"/>
          </a:p>
          <a:p>
            <a:pPr lvl="1"/>
            <a:r>
              <a:rPr lang="bs-Latn-BA" dirty="0" smtClean="0"/>
              <a:t>Pregradni (praskavi, </a:t>
            </a:r>
            <a:r>
              <a:rPr lang="bs-Latn-BA" b="1" dirty="0" smtClean="0"/>
              <a:t>eksplozivi</a:t>
            </a:r>
            <a:r>
              <a:rPr lang="bs-Latn-BA" dirty="0" smtClean="0"/>
              <a:t>): </a:t>
            </a:r>
            <a:r>
              <a:rPr lang="bs-Latn-BA" b="1" dirty="0" smtClean="0"/>
              <a:t>B, P, D, T, G, K</a:t>
            </a:r>
          </a:p>
          <a:p>
            <a:pPr lvl="1"/>
            <a:r>
              <a:rPr lang="bs-Latn-BA" dirty="0" smtClean="0"/>
              <a:t>POLUPREGRADNI (SLIVENI, </a:t>
            </a:r>
            <a:r>
              <a:rPr lang="bs-Latn-BA" b="1" dirty="0" smtClean="0"/>
              <a:t>AFRIKATIVI</a:t>
            </a:r>
            <a:r>
              <a:rPr lang="bs-Latn-BA" dirty="0" smtClean="0"/>
              <a:t>): </a:t>
            </a:r>
            <a:r>
              <a:rPr lang="bs-Latn-BA" b="1" dirty="0" smtClean="0"/>
              <a:t>Č, Ć, Đ, DŽ, C</a:t>
            </a:r>
          </a:p>
          <a:p>
            <a:pPr lvl="2"/>
            <a:r>
              <a:rPr lang="bs-Latn-BA" b="1" dirty="0" smtClean="0"/>
              <a:t>Afrikativi </a:t>
            </a:r>
            <a:r>
              <a:rPr lang="bs-Latn-BA" dirty="0" smtClean="0"/>
              <a:t>se sastoje od praskavog i frikativnog elementa: </a:t>
            </a:r>
          </a:p>
          <a:p>
            <a:pPr lvl="8"/>
            <a:r>
              <a:rPr lang="bs-Latn-BA" sz="2400" b="1" dirty="0" smtClean="0"/>
              <a:t>t + š = Č</a:t>
            </a:r>
          </a:p>
          <a:p>
            <a:pPr lvl="8"/>
            <a:r>
              <a:rPr lang="bs-Latn-BA" sz="2400" b="1" dirty="0"/>
              <a:t>T + S = C</a:t>
            </a:r>
          </a:p>
          <a:p>
            <a:pPr lvl="8"/>
            <a:r>
              <a:rPr lang="bs-Latn-BA" sz="2400" b="1" dirty="0"/>
              <a:t>T‘ + </a:t>
            </a:r>
            <a:r>
              <a:rPr lang="sr-Latn-BA" sz="2400" b="1" dirty="0"/>
              <a:t>Ś</a:t>
            </a:r>
            <a:r>
              <a:rPr lang="bs-Latn-BA" sz="2400" b="1" dirty="0"/>
              <a:t> = </a:t>
            </a:r>
            <a:r>
              <a:rPr lang="bs-Latn-BA" sz="2400" b="1" dirty="0" smtClean="0"/>
              <a:t>Ć</a:t>
            </a:r>
          </a:p>
          <a:p>
            <a:pPr lvl="8"/>
            <a:r>
              <a:rPr lang="bs-Latn-BA" sz="2400" b="1" dirty="0" smtClean="0"/>
              <a:t>D + Ž = DŽ</a:t>
            </a:r>
          </a:p>
          <a:p>
            <a:pPr lvl="8"/>
            <a:r>
              <a:rPr lang="bs-Latn-BA" sz="2400" b="1" dirty="0" smtClean="0"/>
              <a:t>D‘ </a:t>
            </a:r>
            <a:r>
              <a:rPr lang="bs-Latn-BA" sz="2400" b="1" dirty="0"/>
              <a:t>+ </a:t>
            </a:r>
            <a:r>
              <a:rPr lang="sr-Latn-BA" sz="2400" b="1" dirty="0"/>
              <a:t>Ź</a:t>
            </a:r>
            <a:r>
              <a:rPr lang="bs-Latn-BA" sz="2400" b="1" dirty="0" smtClean="0"/>
              <a:t> </a:t>
            </a:r>
            <a:r>
              <a:rPr lang="bs-Latn-BA" sz="2400" b="1" dirty="0"/>
              <a:t>= </a:t>
            </a:r>
            <a:r>
              <a:rPr lang="bs-Latn-BA" sz="2400" b="1" dirty="0" smtClean="0"/>
              <a:t>Đ</a:t>
            </a:r>
          </a:p>
          <a:p>
            <a:pPr lvl="8"/>
            <a:endParaRPr lang="sr-Latn-BA" b="1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36724" y="218940"/>
            <a:ext cx="6858000" cy="6858000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8581622" y="5885645"/>
            <a:ext cx="306517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s-Latn-BA" dirty="0" smtClean="0"/>
              <a:t>Bočno frikativno </a:t>
            </a:r>
            <a:endParaRPr lang="sr-Latn-BA" dirty="0"/>
          </a:p>
        </p:txBody>
      </p:sp>
    </p:spTree>
    <p:extLst>
      <p:ext uri="{BB962C8B-B14F-4D97-AF65-F5344CB8AC3E}">
        <p14:creationId xmlns:p14="http://schemas.microsoft.com/office/powerpoint/2010/main" val="22251368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74822" y="0"/>
            <a:ext cx="3424237" cy="6858000"/>
          </a:xfr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2961731"/>
            <a:ext cx="7559899" cy="3896269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4288665" y="3515932"/>
            <a:ext cx="285911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sr-Latn-BA" dirty="0"/>
          </a:p>
        </p:txBody>
      </p:sp>
      <p:sp>
        <p:nvSpPr>
          <p:cNvPr id="7" name="TextBox 6"/>
          <p:cNvSpPr txBox="1"/>
          <p:nvPr/>
        </p:nvSpPr>
        <p:spPr>
          <a:xfrm>
            <a:off x="1481070" y="682580"/>
            <a:ext cx="8049296" cy="19082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lvl="1" algn="ctr"/>
            <a:r>
              <a:rPr lang="bs-Latn-BA" sz="3600" b="1" dirty="0" smtClean="0"/>
              <a:t>FRIKATIVI: S, Z, Š, Ž, </a:t>
            </a:r>
            <a:r>
              <a:rPr lang="sr-Latn-BA" sz="3600" b="1" dirty="0" smtClean="0"/>
              <a:t>Ś, Ź, F, H</a:t>
            </a:r>
          </a:p>
          <a:p>
            <a:r>
              <a:rPr lang="bs-Latn-BA" dirty="0" smtClean="0"/>
              <a:t> </a:t>
            </a:r>
          </a:p>
          <a:p>
            <a:pPr algn="ctr"/>
            <a:r>
              <a:rPr lang="bs-Latn-BA" sz="3200" dirty="0" smtClean="0"/>
              <a:t>Pri izgovoru frikativa govorni organ pravi tjesnac kroz kroji struji vazduh</a:t>
            </a:r>
            <a:endParaRPr lang="sr-Latn-BA" sz="3200" dirty="0"/>
          </a:p>
        </p:txBody>
      </p:sp>
      <p:sp>
        <p:nvSpPr>
          <p:cNvPr id="8" name="TextBox 7"/>
          <p:cNvSpPr txBox="1"/>
          <p:nvPr/>
        </p:nvSpPr>
        <p:spPr>
          <a:xfrm>
            <a:off x="4494726" y="4256200"/>
            <a:ext cx="2202287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lvl="1" algn="ctr"/>
            <a:r>
              <a:rPr lang="bs-Latn-BA" sz="3600" b="1" smtClean="0"/>
              <a:t>S, Z, Š, Ž, </a:t>
            </a:r>
            <a:r>
              <a:rPr lang="sr-Latn-BA" sz="3600" b="1" smtClean="0"/>
              <a:t>Ś, Ź, F, H</a:t>
            </a:r>
            <a:endParaRPr lang="sr-Latn-BA" sz="3600" b="1" dirty="0" smtClean="0"/>
          </a:p>
        </p:txBody>
      </p:sp>
    </p:spTree>
    <p:extLst>
      <p:ext uri="{BB962C8B-B14F-4D97-AF65-F5344CB8AC3E}">
        <p14:creationId xmlns:p14="http://schemas.microsoft.com/office/powerpoint/2010/main" val="6588685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76646" y="708338"/>
            <a:ext cx="2813585" cy="5802015"/>
          </a:xfrm>
          <a:prstGeom prst="rect">
            <a:avLst/>
          </a:prstGeom>
        </p:spPr>
      </p:pic>
      <p:pic>
        <p:nvPicPr>
          <p:cNvPr id="6" name="Content Placeholder 3"/>
          <p:cNvPicPr>
            <a:picLocks noGrp="1" noChangeAspect="1"/>
          </p:cNvPicPr>
          <p:nvPr>
            <p:ph idx="1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296214"/>
            <a:ext cx="3424237" cy="6858000"/>
          </a:xfr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84506" y="1558343"/>
            <a:ext cx="3719513" cy="4224271"/>
          </a:xfrm>
          <a:prstGeom prst="rect">
            <a:avLst/>
          </a:prstGeom>
        </p:spPr>
      </p:pic>
      <p:sp>
        <p:nvSpPr>
          <p:cNvPr id="9" name="Right Arrow 8"/>
          <p:cNvSpPr/>
          <p:nvPr/>
        </p:nvSpPr>
        <p:spPr>
          <a:xfrm>
            <a:off x="3424237" y="4533363"/>
            <a:ext cx="1353825" cy="347730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r-Latn-BA"/>
          </a:p>
        </p:txBody>
      </p:sp>
      <p:sp>
        <p:nvSpPr>
          <p:cNvPr id="11" name="Down Arrow 10"/>
          <p:cNvSpPr/>
          <p:nvPr/>
        </p:nvSpPr>
        <p:spPr>
          <a:xfrm>
            <a:off x="4778062" y="3464417"/>
            <a:ext cx="566201" cy="978794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r-Latn-BA"/>
          </a:p>
        </p:txBody>
      </p:sp>
      <p:pic>
        <p:nvPicPr>
          <p:cNvPr id="12" name="Picture 11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64288" y="4906515"/>
            <a:ext cx="2857500" cy="2009775"/>
          </a:xfrm>
          <a:prstGeom prst="rect">
            <a:avLst/>
          </a:prstGeom>
        </p:spPr>
      </p:pic>
      <p:sp>
        <p:nvSpPr>
          <p:cNvPr id="13" name="Right Arrow 12"/>
          <p:cNvSpPr/>
          <p:nvPr/>
        </p:nvSpPr>
        <p:spPr>
          <a:xfrm>
            <a:off x="8557844" y="6201177"/>
            <a:ext cx="805097" cy="521595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r-Latn-BA"/>
          </a:p>
        </p:txBody>
      </p:sp>
      <p:sp>
        <p:nvSpPr>
          <p:cNvPr id="14" name="Left Arrow 13"/>
          <p:cNvSpPr/>
          <p:nvPr/>
        </p:nvSpPr>
        <p:spPr>
          <a:xfrm>
            <a:off x="9929611" y="6297936"/>
            <a:ext cx="985183" cy="424836"/>
          </a:xfrm>
          <a:prstGeom prst="lef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r-Latn-BA"/>
          </a:p>
        </p:txBody>
      </p:sp>
      <p:pic>
        <p:nvPicPr>
          <p:cNvPr id="15" name="Picture 14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98087" y="-106586"/>
            <a:ext cx="3231523" cy="4800681"/>
          </a:xfrm>
          <a:prstGeom prst="rect">
            <a:avLst/>
          </a:prstGeom>
        </p:spPr>
      </p:pic>
      <p:pic>
        <p:nvPicPr>
          <p:cNvPr id="16" name="Picture 15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75076" y="5267459"/>
            <a:ext cx="1499865" cy="14553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945660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bs-Latn-BA" dirty="0" smtClean="0"/>
              <a:t>EKSPLOZIVI</a:t>
            </a:r>
            <a:endParaRPr lang="sr-Latn-BA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09900" y="1958181"/>
            <a:ext cx="6172200" cy="4086225"/>
          </a:xfrm>
        </p:spPr>
      </p:pic>
      <p:sp>
        <p:nvSpPr>
          <p:cNvPr id="5" name="TextBox 4"/>
          <p:cNvSpPr txBox="1"/>
          <p:nvPr/>
        </p:nvSpPr>
        <p:spPr>
          <a:xfrm>
            <a:off x="3397564" y="2700270"/>
            <a:ext cx="3877166" cy="35394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s-Latn-BA" sz="2400" i="1" dirty="0" smtClean="0"/>
              <a:t>Prilikom artikulacije eksploziva, vazdušna struja prolazi kroz tri faze oblikovanja</a:t>
            </a:r>
            <a:r>
              <a:rPr lang="bs-Latn-BA" sz="3200" i="1" dirty="0" smtClean="0"/>
              <a:t>:</a:t>
            </a:r>
          </a:p>
          <a:p>
            <a:pPr marL="457200" indent="-457200">
              <a:lnSpc>
                <a:spcPct val="150000"/>
              </a:lnSpc>
              <a:buFontTx/>
              <a:buChar char="-"/>
            </a:pPr>
            <a:r>
              <a:rPr lang="bs-Latn-BA" sz="2400" b="1" dirty="0" smtClean="0"/>
              <a:t>ZATVARANJE USNE ŠUPLJINE</a:t>
            </a:r>
            <a:endParaRPr lang="sr-Latn-BA" sz="2400" b="1" dirty="0" smtClean="0"/>
          </a:p>
          <a:p>
            <a:pPr marL="457200" indent="-457200">
              <a:lnSpc>
                <a:spcPct val="150000"/>
              </a:lnSpc>
              <a:buFontTx/>
              <a:buChar char="-"/>
            </a:pPr>
            <a:r>
              <a:rPr lang="bs-Latn-BA" sz="2400" b="1" dirty="0" smtClean="0"/>
              <a:t>KOMPRESIJA VAZDUHA</a:t>
            </a:r>
          </a:p>
          <a:p>
            <a:pPr marL="457200" indent="-457200">
              <a:lnSpc>
                <a:spcPct val="150000"/>
              </a:lnSpc>
              <a:buFontTx/>
              <a:buChar char="-"/>
            </a:pPr>
            <a:r>
              <a:rPr lang="bs-Latn-BA" sz="2400" b="1" dirty="0" smtClean="0"/>
              <a:t>NAGLO OSLOBAĐANJE</a:t>
            </a: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2601646"/>
            <a:ext cx="3397564" cy="4256354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1094704" y="1519707"/>
            <a:ext cx="987809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s-Latn-BA" b="1" dirty="0" smtClean="0"/>
              <a:t>B, P, D, T, G, K</a:t>
            </a:r>
            <a:endParaRPr lang="sr-Latn-BA" dirty="0"/>
          </a:p>
        </p:txBody>
      </p:sp>
    </p:spTree>
    <p:extLst>
      <p:ext uri="{BB962C8B-B14F-4D97-AF65-F5344CB8AC3E}">
        <p14:creationId xmlns:p14="http://schemas.microsoft.com/office/powerpoint/2010/main" val="17100333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618515"/>
            <a:ext cx="7524750" cy="1596177"/>
          </a:xfrm>
        </p:spPr>
        <p:txBody>
          <a:bodyPr>
            <a:normAutofit/>
          </a:bodyPr>
          <a:lstStyle/>
          <a:p>
            <a:pPr lvl="1" algn="l" rtl="0">
              <a:lnSpc>
                <a:spcPct val="90000"/>
              </a:lnSpc>
              <a:spcBef>
                <a:spcPct val="0"/>
              </a:spcBef>
            </a:pPr>
            <a:r>
              <a:rPr lang="bs-Latn-BA" sz="3600" dirty="0" smtClean="0">
                <a:latin typeface="Arial Black" panose="020B0A04020102020204" pitchFamily="34" charset="0"/>
              </a:rPr>
              <a:t>    AFRIKATI: </a:t>
            </a:r>
            <a:r>
              <a:rPr lang="bs-Latn-BA" sz="3600" b="1" dirty="0" smtClean="0">
                <a:latin typeface="Arial Black" panose="020B0A04020102020204" pitchFamily="34" charset="0"/>
              </a:rPr>
              <a:t>Č, Ć, Đ, DŽ, C</a:t>
            </a:r>
            <a:br>
              <a:rPr lang="bs-Latn-BA" sz="3600" b="1" dirty="0" smtClean="0">
                <a:latin typeface="Arial Black" panose="020B0A04020102020204" pitchFamily="34" charset="0"/>
              </a:rPr>
            </a:br>
            <a:endParaRPr lang="sr-Latn-BA" sz="3600" dirty="0">
              <a:latin typeface="Arial Black" panose="020B0A04020102020204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11368" y="1921565"/>
            <a:ext cx="6713381" cy="2955367"/>
          </a:xfrm>
        </p:spPr>
        <p:txBody>
          <a:bodyPr>
            <a:normAutofit lnSpcReduction="10000"/>
          </a:bodyPr>
          <a:lstStyle/>
          <a:p>
            <a:pPr marL="3657600" lvl="8" indent="0">
              <a:buNone/>
            </a:pPr>
            <a:r>
              <a:rPr lang="bs-Latn-BA" sz="4000" b="1" u="sng" dirty="0"/>
              <a:t>t + š = Č</a:t>
            </a:r>
          </a:p>
          <a:p>
            <a:pPr marL="3657600" lvl="8" indent="0">
              <a:buNone/>
            </a:pPr>
            <a:r>
              <a:rPr lang="bs-Latn-BA" sz="4000" b="1" u="sng" dirty="0"/>
              <a:t>T + S = C</a:t>
            </a:r>
          </a:p>
          <a:p>
            <a:pPr marL="3657600" lvl="8" indent="0">
              <a:buNone/>
            </a:pPr>
            <a:r>
              <a:rPr lang="bs-Latn-BA" sz="4000" b="1" u="sng" dirty="0"/>
              <a:t>T‘ + </a:t>
            </a:r>
            <a:r>
              <a:rPr lang="sr-Latn-BA" sz="4000" b="1" u="sng" dirty="0"/>
              <a:t>Ś</a:t>
            </a:r>
            <a:r>
              <a:rPr lang="bs-Latn-BA" sz="4000" b="1" u="sng" dirty="0"/>
              <a:t> = Ć</a:t>
            </a:r>
          </a:p>
          <a:p>
            <a:pPr marL="3657600" lvl="8" indent="0">
              <a:buNone/>
            </a:pPr>
            <a:r>
              <a:rPr lang="bs-Latn-BA" sz="4000" b="1" u="sng" dirty="0"/>
              <a:t>D + Ž = </a:t>
            </a:r>
            <a:r>
              <a:rPr lang="bs-Latn-BA" sz="4000" b="1" u="sng" dirty="0" smtClean="0"/>
              <a:t>DŽ</a:t>
            </a:r>
            <a:endParaRPr lang="bs-Latn-BA" sz="4000" b="1" u="sng" dirty="0"/>
          </a:p>
          <a:p>
            <a:pPr marL="3657600" lvl="8" indent="0">
              <a:buNone/>
            </a:pPr>
            <a:r>
              <a:rPr lang="bs-Latn-BA" sz="4000" b="1" u="sng" dirty="0"/>
              <a:t>D‘ + </a:t>
            </a:r>
            <a:r>
              <a:rPr lang="sr-Latn-BA" sz="4000" b="1" u="sng" dirty="0"/>
              <a:t>Ź</a:t>
            </a:r>
            <a:r>
              <a:rPr lang="bs-Latn-BA" sz="4000" b="1" u="sng" dirty="0"/>
              <a:t> = Đ</a:t>
            </a:r>
          </a:p>
          <a:p>
            <a:endParaRPr lang="sr-Latn-BA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46877" y="1105032"/>
            <a:ext cx="3752850" cy="3771900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64379" y="5087051"/>
            <a:ext cx="2943225" cy="1552575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10144259" y="16221"/>
            <a:ext cx="1133341" cy="280076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s-Latn-BA" sz="8800" dirty="0" smtClean="0"/>
              <a:t>D +</a:t>
            </a:r>
            <a:endParaRPr lang="sr-Latn-BA" sz="8800" dirty="0"/>
          </a:p>
        </p:txBody>
      </p:sp>
      <p:sp>
        <p:nvSpPr>
          <p:cNvPr id="8" name="TextBox 7"/>
          <p:cNvSpPr txBox="1"/>
          <p:nvPr/>
        </p:nvSpPr>
        <p:spPr>
          <a:xfrm>
            <a:off x="965915" y="5408520"/>
            <a:ext cx="7109139" cy="123110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s-Latn-BA" sz="2800" b="1" dirty="0" smtClean="0"/>
              <a:t>EKSPLOZIVI: D, T</a:t>
            </a:r>
          </a:p>
          <a:p>
            <a:r>
              <a:rPr lang="bs-Latn-BA" sz="2800" b="1" dirty="0" smtClean="0"/>
              <a:t>FRIKATIVI: S, Z, Š, Ž, </a:t>
            </a:r>
            <a:r>
              <a:rPr lang="sr-Latn-BA" sz="2800" b="1" dirty="0" smtClean="0"/>
              <a:t>Ś, Ź</a:t>
            </a:r>
            <a:endParaRPr lang="bs-Latn-BA" sz="2800" dirty="0" smtClean="0"/>
          </a:p>
          <a:p>
            <a:endParaRPr lang="sr-Latn-BA" dirty="0"/>
          </a:p>
        </p:txBody>
      </p:sp>
      <p:sp>
        <p:nvSpPr>
          <p:cNvPr id="9" name="TextBox 8"/>
          <p:cNvSpPr txBox="1"/>
          <p:nvPr/>
        </p:nvSpPr>
        <p:spPr>
          <a:xfrm>
            <a:off x="9969321" y="4322934"/>
            <a:ext cx="566670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s-Latn-BA" sz="6600" dirty="0" smtClean="0"/>
              <a:t>=</a:t>
            </a:r>
            <a:endParaRPr lang="sr-Latn-BA" sz="6600" dirty="0"/>
          </a:p>
        </p:txBody>
      </p:sp>
    </p:spTree>
    <p:extLst>
      <p:ext uri="{BB962C8B-B14F-4D97-AF65-F5344CB8AC3E}">
        <p14:creationId xmlns:p14="http://schemas.microsoft.com/office/powerpoint/2010/main" val="42741755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bs-Latn-BA" b="1" dirty="0" smtClean="0"/>
              <a:t>KONSONANTI</a:t>
            </a:r>
            <a:r>
              <a:rPr lang="bs-Latn-BA" b="1" dirty="0"/>
              <a:t/>
            </a:r>
            <a:br>
              <a:rPr lang="bs-Latn-BA" b="1" dirty="0"/>
            </a:br>
            <a:r>
              <a:rPr lang="bs-Latn-BA" b="1" dirty="0" smtClean="0"/>
              <a:t>ZVUČNOST</a:t>
            </a:r>
            <a:endParaRPr lang="sr-Latn-BA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bs-Latn-BA" sz="2800" dirty="0" smtClean="0"/>
              <a:t>Konsonanti se po zvučnosti dijele na: </a:t>
            </a:r>
          </a:p>
          <a:p>
            <a:pPr lvl="1"/>
            <a:r>
              <a:rPr lang="bs-Latn-BA" sz="2400" b="1" dirty="0" smtClean="0"/>
              <a:t>Zvučne: b, g, d, đ, z, ž,</a:t>
            </a:r>
            <a:r>
              <a:rPr lang="sr-Latn-BA" sz="2400" b="1" dirty="0"/>
              <a:t> </a:t>
            </a:r>
            <a:r>
              <a:rPr lang="sr-Latn-BA" sz="2400" b="1" dirty="0" smtClean="0"/>
              <a:t>Ź,</a:t>
            </a:r>
            <a:r>
              <a:rPr lang="bs-Latn-BA" sz="2400" b="1" dirty="0" smtClean="0"/>
              <a:t> dž</a:t>
            </a:r>
            <a:r>
              <a:rPr lang="bs-Latn-BA" sz="2400" dirty="0" smtClean="0"/>
              <a:t> </a:t>
            </a:r>
          </a:p>
          <a:p>
            <a:pPr lvl="2"/>
            <a:r>
              <a:rPr lang="bs-Latn-BA" sz="2400" dirty="0"/>
              <a:t>pri izgovoru glasne žice </a:t>
            </a:r>
            <a:r>
              <a:rPr lang="bs-Latn-BA" sz="2400" dirty="0" smtClean="0"/>
              <a:t>trepere</a:t>
            </a:r>
          </a:p>
          <a:p>
            <a:pPr lvl="1"/>
            <a:r>
              <a:rPr lang="bs-Latn-BA" sz="2400" b="1" dirty="0" smtClean="0"/>
              <a:t>Nezvučne: p, k, t, ć, s, š, </a:t>
            </a:r>
            <a:r>
              <a:rPr lang="sr-Latn-BA" sz="2400" b="1" dirty="0" smtClean="0"/>
              <a:t>Ś,</a:t>
            </a:r>
            <a:r>
              <a:rPr lang="bs-Latn-BA" sz="2400" b="1" dirty="0" smtClean="0"/>
              <a:t> č</a:t>
            </a:r>
            <a:r>
              <a:rPr lang="sr-Latn-BA" sz="2400" b="1" dirty="0" smtClean="0"/>
              <a:t>, f, h, C</a:t>
            </a:r>
          </a:p>
          <a:p>
            <a:pPr lvl="2"/>
            <a:r>
              <a:rPr lang="bs-Latn-BA" sz="2400" dirty="0"/>
              <a:t>vazdušna struja ne stvara treperenje glasnih </a:t>
            </a:r>
            <a:r>
              <a:rPr lang="bs-Latn-BA" sz="2400" dirty="0" smtClean="0"/>
              <a:t>žica</a:t>
            </a:r>
            <a:endParaRPr lang="sr-Latn-BA" sz="2400" b="1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83898" y="690693"/>
            <a:ext cx="1828800" cy="1066800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48775" y="2059881"/>
            <a:ext cx="2943225" cy="882537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1724" y="690693"/>
            <a:ext cx="1828800" cy="1066800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64998" y="3835758"/>
            <a:ext cx="1762125" cy="2895600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71113" y="5174085"/>
            <a:ext cx="2386500" cy="15390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749368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bs-Latn-BA" dirty="0" smtClean="0"/>
              <a:t>Svi konsonanti osim f, h, c imaju svoje parnjake suprotne po zvučnosti:</a:t>
            </a:r>
            <a:endParaRPr lang="sr-Latn-BA" dirty="0"/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201363188"/>
              </p:ext>
            </p:extLst>
          </p:nvPr>
        </p:nvGraphicFramePr>
        <p:xfrm>
          <a:off x="914400" y="2366963"/>
          <a:ext cx="10560672" cy="1903813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00766"/>
                <a:gridCol w="862885"/>
                <a:gridCol w="682580"/>
                <a:gridCol w="673993"/>
                <a:gridCol w="880056"/>
                <a:gridCol w="880056"/>
                <a:gridCol w="880056"/>
                <a:gridCol w="880056"/>
                <a:gridCol w="880056"/>
                <a:gridCol w="880056"/>
                <a:gridCol w="880056"/>
                <a:gridCol w="880056"/>
              </a:tblGrid>
              <a:tr h="981544">
                <a:tc>
                  <a:txBody>
                    <a:bodyPr/>
                    <a:lstStyle/>
                    <a:p>
                      <a:r>
                        <a:rPr lang="bs-Latn-BA" dirty="0" smtClean="0"/>
                        <a:t>ZVUČNI</a:t>
                      </a:r>
                      <a:endParaRPr lang="sr-Latn-B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bs-Latn-BA" dirty="0" smtClean="0"/>
                        <a:t>B</a:t>
                      </a:r>
                      <a:endParaRPr lang="sr-Latn-B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bs-Latn-BA" dirty="0" smtClean="0"/>
                        <a:t>G</a:t>
                      </a:r>
                      <a:endParaRPr lang="sr-Latn-B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bs-Latn-BA" dirty="0" smtClean="0"/>
                        <a:t>D</a:t>
                      </a:r>
                      <a:endParaRPr lang="sr-Latn-B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bs-Latn-BA" dirty="0" smtClean="0"/>
                        <a:t>Đ</a:t>
                      </a:r>
                      <a:endParaRPr lang="sr-Latn-B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bs-Latn-BA" dirty="0" smtClean="0"/>
                        <a:t>Z</a:t>
                      </a:r>
                      <a:endParaRPr lang="sr-Latn-B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bs-Latn-BA" dirty="0" smtClean="0"/>
                        <a:t>Ž</a:t>
                      </a:r>
                      <a:endParaRPr lang="sr-Latn-B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sr-Latn-BA" sz="1800" b="0" u="none" dirty="0" smtClean="0"/>
                        <a:t>Ź</a:t>
                      </a:r>
                      <a:endParaRPr lang="sr-Latn-BA" b="0" u="none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bs-Latn-BA" dirty="0" smtClean="0"/>
                        <a:t>DŽ</a:t>
                      </a:r>
                      <a:endParaRPr lang="sr-Latn-B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bs-Latn-BA" dirty="0" smtClean="0"/>
                        <a:t>-</a:t>
                      </a:r>
                      <a:endParaRPr lang="sr-Latn-B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bs-Latn-BA" dirty="0" smtClean="0"/>
                        <a:t>-</a:t>
                      </a:r>
                      <a:endParaRPr lang="sr-Latn-B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bs-Latn-BA" dirty="0" smtClean="0"/>
                        <a:t>-</a:t>
                      </a:r>
                      <a:endParaRPr lang="sr-Latn-BA" dirty="0"/>
                    </a:p>
                  </a:txBody>
                  <a:tcPr/>
                </a:tc>
              </a:tr>
              <a:tr h="922269">
                <a:tc>
                  <a:txBody>
                    <a:bodyPr/>
                    <a:lstStyle/>
                    <a:p>
                      <a:r>
                        <a:rPr lang="bs-Latn-BA" dirty="0" smtClean="0"/>
                        <a:t>NEZVUČNI</a:t>
                      </a:r>
                      <a:endParaRPr lang="sr-Latn-B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bs-Latn-BA" dirty="0" smtClean="0"/>
                        <a:t>P</a:t>
                      </a:r>
                      <a:endParaRPr lang="sr-Latn-B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bs-Latn-BA" dirty="0" smtClean="0"/>
                        <a:t>K</a:t>
                      </a:r>
                      <a:endParaRPr lang="sr-Latn-B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bs-Latn-BA" dirty="0" smtClean="0"/>
                        <a:t>T</a:t>
                      </a:r>
                      <a:endParaRPr lang="sr-Latn-B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bs-Latn-BA" dirty="0" smtClean="0"/>
                        <a:t>Ć</a:t>
                      </a:r>
                      <a:endParaRPr lang="sr-Latn-B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bs-Latn-BA" dirty="0" smtClean="0"/>
                        <a:t>S</a:t>
                      </a:r>
                      <a:endParaRPr lang="sr-Latn-B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bs-Latn-BA" dirty="0" smtClean="0"/>
                        <a:t>Š</a:t>
                      </a:r>
                      <a:endParaRPr lang="sr-Latn-B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sr-Latn-BA" sz="1800" b="0" u="none" dirty="0" smtClean="0"/>
                        <a:t>Ś</a:t>
                      </a:r>
                      <a:endParaRPr lang="sr-Latn-BA" b="0" u="none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bs-Latn-BA" dirty="0" smtClean="0"/>
                        <a:t>Č</a:t>
                      </a:r>
                      <a:endParaRPr lang="sr-Latn-B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bs-Latn-BA" dirty="0" smtClean="0"/>
                        <a:t>F</a:t>
                      </a:r>
                      <a:endParaRPr lang="sr-Latn-B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bs-Latn-BA" dirty="0" smtClean="0"/>
                        <a:t>H</a:t>
                      </a:r>
                      <a:endParaRPr lang="sr-Latn-B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bs-Latn-BA" dirty="0" smtClean="0"/>
                        <a:t>C</a:t>
                      </a:r>
                      <a:endParaRPr lang="sr-Latn-BA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1197735" y="4803820"/>
            <a:ext cx="2884868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s-Latn-BA" sz="2400" dirty="0" smtClean="0"/>
              <a:t>GOL</a:t>
            </a:r>
            <a:r>
              <a:rPr lang="bs-Latn-BA" sz="2400" b="1" dirty="0" smtClean="0"/>
              <a:t>F </a:t>
            </a:r>
            <a:r>
              <a:rPr lang="bs-Latn-BA" sz="2400" dirty="0" smtClean="0"/>
              <a:t>BI (</a:t>
            </a:r>
            <a:r>
              <a:rPr lang="sr-Latn-BA" sz="2400" dirty="0" smtClean="0"/>
              <a:t>Ƒ</a:t>
            </a:r>
            <a:r>
              <a:rPr lang="bs-Latn-BA" sz="2400" dirty="0" smtClean="0"/>
              <a:t>)</a:t>
            </a:r>
          </a:p>
          <a:p>
            <a:r>
              <a:rPr lang="bs-Latn-BA" sz="2400" dirty="0" smtClean="0"/>
              <a:t>ORA</a:t>
            </a:r>
            <a:r>
              <a:rPr lang="bs-Latn-BA" sz="2400" b="1" dirty="0" smtClean="0"/>
              <a:t>H </a:t>
            </a:r>
            <a:r>
              <a:rPr lang="bs-Latn-BA" sz="2400" dirty="0" smtClean="0"/>
              <a:t>BI</a:t>
            </a:r>
            <a:r>
              <a:rPr lang="el-GR" sz="2400" dirty="0" smtClean="0"/>
              <a:t> (γ)</a:t>
            </a:r>
            <a:endParaRPr lang="bs-Latn-BA" sz="2400" dirty="0" smtClean="0"/>
          </a:p>
          <a:p>
            <a:r>
              <a:rPr lang="bs-Latn-BA" sz="2400" dirty="0" smtClean="0"/>
              <a:t>STARA</a:t>
            </a:r>
            <a:r>
              <a:rPr lang="bs-Latn-BA" sz="2400" b="1" dirty="0" smtClean="0"/>
              <a:t>C </a:t>
            </a:r>
            <a:r>
              <a:rPr lang="bs-Latn-BA" sz="2400" dirty="0" smtClean="0"/>
              <a:t>BI</a:t>
            </a:r>
            <a:r>
              <a:rPr lang="el-GR" sz="2400" dirty="0" smtClean="0"/>
              <a:t> </a:t>
            </a:r>
            <a:r>
              <a:rPr lang="bs-Latn-BA" sz="2400" dirty="0" smtClean="0"/>
              <a:t>(</a:t>
            </a:r>
            <a:r>
              <a:rPr lang="sr-Latn-BA" sz="2400" dirty="0" smtClean="0"/>
              <a:t>Ʒ</a:t>
            </a:r>
            <a:r>
              <a:rPr lang="bs-Latn-BA" sz="2400" dirty="0" smtClean="0"/>
              <a:t>)</a:t>
            </a:r>
          </a:p>
          <a:p>
            <a:endParaRPr lang="sr-Latn-BA" sz="2400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61040" y="4697837"/>
            <a:ext cx="1866900" cy="1866900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27940" y="4599413"/>
            <a:ext cx="2277681" cy="2112136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60600" y="4697837"/>
            <a:ext cx="2143125" cy="13581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245084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71452" y="715763"/>
            <a:ext cx="10080862" cy="1596177"/>
          </a:xfrm>
        </p:spPr>
        <p:txBody>
          <a:bodyPr/>
          <a:lstStyle/>
          <a:p>
            <a:endParaRPr lang="sr-Latn-BA" dirty="0"/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988893830"/>
              </p:ext>
            </p:extLst>
          </p:nvPr>
        </p:nvGraphicFramePr>
        <p:xfrm>
          <a:off x="341011" y="226033"/>
          <a:ext cx="11186151" cy="6452320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1523553"/>
                <a:gridCol w="1429590"/>
                <a:gridCol w="1085056"/>
                <a:gridCol w="1055973"/>
                <a:gridCol w="1407218"/>
                <a:gridCol w="1407218"/>
                <a:gridCol w="1407218"/>
                <a:gridCol w="1870325"/>
              </a:tblGrid>
              <a:tr h="535591">
                <a:tc rowSpan="2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sr-Latn-BA" sz="1200" dirty="0">
                          <a:effectLst/>
                        </a:rPr>
                        <a:t>artikulacija</a:t>
                      </a:r>
                      <a:endParaRPr lang="sr-Latn-BA" sz="1100" dirty="0">
                        <a:effectLst/>
                      </a:endParaRP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sr-Latn-BA" sz="1200" dirty="0">
                          <a:effectLst/>
                        </a:rPr>
                        <a:t>mjesto-&gt;</a:t>
                      </a:r>
                      <a:endParaRPr lang="sr-Latn-BA" sz="1100" dirty="0">
                        <a:effectLst/>
                      </a:endParaRP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sr-Latn-BA" sz="1200" dirty="0">
                          <a:effectLst/>
                        </a:rPr>
                        <a:t>način  </a:t>
                      </a:r>
                      <a:endParaRPr lang="sr-Latn-BA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 gridSpan="2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sr-Latn-BA" sz="1200">
                          <a:effectLst/>
                        </a:rPr>
                        <a:t>Usneni</a:t>
                      </a:r>
                      <a:endParaRPr lang="sr-Latn-BA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 hMerge="1">
                  <a:txBody>
                    <a:bodyPr/>
                    <a:lstStyle/>
                    <a:p>
                      <a:endParaRPr lang="sr-Latn-BA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sr-Latn-BA" sz="1200">
                          <a:effectLst/>
                        </a:rPr>
                        <a:t>Zubni </a:t>
                      </a:r>
                      <a:endParaRPr lang="sr-Latn-BA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 rowSpan="2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sr-Latn-BA" sz="1200">
                          <a:effectLst/>
                        </a:rPr>
                        <a:t>Alveolarni </a:t>
                      </a:r>
                      <a:endParaRPr lang="sr-Latn-BA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 gridSpan="2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sr-Latn-BA" sz="1200">
                          <a:effectLst/>
                        </a:rPr>
                        <a:t>Prednjonjepčani</a:t>
                      </a:r>
                      <a:endParaRPr lang="sr-Latn-BA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 hMerge="1">
                  <a:txBody>
                    <a:bodyPr/>
                    <a:lstStyle/>
                    <a:p>
                      <a:endParaRPr lang="sr-Latn-BA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sr-Latn-BA" sz="1200">
                          <a:effectLst/>
                        </a:rPr>
                        <a:t>Zadnjonepčani</a:t>
                      </a:r>
                      <a:endParaRPr lang="sr-Latn-BA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</a:tr>
              <a:tr h="755302">
                <a:tc vMerge="1">
                  <a:txBody>
                    <a:bodyPr/>
                    <a:lstStyle/>
                    <a:p>
                      <a:endParaRPr lang="sr-Latn-BA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sr-Latn-BA" sz="1200" dirty="0">
                          <a:effectLst/>
                        </a:rPr>
                        <a:t>Dvousneni  </a:t>
                      </a:r>
                      <a:endParaRPr lang="sr-Latn-BA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sr-Latn-BA" sz="1200">
                          <a:effectLst/>
                        </a:rPr>
                        <a:t>Usneno -zubni  </a:t>
                      </a:r>
                      <a:endParaRPr lang="sr-Latn-BA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 vMerge="1">
                  <a:txBody>
                    <a:bodyPr/>
                    <a:lstStyle/>
                    <a:p>
                      <a:endParaRPr lang="sr-Latn-BA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sr-Latn-BA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sr-Latn-BA" sz="1200">
                          <a:effectLst/>
                        </a:rPr>
                        <a:t>Tvrdi </a:t>
                      </a:r>
                      <a:endParaRPr lang="sr-Latn-BA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sr-Latn-BA" sz="1200" dirty="0">
                          <a:effectLst/>
                        </a:rPr>
                        <a:t>Meki </a:t>
                      </a:r>
                      <a:endParaRPr lang="sr-Latn-BA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 vMerge="1">
                  <a:txBody>
                    <a:bodyPr/>
                    <a:lstStyle/>
                    <a:p>
                      <a:endParaRPr lang="sr-Latn-BA"/>
                    </a:p>
                  </a:txBody>
                  <a:tcPr/>
                </a:tc>
              </a:tr>
              <a:tr h="366820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sr-Latn-BA" sz="1200">
                          <a:effectLst/>
                        </a:rPr>
                        <a:t>Zvučni (eksploziv.)</a:t>
                      </a:r>
                      <a:endParaRPr lang="sr-Latn-BA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sr-Latn-BA" sz="1200" dirty="0">
                          <a:effectLst/>
                        </a:rPr>
                        <a:t>B</a:t>
                      </a:r>
                      <a:endParaRPr lang="sr-Latn-BA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sr-Latn-BA" sz="1200" dirty="0">
                          <a:effectLst/>
                        </a:rPr>
                        <a:t>-</a:t>
                      </a:r>
                      <a:endParaRPr lang="sr-Latn-BA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hr-HR" sz="1200">
                          <a:effectLst/>
                        </a:rPr>
                        <a:t>D</a:t>
                      </a:r>
                      <a:endParaRPr lang="sr-Latn-BA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sr-Latn-BA" sz="1200">
                          <a:effectLst/>
                        </a:rPr>
                        <a:t>-</a:t>
                      </a:r>
                      <a:endParaRPr lang="sr-Latn-BA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sr-Latn-BA" sz="1200">
                          <a:effectLst/>
                        </a:rPr>
                        <a:t>-</a:t>
                      </a:r>
                      <a:endParaRPr lang="sr-Latn-BA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sr-Latn-BA" sz="1200">
                          <a:effectLst/>
                        </a:rPr>
                        <a:t>-</a:t>
                      </a:r>
                      <a:endParaRPr lang="sr-Latn-BA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hr-HR" sz="1200">
                          <a:effectLst/>
                        </a:rPr>
                        <a:t>G</a:t>
                      </a:r>
                      <a:endParaRPr lang="sr-Latn-BA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</a:tr>
              <a:tr h="366820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sr-Latn-BA" sz="1200">
                          <a:effectLst/>
                        </a:rPr>
                        <a:t>Bezvučni (eksploziv)</a:t>
                      </a:r>
                      <a:endParaRPr lang="sr-Latn-BA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sr-Latn-BA" sz="1200" dirty="0">
                          <a:effectLst/>
                        </a:rPr>
                        <a:t>P</a:t>
                      </a:r>
                      <a:endParaRPr lang="sr-Latn-BA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sr-Latn-BA" sz="1200" dirty="0">
                          <a:effectLst/>
                        </a:rPr>
                        <a:t>-</a:t>
                      </a:r>
                      <a:endParaRPr lang="sr-Latn-BA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hr-HR" sz="1200" dirty="0">
                          <a:effectLst/>
                        </a:rPr>
                        <a:t>T</a:t>
                      </a:r>
                      <a:endParaRPr lang="sr-Latn-BA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sr-Latn-BA" sz="1200">
                          <a:effectLst/>
                        </a:rPr>
                        <a:t>-</a:t>
                      </a:r>
                      <a:endParaRPr lang="sr-Latn-BA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sr-Latn-BA" sz="1200">
                          <a:effectLst/>
                        </a:rPr>
                        <a:t>-</a:t>
                      </a:r>
                      <a:endParaRPr lang="sr-Latn-BA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sr-Latn-BA" sz="1200">
                          <a:effectLst/>
                        </a:rPr>
                        <a:t>-</a:t>
                      </a:r>
                      <a:endParaRPr lang="sr-Latn-BA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hr-HR" sz="1200">
                          <a:effectLst/>
                        </a:rPr>
                        <a:t>K</a:t>
                      </a:r>
                      <a:endParaRPr lang="sr-Latn-BA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</a:tr>
              <a:tr h="366820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sr-Latn-BA" sz="1200">
                          <a:effectLst/>
                        </a:rPr>
                        <a:t>Zvučni (afrikate)</a:t>
                      </a:r>
                      <a:endParaRPr lang="sr-Latn-BA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sr-Latn-BA" sz="1200">
                          <a:effectLst/>
                        </a:rPr>
                        <a:t>-</a:t>
                      </a:r>
                      <a:endParaRPr lang="sr-Latn-BA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sr-Latn-BA" sz="1200" dirty="0">
                          <a:effectLst/>
                        </a:rPr>
                        <a:t>-</a:t>
                      </a:r>
                      <a:endParaRPr lang="sr-Latn-BA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sr-Latn-BA" sz="1200">
                          <a:effectLst/>
                        </a:rPr>
                        <a:t>-</a:t>
                      </a:r>
                      <a:endParaRPr lang="sr-Latn-BA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sr-Latn-BA" sz="1200">
                          <a:effectLst/>
                        </a:rPr>
                        <a:t>-</a:t>
                      </a:r>
                      <a:endParaRPr lang="sr-Latn-BA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hr-HR" sz="1200">
                          <a:effectLst/>
                        </a:rPr>
                        <a:t>Dz (Ǯ)</a:t>
                      </a:r>
                      <a:endParaRPr lang="sr-Latn-BA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hr-HR" sz="1200">
                          <a:effectLst/>
                        </a:rPr>
                        <a:t>Đ (Ʒ')</a:t>
                      </a:r>
                      <a:endParaRPr lang="sr-Latn-BA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sr-Latn-BA" sz="1200">
                          <a:effectLst/>
                        </a:rPr>
                        <a:t>-</a:t>
                      </a:r>
                      <a:endParaRPr lang="sr-Latn-BA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</a:tr>
              <a:tr h="392767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sr-Latn-BA" sz="1200">
                          <a:effectLst/>
                        </a:rPr>
                        <a:t>Bezvučni (afrikate)</a:t>
                      </a:r>
                      <a:endParaRPr lang="sr-Latn-BA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sr-Latn-BA" sz="1200">
                          <a:effectLst/>
                        </a:rPr>
                        <a:t>-</a:t>
                      </a:r>
                      <a:endParaRPr lang="sr-Latn-BA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sr-Latn-BA" sz="1200" dirty="0">
                          <a:effectLst/>
                        </a:rPr>
                        <a:t>-</a:t>
                      </a:r>
                      <a:endParaRPr lang="sr-Latn-BA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hr-HR" sz="1200" dirty="0">
                          <a:effectLst/>
                        </a:rPr>
                        <a:t>C</a:t>
                      </a:r>
                      <a:endParaRPr lang="sr-Latn-BA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sr-Latn-BA" sz="1200">
                          <a:effectLst/>
                        </a:rPr>
                        <a:t>-</a:t>
                      </a:r>
                      <a:endParaRPr lang="sr-Latn-BA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hr-HR" sz="1200">
                          <a:effectLst/>
                        </a:rPr>
                        <a:t>Č</a:t>
                      </a:r>
                      <a:endParaRPr lang="sr-Latn-BA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hr-HR" sz="1200">
                          <a:effectLst/>
                        </a:rPr>
                        <a:t>Ć</a:t>
                      </a:r>
                      <a:endParaRPr lang="sr-Latn-BA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sr-Latn-BA" sz="1200">
                          <a:effectLst/>
                        </a:rPr>
                        <a:t>-</a:t>
                      </a:r>
                      <a:endParaRPr lang="sr-Latn-BA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</a:tr>
              <a:tr h="366820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sr-Latn-BA" sz="1200">
                          <a:effectLst/>
                        </a:rPr>
                        <a:t>Zvučni (frikativni)</a:t>
                      </a:r>
                      <a:endParaRPr lang="sr-Latn-BA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sr-Latn-BA" sz="1200">
                          <a:effectLst/>
                        </a:rPr>
                        <a:t>-</a:t>
                      </a:r>
                      <a:endParaRPr lang="sr-Latn-BA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sr-Latn-BA" sz="1200">
                          <a:effectLst/>
                        </a:rPr>
                        <a:t>-</a:t>
                      </a:r>
                      <a:endParaRPr lang="sr-Latn-BA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hr-HR" sz="1200">
                          <a:effectLst/>
                        </a:rPr>
                        <a:t>Z</a:t>
                      </a:r>
                      <a:endParaRPr lang="sr-Latn-BA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sr-Latn-BA" sz="1200">
                          <a:effectLst/>
                        </a:rPr>
                        <a:t>-</a:t>
                      </a:r>
                      <a:endParaRPr lang="sr-Latn-BA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hr-HR" sz="1200" dirty="0">
                          <a:effectLst/>
                        </a:rPr>
                        <a:t>Ž</a:t>
                      </a:r>
                      <a:endParaRPr lang="sr-Latn-BA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sr-Latn-BA" sz="1200">
                          <a:effectLst/>
                        </a:rPr>
                        <a:t>Ź</a:t>
                      </a:r>
                      <a:endParaRPr lang="sr-Latn-BA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hr-HR" sz="1200">
                          <a:effectLst/>
                        </a:rPr>
                        <a:t>H</a:t>
                      </a:r>
                      <a:endParaRPr lang="sr-Latn-BA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</a:tr>
              <a:tr h="366820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sr-Latn-BA" sz="1200">
                          <a:effectLst/>
                        </a:rPr>
                        <a:t>Bezvučni (frikativni)</a:t>
                      </a:r>
                      <a:endParaRPr lang="sr-Latn-BA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sr-Latn-BA" sz="1200">
                          <a:effectLst/>
                        </a:rPr>
                        <a:t>-</a:t>
                      </a:r>
                      <a:endParaRPr lang="sr-Latn-BA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sr-Latn-BA" sz="1200">
                          <a:effectLst/>
                        </a:rPr>
                        <a:t>F</a:t>
                      </a:r>
                      <a:endParaRPr lang="sr-Latn-BA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hr-HR" sz="1200">
                          <a:effectLst/>
                        </a:rPr>
                        <a:t>S</a:t>
                      </a:r>
                      <a:endParaRPr lang="sr-Latn-BA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sr-Latn-BA" sz="1200">
                          <a:effectLst/>
                        </a:rPr>
                        <a:t>-</a:t>
                      </a:r>
                      <a:endParaRPr lang="sr-Latn-BA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hr-HR" sz="1200">
                          <a:effectLst/>
                        </a:rPr>
                        <a:t>Š</a:t>
                      </a:r>
                      <a:endParaRPr lang="sr-Latn-BA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sr-Latn-BA" sz="1200">
                          <a:effectLst/>
                        </a:rPr>
                        <a:t>Ś</a:t>
                      </a:r>
                      <a:endParaRPr lang="sr-Latn-BA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sr-Latn-BA" sz="1200">
                          <a:effectLst/>
                        </a:rPr>
                        <a:t>-</a:t>
                      </a:r>
                      <a:endParaRPr lang="sr-Latn-BA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</a:tr>
              <a:tr h="366820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sr-Latn-BA" sz="1200">
                          <a:effectLst/>
                        </a:rPr>
                        <a:t>Zvučni (nazalni)</a:t>
                      </a:r>
                      <a:endParaRPr lang="sr-Latn-BA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sr-Latn-BA" sz="1200">
                          <a:effectLst/>
                        </a:rPr>
                        <a:t>M</a:t>
                      </a:r>
                      <a:endParaRPr lang="sr-Latn-BA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sr-Latn-BA" sz="1200">
                          <a:effectLst/>
                        </a:rPr>
                        <a:t>-</a:t>
                      </a:r>
                      <a:endParaRPr lang="sr-Latn-BA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sr-Latn-BA" sz="1200">
                          <a:effectLst/>
                        </a:rPr>
                        <a:t>-</a:t>
                      </a:r>
                      <a:endParaRPr lang="sr-Latn-BA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hr-HR" sz="1200">
                          <a:effectLst/>
                        </a:rPr>
                        <a:t>N</a:t>
                      </a:r>
                      <a:endParaRPr lang="sr-Latn-BA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sr-Latn-BA" sz="1200">
                          <a:effectLst/>
                        </a:rPr>
                        <a:t>-</a:t>
                      </a:r>
                      <a:endParaRPr lang="sr-Latn-BA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hr-HR" sz="1200">
                          <a:effectLst/>
                        </a:rPr>
                        <a:t>Nj</a:t>
                      </a:r>
                      <a:endParaRPr lang="sr-Latn-BA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sr-Latn-BA" sz="1200">
                          <a:effectLst/>
                        </a:rPr>
                        <a:t>-</a:t>
                      </a:r>
                      <a:endParaRPr lang="sr-Latn-BA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</a:tr>
              <a:tr h="366820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sr-Latn-BA" sz="1200">
                          <a:effectLst/>
                        </a:rPr>
                        <a:t>Bezvučni (nazalni)</a:t>
                      </a:r>
                      <a:endParaRPr lang="sr-Latn-BA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sr-Latn-BA" sz="1200">
                          <a:effectLst/>
                        </a:rPr>
                        <a:t>-</a:t>
                      </a:r>
                      <a:endParaRPr lang="sr-Latn-BA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sr-Latn-BA" sz="1200">
                          <a:effectLst/>
                        </a:rPr>
                        <a:t>-</a:t>
                      </a:r>
                      <a:endParaRPr lang="sr-Latn-BA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sr-Latn-BA" sz="1200">
                          <a:effectLst/>
                        </a:rPr>
                        <a:t>-</a:t>
                      </a:r>
                      <a:endParaRPr lang="sr-Latn-BA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sr-Latn-BA" sz="1200">
                          <a:effectLst/>
                        </a:rPr>
                        <a:t>-</a:t>
                      </a:r>
                      <a:endParaRPr lang="sr-Latn-BA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sr-Latn-BA" sz="1200">
                          <a:effectLst/>
                        </a:rPr>
                        <a:t>-</a:t>
                      </a:r>
                      <a:endParaRPr lang="sr-Latn-BA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sr-Latn-BA" sz="1200" dirty="0">
                          <a:effectLst/>
                        </a:rPr>
                        <a:t>-</a:t>
                      </a:r>
                      <a:endParaRPr lang="sr-Latn-BA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sr-Latn-BA" sz="1200">
                          <a:effectLst/>
                        </a:rPr>
                        <a:t>-</a:t>
                      </a:r>
                      <a:endParaRPr lang="sr-Latn-BA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</a:tr>
              <a:tr h="366820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sr-Latn-BA" sz="1200">
                          <a:effectLst/>
                        </a:rPr>
                        <a:t>Zvučni (lateralni)</a:t>
                      </a:r>
                      <a:endParaRPr lang="sr-Latn-BA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sr-Latn-BA" sz="1200">
                          <a:effectLst/>
                        </a:rPr>
                        <a:t>-</a:t>
                      </a:r>
                      <a:endParaRPr lang="sr-Latn-BA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sr-Latn-BA" sz="1200">
                          <a:effectLst/>
                        </a:rPr>
                        <a:t>-</a:t>
                      </a:r>
                      <a:endParaRPr lang="sr-Latn-BA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sr-Latn-BA" sz="1200">
                          <a:effectLst/>
                        </a:rPr>
                        <a:t>-</a:t>
                      </a:r>
                      <a:endParaRPr lang="sr-Latn-BA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hr-HR" sz="1200">
                          <a:effectLst/>
                        </a:rPr>
                        <a:t>L</a:t>
                      </a:r>
                      <a:endParaRPr lang="sr-Latn-BA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sr-Latn-BA" sz="1200">
                          <a:effectLst/>
                        </a:rPr>
                        <a:t>-</a:t>
                      </a:r>
                      <a:endParaRPr lang="sr-Latn-BA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hr-HR" sz="1200">
                          <a:effectLst/>
                        </a:rPr>
                        <a:t>Lj</a:t>
                      </a:r>
                      <a:endParaRPr lang="sr-Latn-BA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sr-Latn-BA" sz="1200" dirty="0">
                          <a:effectLst/>
                        </a:rPr>
                        <a:t>-</a:t>
                      </a:r>
                      <a:endParaRPr lang="sr-Latn-BA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</a:tr>
              <a:tr h="366820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sr-Latn-BA" sz="1200">
                          <a:effectLst/>
                        </a:rPr>
                        <a:t>Bezvučni (lateralni)</a:t>
                      </a:r>
                      <a:endParaRPr lang="sr-Latn-BA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sr-Latn-BA" sz="1200">
                          <a:effectLst/>
                        </a:rPr>
                        <a:t>-</a:t>
                      </a:r>
                      <a:endParaRPr lang="sr-Latn-BA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sr-Latn-BA" sz="1200">
                          <a:effectLst/>
                        </a:rPr>
                        <a:t>-</a:t>
                      </a:r>
                      <a:endParaRPr lang="sr-Latn-BA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sr-Latn-BA" sz="1200">
                          <a:effectLst/>
                        </a:rPr>
                        <a:t>-</a:t>
                      </a:r>
                      <a:endParaRPr lang="sr-Latn-BA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sr-Latn-BA" sz="1200">
                          <a:effectLst/>
                        </a:rPr>
                        <a:t>-</a:t>
                      </a:r>
                      <a:endParaRPr lang="sr-Latn-BA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sr-Latn-BA" sz="1200">
                          <a:effectLst/>
                        </a:rPr>
                        <a:t>-</a:t>
                      </a:r>
                      <a:endParaRPr lang="sr-Latn-BA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sr-Latn-BA" sz="1200">
                          <a:effectLst/>
                        </a:rPr>
                        <a:t>-</a:t>
                      </a:r>
                      <a:endParaRPr lang="sr-Latn-BA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sr-Latn-BA" sz="1200" dirty="0">
                          <a:effectLst/>
                        </a:rPr>
                        <a:t>-</a:t>
                      </a:r>
                      <a:endParaRPr lang="sr-Latn-BA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</a:tr>
              <a:tr h="366820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sr-Latn-BA" sz="1200">
                          <a:effectLst/>
                        </a:rPr>
                        <a:t>Zvučni (vibranti)</a:t>
                      </a:r>
                      <a:endParaRPr lang="sr-Latn-BA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sr-Latn-BA" sz="1200">
                          <a:effectLst/>
                        </a:rPr>
                        <a:t>-</a:t>
                      </a:r>
                      <a:endParaRPr lang="sr-Latn-BA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sr-Latn-BA" sz="1200">
                          <a:effectLst/>
                        </a:rPr>
                        <a:t>-</a:t>
                      </a:r>
                      <a:endParaRPr lang="sr-Latn-BA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sr-Latn-BA" sz="1200">
                          <a:effectLst/>
                        </a:rPr>
                        <a:t>-</a:t>
                      </a:r>
                      <a:endParaRPr lang="sr-Latn-BA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hr-HR" sz="1200">
                          <a:effectLst/>
                        </a:rPr>
                        <a:t>R</a:t>
                      </a:r>
                      <a:endParaRPr lang="sr-Latn-BA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sr-Latn-BA" sz="1200">
                          <a:effectLst/>
                        </a:rPr>
                        <a:t>-</a:t>
                      </a:r>
                      <a:endParaRPr lang="sr-Latn-BA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sr-Latn-BA" sz="1200">
                          <a:effectLst/>
                        </a:rPr>
                        <a:t>-</a:t>
                      </a:r>
                      <a:endParaRPr lang="sr-Latn-BA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sr-Latn-BA" sz="1200" dirty="0">
                          <a:effectLst/>
                        </a:rPr>
                        <a:t>-</a:t>
                      </a:r>
                      <a:endParaRPr lang="sr-Latn-BA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</a:tr>
              <a:tr h="366820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sr-Latn-BA" sz="1200">
                          <a:effectLst/>
                        </a:rPr>
                        <a:t>Bezvučni (vibranti)</a:t>
                      </a:r>
                      <a:endParaRPr lang="sr-Latn-BA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sr-Latn-BA" sz="1200">
                          <a:effectLst/>
                        </a:rPr>
                        <a:t>-</a:t>
                      </a:r>
                      <a:endParaRPr lang="sr-Latn-BA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sr-Latn-BA" sz="1200">
                          <a:effectLst/>
                        </a:rPr>
                        <a:t>-</a:t>
                      </a:r>
                      <a:endParaRPr lang="sr-Latn-BA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sr-Latn-BA" sz="1200">
                          <a:effectLst/>
                        </a:rPr>
                        <a:t>-</a:t>
                      </a:r>
                      <a:endParaRPr lang="sr-Latn-BA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sr-Latn-BA" sz="1200">
                          <a:effectLst/>
                        </a:rPr>
                        <a:t>-</a:t>
                      </a:r>
                      <a:endParaRPr lang="sr-Latn-BA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sr-Latn-BA" sz="1200" dirty="0">
                          <a:effectLst/>
                        </a:rPr>
                        <a:t>-</a:t>
                      </a:r>
                      <a:endParaRPr lang="sr-Latn-BA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sr-Latn-BA" sz="1200">
                          <a:effectLst/>
                        </a:rPr>
                        <a:t>-</a:t>
                      </a:r>
                      <a:endParaRPr lang="sr-Latn-BA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sr-Latn-BA" sz="1200" dirty="0">
                          <a:effectLst/>
                        </a:rPr>
                        <a:t>-</a:t>
                      </a:r>
                      <a:endParaRPr lang="sr-Latn-BA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</a:tr>
              <a:tr h="366820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sr-Latn-BA" sz="1200">
                          <a:effectLst/>
                        </a:rPr>
                        <a:t>Zvučni (poluvokal)</a:t>
                      </a:r>
                      <a:endParaRPr lang="sr-Latn-BA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sr-Latn-BA" sz="1200">
                          <a:effectLst/>
                        </a:rPr>
                        <a:t>-</a:t>
                      </a:r>
                      <a:endParaRPr lang="sr-Latn-BA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hr-HR" sz="1200">
                          <a:effectLst/>
                        </a:rPr>
                        <a:t>V</a:t>
                      </a:r>
                      <a:endParaRPr lang="sr-Latn-BA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sr-Latn-BA" sz="1200">
                          <a:effectLst/>
                        </a:rPr>
                        <a:t>-</a:t>
                      </a:r>
                      <a:endParaRPr lang="sr-Latn-BA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sr-Latn-BA" sz="1200">
                          <a:effectLst/>
                        </a:rPr>
                        <a:t>-</a:t>
                      </a:r>
                      <a:endParaRPr lang="sr-Latn-BA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sr-Latn-BA" sz="1200">
                          <a:effectLst/>
                        </a:rPr>
                        <a:t>-</a:t>
                      </a:r>
                      <a:endParaRPr lang="sr-Latn-BA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hr-HR" sz="1200">
                          <a:effectLst/>
                        </a:rPr>
                        <a:t>J</a:t>
                      </a:r>
                      <a:endParaRPr lang="sr-Latn-BA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sr-Latn-BA" sz="1200" dirty="0">
                          <a:effectLst/>
                        </a:rPr>
                        <a:t>-</a:t>
                      </a:r>
                      <a:endParaRPr lang="sr-Latn-BA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</a:tr>
              <a:tr h="366820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sr-Latn-BA" sz="1200">
                          <a:effectLst/>
                        </a:rPr>
                        <a:t>Bezvučni (poluvokal)</a:t>
                      </a:r>
                      <a:endParaRPr lang="sr-Latn-BA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sr-Latn-BA" sz="1200">
                          <a:effectLst/>
                        </a:rPr>
                        <a:t>-</a:t>
                      </a:r>
                      <a:endParaRPr lang="sr-Latn-BA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sr-Latn-BA" sz="1200">
                          <a:effectLst/>
                        </a:rPr>
                        <a:t>-</a:t>
                      </a:r>
                      <a:endParaRPr lang="sr-Latn-BA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sr-Latn-BA" sz="1200">
                          <a:effectLst/>
                        </a:rPr>
                        <a:t>-</a:t>
                      </a:r>
                      <a:endParaRPr lang="sr-Latn-BA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sr-Latn-BA" sz="1200">
                          <a:effectLst/>
                        </a:rPr>
                        <a:t>-</a:t>
                      </a:r>
                      <a:endParaRPr lang="sr-Latn-BA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sr-Latn-BA" sz="1200">
                          <a:effectLst/>
                        </a:rPr>
                        <a:t>-</a:t>
                      </a:r>
                      <a:endParaRPr lang="sr-Latn-BA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sr-Latn-BA" sz="1200">
                          <a:effectLst/>
                        </a:rPr>
                        <a:t>-</a:t>
                      </a:r>
                      <a:endParaRPr lang="sr-Latn-BA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sr-Latn-BA" sz="1200" dirty="0">
                          <a:effectLst/>
                        </a:rPr>
                        <a:t>-</a:t>
                      </a:r>
                      <a:endParaRPr lang="sr-Latn-BA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5622620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10364451" cy="2914285"/>
          </a:xfrm>
        </p:spPr>
        <p:txBody>
          <a:bodyPr>
            <a:normAutofit fontScale="90000"/>
          </a:bodyPr>
          <a:lstStyle/>
          <a:p>
            <a:r>
              <a:rPr lang="bs-Latn-BA" cap="none" dirty="0" smtClean="0"/>
              <a:t>Po mjestu tvorbe</a:t>
            </a:r>
            <a:r>
              <a:rPr lang="bs-Latn-BA" dirty="0" smtClean="0"/>
              <a:t>: PREDNJONEPČANI (PALATALNI)</a:t>
            </a:r>
            <a:br>
              <a:rPr lang="bs-Latn-BA" dirty="0" smtClean="0"/>
            </a:br>
            <a:r>
              <a:rPr lang="bs-Latn-BA" cap="none" dirty="0" smtClean="0"/>
              <a:t>Po načinu tvorbe</a:t>
            </a:r>
            <a:r>
              <a:rPr lang="bs-Latn-BA" dirty="0" smtClean="0"/>
              <a:t>: FRIKATIVNI (STRUJNI)</a:t>
            </a:r>
            <a:br>
              <a:rPr lang="bs-Latn-BA" dirty="0" smtClean="0"/>
            </a:br>
            <a:r>
              <a:rPr lang="bs-Latn-BA" cap="none" dirty="0" smtClean="0"/>
              <a:t>Po zvučnosti</a:t>
            </a:r>
            <a:r>
              <a:rPr lang="bs-Latn-BA" dirty="0" smtClean="0"/>
              <a:t>: NEZVUČNI</a:t>
            </a:r>
            <a:br>
              <a:rPr lang="bs-Latn-BA" dirty="0" smtClean="0"/>
            </a:br>
            <a:r>
              <a:rPr lang="bs-Latn-BA" dirty="0" smtClean="0"/>
              <a:t>KONSONANT:</a:t>
            </a:r>
            <a:endParaRPr lang="sr-Latn-BA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14937" y="2553494"/>
            <a:ext cx="1762125" cy="2895600"/>
          </a:xfrm>
        </p:spPr>
      </p:pic>
    </p:spTree>
    <p:extLst>
      <p:ext uri="{BB962C8B-B14F-4D97-AF65-F5344CB8AC3E}">
        <p14:creationId xmlns:p14="http://schemas.microsoft.com/office/powerpoint/2010/main" val="15083827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347730" y="-270456"/>
            <a:ext cx="13097814" cy="7370323"/>
          </a:xfrm>
        </p:spPr>
      </p:pic>
    </p:spTree>
    <p:extLst>
      <p:ext uri="{BB962C8B-B14F-4D97-AF65-F5344CB8AC3E}">
        <p14:creationId xmlns:p14="http://schemas.microsoft.com/office/powerpoint/2010/main" val="24306122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278</TotalTime>
  <Words>967</Words>
  <Application>Microsoft Office PowerPoint</Application>
  <PresentationFormat>Widescreen</PresentationFormat>
  <Paragraphs>263</Paragraphs>
  <Slides>23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23</vt:i4>
      </vt:variant>
    </vt:vector>
  </HeadingPairs>
  <TitlesOfParts>
    <vt:vector size="30" baseType="lpstr">
      <vt:lpstr>Arial</vt:lpstr>
      <vt:lpstr>Arial Black</vt:lpstr>
      <vt:lpstr>Arial Rounded MT Bold</vt:lpstr>
      <vt:lpstr>Calibri</vt:lpstr>
      <vt:lpstr>Calibri Light</vt:lpstr>
      <vt:lpstr>Times New Roman</vt:lpstr>
      <vt:lpstr>Office Theme</vt:lpstr>
      <vt:lpstr>PowerPoint Presentation</vt:lpstr>
      <vt:lpstr>Osnovni pojmovi:</vt:lpstr>
      <vt:lpstr>PowerPoint Presentation</vt:lpstr>
      <vt:lpstr>KONSONANTI (SUGLASNICI)</vt:lpstr>
      <vt:lpstr>CRNOGORSKI JEZIK</vt:lpstr>
      <vt:lpstr>PowerPoint Presentation</vt:lpstr>
      <vt:lpstr>ARTIKULATORI GOVORA SE MOGU PODIJELITI NA: AKTIVNE I PASIVNE ARTIKULATORE GOVORA</vt:lpstr>
      <vt:lpstr>AKTIVNI I PASIVNI ARTIKULATORI GOVORA</vt:lpstr>
      <vt:lpstr>PODJELA KONSONANTI SE VRŠI PO SLJEDEĆIM KATEGORIJAMA:</vt:lpstr>
      <vt:lpstr>/f/ usneno-zubni ???</vt:lpstr>
      <vt:lpstr>KONSONANTI (SUGLASNICI) MJESTO TVORBE</vt:lpstr>
      <vt:lpstr>PowerPoint Presentation</vt:lpstr>
      <vt:lpstr>PowerPoint Presentation</vt:lpstr>
      <vt:lpstr>KONSONANTI (SUGLASNICI) način tvorbe</vt:lpstr>
      <vt:lpstr>PowerPoint Presentation</vt:lpstr>
      <vt:lpstr>PowerPoint Presentation</vt:lpstr>
      <vt:lpstr>EKSPLOZIVI</vt:lpstr>
      <vt:lpstr>    AFRIKATI: Č, Ć, Đ, DŽ, C </vt:lpstr>
      <vt:lpstr>KONSONANTI ZVUČNOST</vt:lpstr>
      <vt:lpstr>Svi konsonanti osim f, h, c imaju svoje parnjake suprotne po zvučnosti:</vt:lpstr>
      <vt:lpstr>PowerPoint Presentation</vt:lpstr>
      <vt:lpstr>Po mjestu tvorbe: PREDNJONEPČANI (PALATALNI) Po načinu tvorbe: FRIKATIVNI (STRUJNI) Po zvučnosti: NEZVUČNI KONSONANT:</vt:lpstr>
      <vt:lpstr>PowerPoint Presentation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Dragisa</dc:creator>
  <cp:lastModifiedBy>Windows User</cp:lastModifiedBy>
  <cp:revision>30</cp:revision>
  <dcterms:created xsi:type="dcterms:W3CDTF">2015-02-24T21:33:17Z</dcterms:created>
  <dcterms:modified xsi:type="dcterms:W3CDTF">2018-05-24T16:54:10Z</dcterms:modified>
</cp:coreProperties>
</file>