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61" r:id="rId5"/>
    <p:sldId id="262" r:id="rId6"/>
    <p:sldId id="260" r:id="rId7"/>
    <p:sldId id="266" r:id="rId8"/>
    <p:sldId id="265" r:id="rId9"/>
    <p:sldId id="267" r:id="rId10"/>
    <p:sldId id="268" r:id="rId11"/>
    <p:sldId id="270" r:id="rId12"/>
    <p:sldId id="269"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6D463"/>
    <a:srgbClr val="990099"/>
    <a:srgbClr val="CC0000"/>
    <a:srgbClr val="9140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F9B8E-D700-4C8A-921F-B542F3562DFE}"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sr-Latn-CS"/>
        </a:p>
      </dgm:t>
    </dgm:pt>
    <dgm:pt modelId="{B9F221F6-FF4C-4F31-90E1-62FC22D3DFC7}">
      <dgm:prSet phldrT="[Text]"/>
      <dgm:spPr>
        <a:solidFill>
          <a:srgbClr val="00B0F0"/>
        </a:solidFill>
      </dgm:spPr>
      <dgm:t>
        <a:bodyPr/>
        <a:lstStyle/>
        <a:p>
          <a:r>
            <a:rPr lang="sr-Latn-CS" b="1" dirty="0" smtClean="0">
              <a:solidFill>
                <a:schemeClr val="tx1"/>
              </a:solidFill>
            </a:rPr>
            <a:t>IMENIČKE</a:t>
          </a:r>
          <a:endParaRPr lang="sr-Latn-CS" b="1" dirty="0">
            <a:solidFill>
              <a:schemeClr val="tx1"/>
            </a:solidFill>
          </a:endParaRPr>
        </a:p>
      </dgm:t>
    </dgm:pt>
    <dgm:pt modelId="{273C5C99-E4BD-4701-90AF-979C4255EF25}" type="parTrans" cxnId="{23EB5EE0-5CCC-46BD-B5BE-EF8084DCE264}">
      <dgm:prSet/>
      <dgm:spPr/>
      <dgm:t>
        <a:bodyPr/>
        <a:lstStyle/>
        <a:p>
          <a:endParaRPr lang="sr-Latn-CS"/>
        </a:p>
      </dgm:t>
    </dgm:pt>
    <dgm:pt modelId="{FE954F5A-99DF-4338-89A7-A7CB3119AE2F}" type="sibTrans" cxnId="{23EB5EE0-5CCC-46BD-B5BE-EF8084DCE264}">
      <dgm:prSet/>
      <dgm:spPr/>
      <dgm:t>
        <a:bodyPr/>
        <a:lstStyle/>
        <a:p>
          <a:endParaRPr lang="sr-Latn-CS"/>
        </a:p>
      </dgm:t>
    </dgm:pt>
    <dgm:pt modelId="{D2957403-3578-40C5-B10D-F6D1C250CE39}">
      <dgm:prSet phldrT="[Text]"/>
      <dgm:spPr>
        <a:solidFill>
          <a:srgbClr val="0070C0"/>
        </a:solidFill>
      </dgm:spPr>
      <dgm:t>
        <a:bodyPr/>
        <a:lstStyle/>
        <a:p>
          <a:r>
            <a:rPr lang="sr-Latn-CS" b="1" dirty="0" smtClean="0"/>
            <a:t>mlada djevojka</a:t>
          </a:r>
          <a:endParaRPr lang="sr-Latn-CS" b="1" dirty="0"/>
        </a:p>
      </dgm:t>
    </dgm:pt>
    <dgm:pt modelId="{20EB1E95-E8E3-41D4-AED5-CE8EC8537345}" type="parTrans" cxnId="{A16343F1-5DDE-402E-9D7E-AB369259B85C}">
      <dgm:prSet/>
      <dgm:spPr/>
      <dgm:t>
        <a:bodyPr/>
        <a:lstStyle/>
        <a:p>
          <a:endParaRPr lang="sr-Latn-CS"/>
        </a:p>
      </dgm:t>
    </dgm:pt>
    <dgm:pt modelId="{A3CA17FE-4A05-4C53-BBD7-0243C8C638B4}" type="sibTrans" cxnId="{A16343F1-5DDE-402E-9D7E-AB369259B85C}">
      <dgm:prSet/>
      <dgm:spPr/>
      <dgm:t>
        <a:bodyPr/>
        <a:lstStyle/>
        <a:p>
          <a:endParaRPr lang="sr-Latn-CS"/>
        </a:p>
      </dgm:t>
    </dgm:pt>
    <dgm:pt modelId="{AFF3B318-8B5B-4D91-A139-1E393E27307B}">
      <dgm:prSet phldrT="[Text]"/>
      <dgm:spPr>
        <a:solidFill>
          <a:srgbClr val="06D463"/>
        </a:solidFill>
      </dgm:spPr>
      <dgm:t>
        <a:bodyPr/>
        <a:lstStyle/>
        <a:p>
          <a:r>
            <a:rPr lang="sr-Latn-CS" b="1" dirty="0" smtClean="0">
              <a:solidFill>
                <a:schemeClr val="tx1"/>
              </a:solidFill>
            </a:rPr>
            <a:t>GLAGOLSKE</a:t>
          </a:r>
          <a:endParaRPr lang="sr-Latn-CS" b="1" dirty="0">
            <a:solidFill>
              <a:schemeClr val="tx1"/>
            </a:solidFill>
          </a:endParaRPr>
        </a:p>
      </dgm:t>
    </dgm:pt>
    <dgm:pt modelId="{878D3DE7-37EC-4385-88A8-2DCACAC24B0B}" type="parTrans" cxnId="{289421AE-F388-40BA-A728-8E9B84F42008}">
      <dgm:prSet/>
      <dgm:spPr/>
      <dgm:t>
        <a:bodyPr/>
        <a:lstStyle/>
        <a:p>
          <a:endParaRPr lang="sr-Latn-CS"/>
        </a:p>
      </dgm:t>
    </dgm:pt>
    <dgm:pt modelId="{7857A27E-8511-453E-B192-0E9F094818FB}" type="sibTrans" cxnId="{289421AE-F388-40BA-A728-8E9B84F42008}">
      <dgm:prSet/>
      <dgm:spPr/>
      <dgm:t>
        <a:bodyPr/>
        <a:lstStyle/>
        <a:p>
          <a:endParaRPr lang="sr-Latn-CS"/>
        </a:p>
      </dgm:t>
    </dgm:pt>
    <dgm:pt modelId="{B11C8C73-800A-493D-BE56-79E74EEFC225}">
      <dgm:prSet phldrT="[Text]"/>
      <dgm:spPr>
        <a:solidFill>
          <a:srgbClr val="00B050"/>
        </a:solidFill>
      </dgm:spPr>
      <dgm:t>
        <a:bodyPr/>
        <a:lstStyle/>
        <a:p>
          <a:r>
            <a:rPr lang="sr-Latn-CS" b="1" dirty="0" smtClean="0"/>
            <a:t>kupiti haljinu</a:t>
          </a:r>
          <a:endParaRPr lang="sr-Latn-CS" b="1" dirty="0"/>
        </a:p>
      </dgm:t>
    </dgm:pt>
    <dgm:pt modelId="{4B37C26A-6549-4807-93B8-6789459F4666}" type="parTrans" cxnId="{B6BF3D08-82DD-4C7A-A673-237765CEC156}">
      <dgm:prSet/>
      <dgm:spPr/>
      <dgm:t>
        <a:bodyPr/>
        <a:lstStyle/>
        <a:p>
          <a:endParaRPr lang="sr-Latn-CS"/>
        </a:p>
      </dgm:t>
    </dgm:pt>
    <dgm:pt modelId="{2DFF6BF4-4492-4A67-B1DF-6ABCFBEBC69F}" type="sibTrans" cxnId="{B6BF3D08-82DD-4C7A-A673-237765CEC156}">
      <dgm:prSet/>
      <dgm:spPr/>
      <dgm:t>
        <a:bodyPr/>
        <a:lstStyle/>
        <a:p>
          <a:endParaRPr lang="sr-Latn-CS"/>
        </a:p>
      </dgm:t>
    </dgm:pt>
    <dgm:pt modelId="{B26E0DE7-CEBF-42F6-B568-28FF115BFDE2}">
      <dgm:prSet phldrT="[Text]"/>
      <dgm:spPr>
        <a:solidFill>
          <a:srgbClr val="91409A"/>
        </a:solidFill>
      </dgm:spPr>
      <dgm:t>
        <a:bodyPr/>
        <a:lstStyle/>
        <a:p>
          <a:r>
            <a:rPr lang="sr-Latn-CS" b="0" dirty="0" smtClean="0">
              <a:solidFill>
                <a:schemeClr val="tx1"/>
              </a:solidFill>
            </a:rPr>
            <a:t>PRILOŠKE</a:t>
          </a:r>
          <a:endParaRPr lang="sr-Latn-CS" b="0" dirty="0">
            <a:solidFill>
              <a:schemeClr val="tx1"/>
            </a:solidFill>
          </a:endParaRPr>
        </a:p>
      </dgm:t>
    </dgm:pt>
    <dgm:pt modelId="{17CEB448-1844-4D0D-A1B4-CE4A1BCF657E}" type="parTrans" cxnId="{DF3D6A46-EC15-4D54-8603-406ECCC8E026}">
      <dgm:prSet/>
      <dgm:spPr/>
      <dgm:t>
        <a:bodyPr/>
        <a:lstStyle/>
        <a:p>
          <a:endParaRPr lang="sr-Latn-CS"/>
        </a:p>
      </dgm:t>
    </dgm:pt>
    <dgm:pt modelId="{D50CEC62-48F5-4F3F-B97F-5281D1CD0324}" type="sibTrans" cxnId="{DF3D6A46-EC15-4D54-8603-406ECCC8E026}">
      <dgm:prSet/>
      <dgm:spPr/>
      <dgm:t>
        <a:bodyPr/>
        <a:lstStyle/>
        <a:p>
          <a:endParaRPr lang="sr-Latn-CS"/>
        </a:p>
      </dgm:t>
    </dgm:pt>
    <dgm:pt modelId="{E6C95071-8AE0-4C96-8251-2F5F51416409}">
      <dgm:prSet phldrT="[Text]"/>
      <dgm:spPr>
        <a:solidFill>
          <a:srgbClr val="990099">
            <a:alpha val="89804"/>
          </a:srgbClr>
        </a:solidFill>
      </dgm:spPr>
      <dgm:t>
        <a:bodyPr/>
        <a:lstStyle/>
        <a:p>
          <a:r>
            <a:rPr lang="sr-Latn-CS" b="1" dirty="0" smtClean="0">
              <a:solidFill>
                <a:schemeClr val="tx1"/>
              </a:solidFill>
            </a:rPr>
            <a:t>vrlo brzo</a:t>
          </a:r>
          <a:endParaRPr lang="sr-Latn-CS" b="1" dirty="0">
            <a:solidFill>
              <a:schemeClr val="tx1"/>
            </a:solidFill>
          </a:endParaRPr>
        </a:p>
      </dgm:t>
    </dgm:pt>
    <dgm:pt modelId="{5A13D501-2BCE-4C62-9B05-743DDE47E8E7}" type="parTrans" cxnId="{60D1FFCA-B335-4492-BDA3-E44DE951A38D}">
      <dgm:prSet/>
      <dgm:spPr/>
      <dgm:t>
        <a:bodyPr/>
        <a:lstStyle/>
        <a:p>
          <a:endParaRPr lang="sr-Latn-CS"/>
        </a:p>
      </dgm:t>
    </dgm:pt>
    <dgm:pt modelId="{EBF2AD1F-C6B3-4B3A-BEE7-0080080A8EBB}" type="sibTrans" cxnId="{60D1FFCA-B335-4492-BDA3-E44DE951A38D}">
      <dgm:prSet/>
      <dgm:spPr/>
      <dgm:t>
        <a:bodyPr/>
        <a:lstStyle/>
        <a:p>
          <a:endParaRPr lang="sr-Latn-CS"/>
        </a:p>
      </dgm:t>
    </dgm:pt>
    <dgm:pt modelId="{19B2ACF1-6281-4666-AA69-F4A90699B3FF}">
      <dgm:prSet phldrT="[Text]"/>
      <dgm:spPr>
        <a:solidFill>
          <a:srgbClr val="FF0000"/>
        </a:solidFill>
      </dgm:spPr>
      <dgm:t>
        <a:bodyPr/>
        <a:lstStyle/>
        <a:p>
          <a:r>
            <a:rPr lang="sr-Latn-CS" b="1" dirty="0" smtClean="0">
              <a:solidFill>
                <a:schemeClr val="tx1"/>
              </a:solidFill>
            </a:rPr>
            <a:t>PRIDJEVSKE</a:t>
          </a:r>
          <a:endParaRPr lang="sr-Latn-CS" b="1" dirty="0">
            <a:solidFill>
              <a:schemeClr val="tx1"/>
            </a:solidFill>
          </a:endParaRPr>
        </a:p>
      </dgm:t>
    </dgm:pt>
    <dgm:pt modelId="{0960B965-303D-4B7B-B59F-FE3CF708E00C}" type="parTrans" cxnId="{F5B3FFDF-19B1-47F8-87D4-496CC481CC3F}">
      <dgm:prSet/>
      <dgm:spPr/>
      <dgm:t>
        <a:bodyPr/>
        <a:lstStyle/>
        <a:p>
          <a:endParaRPr lang="sr-Latn-CS"/>
        </a:p>
      </dgm:t>
    </dgm:pt>
    <dgm:pt modelId="{6FD5C363-27F1-4354-9A05-31EFEC1AF1C8}" type="sibTrans" cxnId="{F5B3FFDF-19B1-47F8-87D4-496CC481CC3F}">
      <dgm:prSet/>
      <dgm:spPr/>
      <dgm:t>
        <a:bodyPr/>
        <a:lstStyle/>
        <a:p>
          <a:endParaRPr lang="sr-Latn-CS"/>
        </a:p>
      </dgm:t>
    </dgm:pt>
    <dgm:pt modelId="{0F05F9F3-7EFF-4DFA-8345-80BADE37206F}">
      <dgm:prSet phldrT="[Text]"/>
      <dgm:spPr>
        <a:solidFill>
          <a:srgbClr val="CC0000"/>
        </a:solidFill>
      </dgm:spPr>
      <dgm:t>
        <a:bodyPr/>
        <a:lstStyle/>
        <a:p>
          <a:r>
            <a:rPr lang="sr-Latn-CS" b="1" dirty="0" smtClean="0"/>
            <a:t>veoma mlada</a:t>
          </a:r>
          <a:endParaRPr lang="sr-Latn-CS" b="1" dirty="0"/>
        </a:p>
      </dgm:t>
    </dgm:pt>
    <dgm:pt modelId="{488FEC06-60CC-4FE3-8579-6A3AB899F242}" type="parTrans" cxnId="{B16F044E-6AFB-4934-A0A4-A3582D354058}">
      <dgm:prSet/>
      <dgm:spPr/>
      <dgm:t>
        <a:bodyPr/>
        <a:lstStyle/>
        <a:p>
          <a:endParaRPr lang="sr-Latn-CS"/>
        </a:p>
      </dgm:t>
    </dgm:pt>
    <dgm:pt modelId="{48312D63-E504-49FE-A376-63943363D928}" type="sibTrans" cxnId="{B16F044E-6AFB-4934-A0A4-A3582D354058}">
      <dgm:prSet/>
      <dgm:spPr/>
      <dgm:t>
        <a:bodyPr/>
        <a:lstStyle/>
        <a:p>
          <a:endParaRPr lang="sr-Latn-CS"/>
        </a:p>
      </dgm:t>
    </dgm:pt>
    <dgm:pt modelId="{40E95878-4338-48ED-BC7B-2D646B69338E}" type="pres">
      <dgm:prSet presAssocID="{5A3F9B8E-D700-4C8A-921F-B542F3562DFE}" presName="cycleMatrixDiagram" presStyleCnt="0">
        <dgm:presLayoutVars>
          <dgm:chMax val="1"/>
          <dgm:dir/>
          <dgm:animLvl val="lvl"/>
          <dgm:resizeHandles val="exact"/>
        </dgm:presLayoutVars>
      </dgm:prSet>
      <dgm:spPr/>
      <dgm:t>
        <a:bodyPr/>
        <a:lstStyle/>
        <a:p>
          <a:endParaRPr lang="sr-Latn-CS"/>
        </a:p>
      </dgm:t>
    </dgm:pt>
    <dgm:pt modelId="{12E48370-DFF6-4652-B26D-0D548501DF46}" type="pres">
      <dgm:prSet presAssocID="{5A3F9B8E-D700-4C8A-921F-B542F3562DFE}" presName="children" presStyleCnt="0"/>
      <dgm:spPr/>
    </dgm:pt>
    <dgm:pt modelId="{9BEC00F7-AB37-45FA-98D2-1F8AD4091A08}" type="pres">
      <dgm:prSet presAssocID="{5A3F9B8E-D700-4C8A-921F-B542F3562DFE}" presName="child1group" presStyleCnt="0"/>
      <dgm:spPr/>
    </dgm:pt>
    <dgm:pt modelId="{749FB88B-44B3-4A2B-9AA7-7E2F75A0F2B4}" type="pres">
      <dgm:prSet presAssocID="{5A3F9B8E-D700-4C8A-921F-B542F3562DFE}" presName="child1" presStyleLbl="bgAcc1" presStyleIdx="0" presStyleCnt="4" custScaleX="140571"/>
      <dgm:spPr/>
      <dgm:t>
        <a:bodyPr/>
        <a:lstStyle/>
        <a:p>
          <a:endParaRPr lang="sr-Latn-CS"/>
        </a:p>
      </dgm:t>
    </dgm:pt>
    <dgm:pt modelId="{2A540758-46BA-43B3-ABAB-32F140562F97}" type="pres">
      <dgm:prSet presAssocID="{5A3F9B8E-D700-4C8A-921F-B542F3562DFE}" presName="child1Text" presStyleLbl="bgAcc1" presStyleIdx="0" presStyleCnt="4">
        <dgm:presLayoutVars>
          <dgm:bulletEnabled val="1"/>
        </dgm:presLayoutVars>
      </dgm:prSet>
      <dgm:spPr/>
      <dgm:t>
        <a:bodyPr/>
        <a:lstStyle/>
        <a:p>
          <a:endParaRPr lang="sr-Latn-CS"/>
        </a:p>
      </dgm:t>
    </dgm:pt>
    <dgm:pt modelId="{95C8E152-327C-4733-A22B-4742FE29A165}" type="pres">
      <dgm:prSet presAssocID="{5A3F9B8E-D700-4C8A-921F-B542F3562DFE}" presName="child2group" presStyleCnt="0"/>
      <dgm:spPr/>
    </dgm:pt>
    <dgm:pt modelId="{919C0AF4-3747-40BA-BE4A-70BA90536C6F}" type="pres">
      <dgm:prSet presAssocID="{5A3F9B8E-D700-4C8A-921F-B542F3562DFE}" presName="child2" presStyleLbl="bgAcc1" presStyleIdx="1" presStyleCnt="4"/>
      <dgm:spPr/>
      <dgm:t>
        <a:bodyPr/>
        <a:lstStyle/>
        <a:p>
          <a:endParaRPr lang="sr-Latn-CS"/>
        </a:p>
      </dgm:t>
    </dgm:pt>
    <dgm:pt modelId="{5FBE63B9-74BC-4F08-8C0D-0257822A7C8E}" type="pres">
      <dgm:prSet presAssocID="{5A3F9B8E-D700-4C8A-921F-B542F3562DFE}" presName="child2Text" presStyleLbl="bgAcc1" presStyleIdx="1" presStyleCnt="4">
        <dgm:presLayoutVars>
          <dgm:bulletEnabled val="1"/>
        </dgm:presLayoutVars>
      </dgm:prSet>
      <dgm:spPr/>
      <dgm:t>
        <a:bodyPr/>
        <a:lstStyle/>
        <a:p>
          <a:endParaRPr lang="sr-Latn-CS"/>
        </a:p>
      </dgm:t>
    </dgm:pt>
    <dgm:pt modelId="{E494D939-67B2-4730-AF77-F0B7C2C8A74A}" type="pres">
      <dgm:prSet presAssocID="{5A3F9B8E-D700-4C8A-921F-B542F3562DFE}" presName="child3group" presStyleCnt="0"/>
      <dgm:spPr/>
    </dgm:pt>
    <dgm:pt modelId="{4E858A96-EA70-4345-B4AB-DFD30F472AC7}" type="pres">
      <dgm:prSet presAssocID="{5A3F9B8E-D700-4C8A-921F-B542F3562DFE}" presName="child3" presStyleLbl="bgAcc1" presStyleIdx="2" presStyleCnt="4"/>
      <dgm:spPr/>
      <dgm:t>
        <a:bodyPr/>
        <a:lstStyle/>
        <a:p>
          <a:endParaRPr lang="sr-Latn-CS"/>
        </a:p>
      </dgm:t>
    </dgm:pt>
    <dgm:pt modelId="{DD759DFF-A6A7-4342-B7F3-AD9EC27DFDB3}" type="pres">
      <dgm:prSet presAssocID="{5A3F9B8E-D700-4C8A-921F-B542F3562DFE}" presName="child3Text" presStyleLbl="bgAcc1" presStyleIdx="2" presStyleCnt="4">
        <dgm:presLayoutVars>
          <dgm:bulletEnabled val="1"/>
        </dgm:presLayoutVars>
      </dgm:prSet>
      <dgm:spPr/>
      <dgm:t>
        <a:bodyPr/>
        <a:lstStyle/>
        <a:p>
          <a:endParaRPr lang="sr-Latn-CS"/>
        </a:p>
      </dgm:t>
    </dgm:pt>
    <dgm:pt modelId="{22169753-4C1E-4F1A-AD98-203D2409B3C6}" type="pres">
      <dgm:prSet presAssocID="{5A3F9B8E-D700-4C8A-921F-B542F3562DFE}" presName="child4group" presStyleCnt="0"/>
      <dgm:spPr/>
    </dgm:pt>
    <dgm:pt modelId="{5565F1B6-DFA5-4030-8F44-0755020313C9}" type="pres">
      <dgm:prSet presAssocID="{5A3F9B8E-D700-4C8A-921F-B542F3562DFE}" presName="child4" presStyleLbl="bgAcc1" presStyleIdx="3" presStyleCnt="4"/>
      <dgm:spPr/>
      <dgm:t>
        <a:bodyPr/>
        <a:lstStyle/>
        <a:p>
          <a:endParaRPr lang="sr-Latn-CS"/>
        </a:p>
      </dgm:t>
    </dgm:pt>
    <dgm:pt modelId="{6948714E-130F-4F78-AFEC-386A4F045714}" type="pres">
      <dgm:prSet presAssocID="{5A3F9B8E-D700-4C8A-921F-B542F3562DFE}" presName="child4Text" presStyleLbl="bgAcc1" presStyleIdx="3" presStyleCnt="4">
        <dgm:presLayoutVars>
          <dgm:bulletEnabled val="1"/>
        </dgm:presLayoutVars>
      </dgm:prSet>
      <dgm:spPr/>
      <dgm:t>
        <a:bodyPr/>
        <a:lstStyle/>
        <a:p>
          <a:endParaRPr lang="sr-Latn-CS"/>
        </a:p>
      </dgm:t>
    </dgm:pt>
    <dgm:pt modelId="{AEB4106F-1AC8-46E4-BAD6-258460B93EF8}" type="pres">
      <dgm:prSet presAssocID="{5A3F9B8E-D700-4C8A-921F-B542F3562DFE}" presName="childPlaceholder" presStyleCnt="0"/>
      <dgm:spPr/>
    </dgm:pt>
    <dgm:pt modelId="{B841CE88-66DF-4FDF-A99A-37EFE819E156}" type="pres">
      <dgm:prSet presAssocID="{5A3F9B8E-D700-4C8A-921F-B542F3562DFE}" presName="circle" presStyleCnt="0"/>
      <dgm:spPr/>
    </dgm:pt>
    <dgm:pt modelId="{E415C2FE-1F68-481B-B6EF-8C5D6132E501}" type="pres">
      <dgm:prSet presAssocID="{5A3F9B8E-D700-4C8A-921F-B542F3562DFE}" presName="quadrant1" presStyleLbl="node1" presStyleIdx="0" presStyleCnt="4">
        <dgm:presLayoutVars>
          <dgm:chMax val="1"/>
          <dgm:bulletEnabled val="1"/>
        </dgm:presLayoutVars>
      </dgm:prSet>
      <dgm:spPr/>
      <dgm:t>
        <a:bodyPr/>
        <a:lstStyle/>
        <a:p>
          <a:endParaRPr lang="sr-Latn-CS"/>
        </a:p>
      </dgm:t>
    </dgm:pt>
    <dgm:pt modelId="{FA62453F-CCB0-4EA8-89CD-FEDF76C455B7}" type="pres">
      <dgm:prSet presAssocID="{5A3F9B8E-D700-4C8A-921F-B542F3562DFE}" presName="quadrant2" presStyleLbl="node1" presStyleIdx="1" presStyleCnt="4" custLinFactNeighborX="582" custLinFactNeighborY="-1165">
        <dgm:presLayoutVars>
          <dgm:chMax val="1"/>
          <dgm:bulletEnabled val="1"/>
        </dgm:presLayoutVars>
      </dgm:prSet>
      <dgm:spPr/>
      <dgm:t>
        <a:bodyPr/>
        <a:lstStyle/>
        <a:p>
          <a:endParaRPr lang="sr-Latn-CS"/>
        </a:p>
      </dgm:t>
    </dgm:pt>
    <dgm:pt modelId="{200BE000-E6EC-4D0A-9B25-902307B07B2A}" type="pres">
      <dgm:prSet presAssocID="{5A3F9B8E-D700-4C8A-921F-B542F3562DFE}" presName="quadrant3" presStyleLbl="node1" presStyleIdx="2" presStyleCnt="4">
        <dgm:presLayoutVars>
          <dgm:chMax val="1"/>
          <dgm:bulletEnabled val="1"/>
        </dgm:presLayoutVars>
      </dgm:prSet>
      <dgm:spPr/>
      <dgm:t>
        <a:bodyPr/>
        <a:lstStyle/>
        <a:p>
          <a:endParaRPr lang="sr-Latn-CS"/>
        </a:p>
      </dgm:t>
    </dgm:pt>
    <dgm:pt modelId="{9A2AB653-67A4-4610-A39D-7FEB8AA051EC}" type="pres">
      <dgm:prSet presAssocID="{5A3F9B8E-D700-4C8A-921F-B542F3562DFE}" presName="quadrant4" presStyleLbl="node1" presStyleIdx="3" presStyleCnt="4">
        <dgm:presLayoutVars>
          <dgm:chMax val="1"/>
          <dgm:bulletEnabled val="1"/>
        </dgm:presLayoutVars>
      </dgm:prSet>
      <dgm:spPr/>
      <dgm:t>
        <a:bodyPr/>
        <a:lstStyle/>
        <a:p>
          <a:endParaRPr lang="sr-Latn-CS"/>
        </a:p>
      </dgm:t>
    </dgm:pt>
    <dgm:pt modelId="{76979C3F-42BF-4C00-A7ED-7E34C0CECDB0}" type="pres">
      <dgm:prSet presAssocID="{5A3F9B8E-D700-4C8A-921F-B542F3562DFE}" presName="quadrantPlaceholder" presStyleCnt="0"/>
      <dgm:spPr/>
    </dgm:pt>
    <dgm:pt modelId="{8D0EC275-8B24-4DEF-8A1C-44511D31ACDA}" type="pres">
      <dgm:prSet presAssocID="{5A3F9B8E-D700-4C8A-921F-B542F3562DFE}" presName="center1" presStyleLbl="fgShp" presStyleIdx="0" presStyleCnt="2"/>
      <dgm:spPr/>
    </dgm:pt>
    <dgm:pt modelId="{01AA21A8-5E85-484C-8DA8-878AB77777DB}" type="pres">
      <dgm:prSet presAssocID="{5A3F9B8E-D700-4C8A-921F-B542F3562DFE}" presName="center2" presStyleLbl="fgShp" presStyleIdx="1" presStyleCnt="2"/>
      <dgm:spPr/>
    </dgm:pt>
  </dgm:ptLst>
  <dgm:cxnLst>
    <dgm:cxn modelId="{BFE72EB5-979B-4C9B-A949-B1805F328D8E}" type="presOf" srcId="{B11C8C73-800A-493D-BE56-79E74EEFC225}" destId="{919C0AF4-3747-40BA-BE4A-70BA90536C6F}" srcOrd="0" destOrd="0" presId="urn:microsoft.com/office/officeart/2005/8/layout/cycle4"/>
    <dgm:cxn modelId="{B16F044E-6AFB-4934-A0A4-A3582D354058}" srcId="{19B2ACF1-6281-4666-AA69-F4A90699B3FF}" destId="{0F05F9F3-7EFF-4DFA-8345-80BADE37206F}" srcOrd="0" destOrd="0" parTransId="{488FEC06-60CC-4FE3-8579-6A3AB899F242}" sibTransId="{48312D63-E504-49FE-A376-63943363D928}"/>
    <dgm:cxn modelId="{A070F4A2-8C55-49F0-9123-21FF692B79F0}" type="presOf" srcId="{E6C95071-8AE0-4C96-8251-2F5F51416409}" destId="{4E858A96-EA70-4345-B4AB-DFD30F472AC7}" srcOrd="0" destOrd="0" presId="urn:microsoft.com/office/officeart/2005/8/layout/cycle4"/>
    <dgm:cxn modelId="{7A2283CC-4061-4791-9008-107B615C484A}" type="presOf" srcId="{B11C8C73-800A-493D-BE56-79E74EEFC225}" destId="{5FBE63B9-74BC-4F08-8C0D-0257822A7C8E}" srcOrd="1" destOrd="0" presId="urn:microsoft.com/office/officeart/2005/8/layout/cycle4"/>
    <dgm:cxn modelId="{23EB5EE0-5CCC-46BD-B5BE-EF8084DCE264}" srcId="{5A3F9B8E-D700-4C8A-921F-B542F3562DFE}" destId="{B9F221F6-FF4C-4F31-90E1-62FC22D3DFC7}" srcOrd="0" destOrd="0" parTransId="{273C5C99-E4BD-4701-90AF-979C4255EF25}" sibTransId="{FE954F5A-99DF-4338-89A7-A7CB3119AE2F}"/>
    <dgm:cxn modelId="{83A8A341-A491-4461-85F8-ED7EAAB72575}" type="presOf" srcId="{D2957403-3578-40C5-B10D-F6D1C250CE39}" destId="{749FB88B-44B3-4A2B-9AA7-7E2F75A0F2B4}" srcOrd="0" destOrd="0" presId="urn:microsoft.com/office/officeart/2005/8/layout/cycle4"/>
    <dgm:cxn modelId="{8AB8633C-F5C0-4C39-BF6D-D08D7D7B43DD}" type="presOf" srcId="{0F05F9F3-7EFF-4DFA-8345-80BADE37206F}" destId="{5565F1B6-DFA5-4030-8F44-0755020313C9}" srcOrd="0" destOrd="0" presId="urn:microsoft.com/office/officeart/2005/8/layout/cycle4"/>
    <dgm:cxn modelId="{B6BF3D08-82DD-4C7A-A673-237765CEC156}" srcId="{AFF3B318-8B5B-4D91-A139-1E393E27307B}" destId="{B11C8C73-800A-493D-BE56-79E74EEFC225}" srcOrd="0" destOrd="0" parTransId="{4B37C26A-6549-4807-93B8-6789459F4666}" sibTransId="{2DFF6BF4-4492-4A67-B1DF-6ABCFBEBC69F}"/>
    <dgm:cxn modelId="{B5DB1CFD-2179-4E05-8A65-C5168C8DEB33}" type="presOf" srcId="{D2957403-3578-40C5-B10D-F6D1C250CE39}" destId="{2A540758-46BA-43B3-ABAB-32F140562F97}" srcOrd="1" destOrd="0" presId="urn:microsoft.com/office/officeart/2005/8/layout/cycle4"/>
    <dgm:cxn modelId="{C7896D9F-D871-440C-920E-2672C65801A0}" type="presOf" srcId="{0F05F9F3-7EFF-4DFA-8345-80BADE37206F}" destId="{6948714E-130F-4F78-AFEC-386A4F045714}" srcOrd="1" destOrd="0" presId="urn:microsoft.com/office/officeart/2005/8/layout/cycle4"/>
    <dgm:cxn modelId="{F5B3FFDF-19B1-47F8-87D4-496CC481CC3F}" srcId="{5A3F9B8E-D700-4C8A-921F-B542F3562DFE}" destId="{19B2ACF1-6281-4666-AA69-F4A90699B3FF}" srcOrd="3" destOrd="0" parTransId="{0960B965-303D-4B7B-B59F-FE3CF708E00C}" sibTransId="{6FD5C363-27F1-4354-9A05-31EFEC1AF1C8}"/>
    <dgm:cxn modelId="{60D1FFCA-B335-4492-BDA3-E44DE951A38D}" srcId="{B26E0DE7-CEBF-42F6-B568-28FF115BFDE2}" destId="{E6C95071-8AE0-4C96-8251-2F5F51416409}" srcOrd="0" destOrd="0" parTransId="{5A13D501-2BCE-4C62-9B05-743DDE47E8E7}" sibTransId="{EBF2AD1F-C6B3-4B3A-BEE7-0080080A8EBB}"/>
    <dgm:cxn modelId="{98D8A05A-A184-4699-9283-57D81B66B0A7}" type="presOf" srcId="{B26E0DE7-CEBF-42F6-B568-28FF115BFDE2}" destId="{200BE000-E6EC-4D0A-9B25-902307B07B2A}" srcOrd="0" destOrd="0" presId="urn:microsoft.com/office/officeart/2005/8/layout/cycle4"/>
    <dgm:cxn modelId="{D95E62A1-B972-4D46-A8E4-75AAE7884B97}" type="presOf" srcId="{AFF3B318-8B5B-4D91-A139-1E393E27307B}" destId="{FA62453F-CCB0-4EA8-89CD-FEDF76C455B7}" srcOrd="0" destOrd="0" presId="urn:microsoft.com/office/officeart/2005/8/layout/cycle4"/>
    <dgm:cxn modelId="{A16343F1-5DDE-402E-9D7E-AB369259B85C}" srcId="{B9F221F6-FF4C-4F31-90E1-62FC22D3DFC7}" destId="{D2957403-3578-40C5-B10D-F6D1C250CE39}" srcOrd="0" destOrd="0" parTransId="{20EB1E95-E8E3-41D4-AED5-CE8EC8537345}" sibTransId="{A3CA17FE-4A05-4C53-BBD7-0243C8C638B4}"/>
    <dgm:cxn modelId="{9F20B119-573C-48C4-A96C-F1AC0A185628}" type="presOf" srcId="{19B2ACF1-6281-4666-AA69-F4A90699B3FF}" destId="{9A2AB653-67A4-4610-A39D-7FEB8AA051EC}" srcOrd="0" destOrd="0" presId="urn:microsoft.com/office/officeart/2005/8/layout/cycle4"/>
    <dgm:cxn modelId="{78869773-873C-4041-99FB-B12FAFEFB383}" type="presOf" srcId="{E6C95071-8AE0-4C96-8251-2F5F51416409}" destId="{DD759DFF-A6A7-4342-B7F3-AD9EC27DFDB3}" srcOrd="1" destOrd="0" presId="urn:microsoft.com/office/officeart/2005/8/layout/cycle4"/>
    <dgm:cxn modelId="{289421AE-F388-40BA-A728-8E9B84F42008}" srcId="{5A3F9B8E-D700-4C8A-921F-B542F3562DFE}" destId="{AFF3B318-8B5B-4D91-A139-1E393E27307B}" srcOrd="1" destOrd="0" parTransId="{878D3DE7-37EC-4385-88A8-2DCACAC24B0B}" sibTransId="{7857A27E-8511-453E-B192-0E9F094818FB}"/>
    <dgm:cxn modelId="{53153C06-EC4E-451B-8900-EC9A3F2E6F85}" type="presOf" srcId="{B9F221F6-FF4C-4F31-90E1-62FC22D3DFC7}" destId="{E415C2FE-1F68-481B-B6EF-8C5D6132E501}" srcOrd="0" destOrd="0" presId="urn:microsoft.com/office/officeart/2005/8/layout/cycle4"/>
    <dgm:cxn modelId="{8E48C373-B3AA-489E-B575-3567E42A5845}" type="presOf" srcId="{5A3F9B8E-D700-4C8A-921F-B542F3562DFE}" destId="{40E95878-4338-48ED-BC7B-2D646B69338E}" srcOrd="0" destOrd="0" presId="urn:microsoft.com/office/officeart/2005/8/layout/cycle4"/>
    <dgm:cxn modelId="{DF3D6A46-EC15-4D54-8603-406ECCC8E026}" srcId="{5A3F9B8E-D700-4C8A-921F-B542F3562DFE}" destId="{B26E0DE7-CEBF-42F6-B568-28FF115BFDE2}" srcOrd="2" destOrd="0" parTransId="{17CEB448-1844-4D0D-A1B4-CE4A1BCF657E}" sibTransId="{D50CEC62-48F5-4F3F-B97F-5281D1CD0324}"/>
    <dgm:cxn modelId="{EB3B2F85-4103-4F8E-89C3-5FC97407A4B8}" type="presParOf" srcId="{40E95878-4338-48ED-BC7B-2D646B69338E}" destId="{12E48370-DFF6-4652-B26D-0D548501DF46}" srcOrd="0" destOrd="0" presId="urn:microsoft.com/office/officeart/2005/8/layout/cycle4"/>
    <dgm:cxn modelId="{B7E91604-3E2D-4312-B5C1-309640B668E2}" type="presParOf" srcId="{12E48370-DFF6-4652-B26D-0D548501DF46}" destId="{9BEC00F7-AB37-45FA-98D2-1F8AD4091A08}" srcOrd="0" destOrd="0" presId="urn:microsoft.com/office/officeart/2005/8/layout/cycle4"/>
    <dgm:cxn modelId="{F443830A-1A6D-4E60-8C44-7885BA3BDD67}" type="presParOf" srcId="{9BEC00F7-AB37-45FA-98D2-1F8AD4091A08}" destId="{749FB88B-44B3-4A2B-9AA7-7E2F75A0F2B4}" srcOrd="0" destOrd="0" presId="urn:microsoft.com/office/officeart/2005/8/layout/cycle4"/>
    <dgm:cxn modelId="{43EE3D00-37D2-49CA-8E94-5645D667F272}" type="presParOf" srcId="{9BEC00F7-AB37-45FA-98D2-1F8AD4091A08}" destId="{2A540758-46BA-43B3-ABAB-32F140562F97}" srcOrd="1" destOrd="0" presId="urn:microsoft.com/office/officeart/2005/8/layout/cycle4"/>
    <dgm:cxn modelId="{5229B89B-ECB3-44A7-BB04-53D97A69A7E7}" type="presParOf" srcId="{12E48370-DFF6-4652-B26D-0D548501DF46}" destId="{95C8E152-327C-4733-A22B-4742FE29A165}" srcOrd="1" destOrd="0" presId="urn:microsoft.com/office/officeart/2005/8/layout/cycle4"/>
    <dgm:cxn modelId="{A74346C5-B725-4775-B119-6286CE8B5E4B}" type="presParOf" srcId="{95C8E152-327C-4733-A22B-4742FE29A165}" destId="{919C0AF4-3747-40BA-BE4A-70BA90536C6F}" srcOrd="0" destOrd="0" presId="urn:microsoft.com/office/officeart/2005/8/layout/cycle4"/>
    <dgm:cxn modelId="{30D4201A-0254-41BF-8685-A102A4486ED1}" type="presParOf" srcId="{95C8E152-327C-4733-A22B-4742FE29A165}" destId="{5FBE63B9-74BC-4F08-8C0D-0257822A7C8E}" srcOrd="1" destOrd="0" presId="urn:microsoft.com/office/officeart/2005/8/layout/cycle4"/>
    <dgm:cxn modelId="{F322E181-3EDC-4CDE-9B37-EFBA1ACE7D9D}" type="presParOf" srcId="{12E48370-DFF6-4652-B26D-0D548501DF46}" destId="{E494D939-67B2-4730-AF77-F0B7C2C8A74A}" srcOrd="2" destOrd="0" presId="urn:microsoft.com/office/officeart/2005/8/layout/cycle4"/>
    <dgm:cxn modelId="{C767A33A-9082-449D-9910-F270FC1D5AB7}" type="presParOf" srcId="{E494D939-67B2-4730-AF77-F0B7C2C8A74A}" destId="{4E858A96-EA70-4345-B4AB-DFD30F472AC7}" srcOrd="0" destOrd="0" presId="urn:microsoft.com/office/officeart/2005/8/layout/cycle4"/>
    <dgm:cxn modelId="{1C571CDC-D709-452F-A5E2-14DB11FA6BFC}" type="presParOf" srcId="{E494D939-67B2-4730-AF77-F0B7C2C8A74A}" destId="{DD759DFF-A6A7-4342-B7F3-AD9EC27DFDB3}" srcOrd="1" destOrd="0" presId="urn:microsoft.com/office/officeart/2005/8/layout/cycle4"/>
    <dgm:cxn modelId="{2EB7C4F3-7C8F-43F3-9D7B-10C9EC38F094}" type="presParOf" srcId="{12E48370-DFF6-4652-B26D-0D548501DF46}" destId="{22169753-4C1E-4F1A-AD98-203D2409B3C6}" srcOrd="3" destOrd="0" presId="urn:microsoft.com/office/officeart/2005/8/layout/cycle4"/>
    <dgm:cxn modelId="{4DBA44AB-5756-4C3F-B766-66160167FB06}" type="presParOf" srcId="{22169753-4C1E-4F1A-AD98-203D2409B3C6}" destId="{5565F1B6-DFA5-4030-8F44-0755020313C9}" srcOrd="0" destOrd="0" presId="urn:microsoft.com/office/officeart/2005/8/layout/cycle4"/>
    <dgm:cxn modelId="{D9154771-040E-4219-B434-00B627A66BBE}" type="presParOf" srcId="{22169753-4C1E-4F1A-AD98-203D2409B3C6}" destId="{6948714E-130F-4F78-AFEC-386A4F045714}" srcOrd="1" destOrd="0" presId="urn:microsoft.com/office/officeart/2005/8/layout/cycle4"/>
    <dgm:cxn modelId="{D6391EF6-86C2-4660-BE5C-77FE14FB2C24}" type="presParOf" srcId="{12E48370-DFF6-4652-B26D-0D548501DF46}" destId="{AEB4106F-1AC8-46E4-BAD6-258460B93EF8}" srcOrd="4" destOrd="0" presId="urn:microsoft.com/office/officeart/2005/8/layout/cycle4"/>
    <dgm:cxn modelId="{6021F9CD-8433-4638-8B37-3E6B36B9DB37}" type="presParOf" srcId="{40E95878-4338-48ED-BC7B-2D646B69338E}" destId="{B841CE88-66DF-4FDF-A99A-37EFE819E156}" srcOrd="1" destOrd="0" presId="urn:microsoft.com/office/officeart/2005/8/layout/cycle4"/>
    <dgm:cxn modelId="{E08F9269-C4A1-439F-AD2A-A3F07E60CD08}" type="presParOf" srcId="{B841CE88-66DF-4FDF-A99A-37EFE819E156}" destId="{E415C2FE-1F68-481B-B6EF-8C5D6132E501}" srcOrd="0" destOrd="0" presId="urn:microsoft.com/office/officeart/2005/8/layout/cycle4"/>
    <dgm:cxn modelId="{BCB96EB1-FF1B-45BE-AC69-08E55816A417}" type="presParOf" srcId="{B841CE88-66DF-4FDF-A99A-37EFE819E156}" destId="{FA62453F-CCB0-4EA8-89CD-FEDF76C455B7}" srcOrd="1" destOrd="0" presId="urn:microsoft.com/office/officeart/2005/8/layout/cycle4"/>
    <dgm:cxn modelId="{7A8FF1B9-8803-4B41-A4C7-3FEBCEB229C6}" type="presParOf" srcId="{B841CE88-66DF-4FDF-A99A-37EFE819E156}" destId="{200BE000-E6EC-4D0A-9B25-902307B07B2A}" srcOrd="2" destOrd="0" presId="urn:microsoft.com/office/officeart/2005/8/layout/cycle4"/>
    <dgm:cxn modelId="{A7A675D5-60C6-4EEA-BDF5-26B0E419CCAE}" type="presParOf" srcId="{B841CE88-66DF-4FDF-A99A-37EFE819E156}" destId="{9A2AB653-67A4-4610-A39D-7FEB8AA051EC}" srcOrd="3" destOrd="0" presId="urn:microsoft.com/office/officeart/2005/8/layout/cycle4"/>
    <dgm:cxn modelId="{63CB7105-70D2-4A09-AC5A-5AA033D39B7A}" type="presParOf" srcId="{B841CE88-66DF-4FDF-A99A-37EFE819E156}" destId="{76979C3F-42BF-4C00-A7ED-7E34C0CECDB0}" srcOrd="4" destOrd="0" presId="urn:microsoft.com/office/officeart/2005/8/layout/cycle4"/>
    <dgm:cxn modelId="{A26BDDED-7630-4EF9-B5AB-72433934831D}" type="presParOf" srcId="{40E95878-4338-48ED-BC7B-2D646B69338E}" destId="{8D0EC275-8B24-4DEF-8A1C-44511D31ACDA}" srcOrd="2" destOrd="0" presId="urn:microsoft.com/office/officeart/2005/8/layout/cycle4"/>
    <dgm:cxn modelId="{74B7A08E-A31E-4EFC-BCBC-5DD3414077E9}" type="presParOf" srcId="{40E95878-4338-48ED-BC7B-2D646B69338E}" destId="{01AA21A8-5E85-484C-8DA8-878AB77777DB}"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16B2F4-B7DA-46D2-AD6B-E3D5294973C5}" type="doc">
      <dgm:prSet loTypeId="urn:microsoft.com/office/officeart/2009/layout/ReverseList" loCatId="relationship" qsTypeId="urn:microsoft.com/office/officeart/2005/8/quickstyle/3d3" qsCatId="3D" csTypeId="urn:microsoft.com/office/officeart/2005/8/colors/accent1_2" csCatId="accent1" phldr="1"/>
      <dgm:spPr/>
      <dgm:t>
        <a:bodyPr/>
        <a:lstStyle/>
        <a:p>
          <a:endParaRPr lang="sr-Latn-CS"/>
        </a:p>
      </dgm:t>
    </dgm:pt>
    <dgm:pt modelId="{8CFF0B64-9FAC-40C5-A7FB-A45ACE720820}">
      <dgm:prSet phldrT="[Text]" custT="1"/>
      <dgm:spPr/>
      <dgm:t>
        <a:bodyPr/>
        <a:lstStyle/>
        <a:p>
          <a:r>
            <a:rPr lang="sr-Latn-CS" sz="1500" b="1" dirty="0" smtClean="0"/>
            <a:t>DOPUNSKI:</a:t>
          </a:r>
        </a:p>
        <a:p>
          <a:r>
            <a:rPr lang="sr-Latn-CS" sz="1800" dirty="0" smtClean="0"/>
            <a:t>-</a:t>
          </a:r>
          <a:r>
            <a:rPr lang="sr-Latn-CS" sz="1800" b="1" dirty="0" smtClean="0"/>
            <a:t>dopunjuje radnju označenu glagolom (objekat)</a:t>
          </a:r>
        </a:p>
        <a:p>
          <a:r>
            <a:rPr lang="sr-Latn-CS" sz="1800" dirty="0" smtClean="0"/>
            <a:t>Kod preleznih glagola je u akuzativu: pisati </a:t>
          </a:r>
          <a:r>
            <a:rPr lang="sr-Latn-CS" sz="1800" b="1" dirty="0" smtClean="0"/>
            <a:t>pismo, kupiti brod, praviti probleme</a:t>
          </a:r>
        </a:p>
        <a:p>
          <a:r>
            <a:rPr lang="sr-Latn-CS" sz="1800" b="1" dirty="0" smtClean="0"/>
            <a:t>*</a:t>
          </a:r>
          <a:r>
            <a:rPr lang="sr-Latn-CS" sz="1800" b="0" dirty="0" smtClean="0"/>
            <a:t>vjerovati u čuda, uživati u čitanju,vjerovati svakome, misliti na budućnost</a:t>
          </a:r>
          <a:endParaRPr lang="sr-Latn-CS" sz="1800" b="1" dirty="0" smtClean="0"/>
        </a:p>
        <a:p>
          <a:endParaRPr lang="sr-Latn-CS" sz="1500" dirty="0"/>
        </a:p>
      </dgm:t>
    </dgm:pt>
    <dgm:pt modelId="{D15E92AB-A192-49BA-B975-2C25CE6C4D76}" type="parTrans" cxnId="{10367CCD-85F0-4A06-A452-A12A6B796462}">
      <dgm:prSet/>
      <dgm:spPr/>
      <dgm:t>
        <a:bodyPr/>
        <a:lstStyle/>
        <a:p>
          <a:endParaRPr lang="sr-Latn-CS"/>
        </a:p>
      </dgm:t>
    </dgm:pt>
    <dgm:pt modelId="{B68BB53C-883C-4CE1-933D-DB8987C7F0D7}" type="sibTrans" cxnId="{10367CCD-85F0-4A06-A452-A12A6B796462}">
      <dgm:prSet/>
      <dgm:spPr/>
      <dgm:t>
        <a:bodyPr/>
        <a:lstStyle/>
        <a:p>
          <a:endParaRPr lang="sr-Latn-CS"/>
        </a:p>
      </dgm:t>
    </dgm:pt>
    <dgm:pt modelId="{E3DD3598-76A8-4F24-914A-ACBE87627341}">
      <dgm:prSet phldrT="[Text]" custT="1"/>
      <dgm:spPr/>
      <dgm:t>
        <a:bodyPr/>
        <a:lstStyle/>
        <a:p>
          <a:r>
            <a:rPr lang="sr-Latn-CS" sz="1700" b="1" dirty="0" smtClean="0"/>
            <a:t>PRILOŠKI:</a:t>
          </a:r>
        </a:p>
        <a:p>
          <a:r>
            <a:rPr lang="sr-Latn-CS" sz="1700" dirty="0" smtClean="0"/>
            <a:t>-označava okolnosti u kojoj se vrši glagolska radnja (priloška odredba)</a:t>
          </a:r>
        </a:p>
        <a:p>
          <a:r>
            <a:rPr lang="sr-Latn-CS" sz="1700" dirty="0" smtClean="0"/>
            <a:t>-u funkciji glavnog tagmema je bilo koji glagol, a u funkciji zavisnog je imenska riječ u bilo kojem kosom padežu ili prilog: </a:t>
          </a:r>
        </a:p>
        <a:p>
          <a:r>
            <a:rPr lang="sr-Latn-CS" sz="1700" dirty="0" smtClean="0"/>
            <a:t>Prići šumi, gledati u nebo, čekati godinama, zastati u čudu,</a:t>
          </a:r>
          <a:endParaRPr lang="sr-Latn-CS" sz="1700" dirty="0"/>
        </a:p>
      </dgm:t>
    </dgm:pt>
    <dgm:pt modelId="{4AD19693-84CD-4BCE-88E3-A381CFAE75EE}" type="parTrans" cxnId="{4341DF01-9BF3-4615-96C9-D75972A3C93A}">
      <dgm:prSet/>
      <dgm:spPr/>
      <dgm:t>
        <a:bodyPr/>
        <a:lstStyle/>
        <a:p>
          <a:endParaRPr lang="sr-Latn-CS"/>
        </a:p>
      </dgm:t>
    </dgm:pt>
    <dgm:pt modelId="{0834CAB8-AC16-4538-8BBF-0221096A2886}" type="sibTrans" cxnId="{4341DF01-9BF3-4615-96C9-D75972A3C93A}">
      <dgm:prSet/>
      <dgm:spPr/>
      <dgm:t>
        <a:bodyPr/>
        <a:lstStyle/>
        <a:p>
          <a:endParaRPr lang="sr-Latn-CS"/>
        </a:p>
      </dgm:t>
    </dgm:pt>
    <dgm:pt modelId="{29A07BE7-6857-4976-857F-BB0C99BC792D}" type="pres">
      <dgm:prSet presAssocID="{E616B2F4-B7DA-46D2-AD6B-E3D5294973C5}" presName="Name0" presStyleCnt="0">
        <dgm:presLayoutVars>
          <dgm:chMax val="2"/>
          <dgm:chPref val="2"/>
          <dgm:animLvl val="lvl"/>
        </dgm:presLayoutVars>
      </dgm:prSet>
      <dgm:spPr/>
      <dgm:t>
        <a:bodyPr/>
        <a:lstStyle/>
        <a:p>
          <a:endParaRPr lang="en-US"/>
        </a:p>
      </dgm:t>
    </dgm:pt>
    <dgm:pt modelId="{7C2BFDCD-D15D-4C39-B161-3FA11B259E01}" type="pres">
      <dgm:prSet presAssocID="{E616B2F4-B7DA-46D2-AD6B-E3D5294973C5}" presName="LeftText" presStyleLbl="revTx" presStyleIdx="0" presStyleCnt="0">
        <dgm:presLayoutVars>
          <dgm:bulletEnabled val="1"/>
        </dgm:presLayoutVars>
      </dgm:prSet>
      <dgm:spPr/>
      <dgm:t>
        <a:bodyPr/>
        <a:lstStyle/>
        <a:p>
          <a:endParaRPr lang="sr-Latn-CS"/>
        </a:p>
      </dgm:t>
    </dgm:pt>
    <dgm:pt modelId="{EBC841BD-B261-44F0-A962-8A0C31555B26}" type="pres">
      <dgm:prSet presAssocID="{E616B2F4-B7DA-46D2-AD6B-E3D5294973C5}" presName="LeftNode" presStyleLbl="bgImgPlace1" presStyleIdx="0" presStyleCnt="2" custScaleX="187996" custLinFactNeighborX="-59712" custLinFactNeighborY="3502">
        <dgm:presLayoutVars>
          <dgm:chMax val="2"/>
          <dgm:chPref val="2"/>
        </dgm:presLayoutVars>
      </dgm:prSet>
      <dgm:spPr/>
      <dgm:t>
        <a:bodyPr/>
        <a:lstStyle/>
        <a:p>
          <a:endParaRPr lang="sr-Latn-CS"/>
        </a:p>
      </dgm:t>
    </dgm:pt>
    <dgm:pt modelId="{F9D644AE-6619-4136-A0FA-C22ED746F513}" type="pres">
      <dgm:prSet presAssocID="{E616B2F4-B7DA-46D2-AD6B-E3D5294973C5}" presName="RightText" presStyleLbl="revTx" presStyleIdx="0" presStyleCnt="0">
        <dgm:presLayoutVars>
          <dgm:bulletEnabled val="1"/>
        </dgm:presLayoutVars>
      </dgm:prSet>
      <dgm:spPr/>
      <dgm:t>
        <a:bodyPr/>
        <a:lstStyle/>
        <a:p>
          <a:endParaRPr lang="sr-Latn-CS"/>
        </a:p>
      </dgm:t>
    </dgm:pt>
    <dgm:pt modelId="{BBC2B718-2253-421B-AF53-74F88C1FA88F}" type="pres">
      <dgm:prSet presAssocID="{E616B2F4-B7DA-46D2-AD6B-E3D5294973C5}" presName="RightNode" presStyleLbl="bgImgPlace1" presStyleIdx="1" presStyleCnt="2" custScaleX="195875" custLinFactNeighborX="40477" custLinFactNeighborY="1592">
        <dgm:presLayoutVars>
          <dgm:chMax val="0"/>
          <dgm:chPref val="0"/>
        </dgm:presLayoutVars>
      </dgm:prSet>
      <dgm:spPr/>
      <dgm:t>
        <a:bodyPr/>
        <a:lstStyle/>
        <a:p>
          <a:endParaRPr lang="sr-Latn-CS"/>
        </a:p>
      </dgm:t>
    </dgm:pt>
    <dgm:pt modelId="{32D0195E-2673-4410-AA27-3B96CA825CBC}" type="pres">
      <dgm:prSet presAssocID="{E616B2F4-B7DA-46D2-AD6B-E3D5294973C5}" presName="TopArrow" presStyleLbl="node1" presStyleIdx="0" presStyleCnt="2" custScaleY="73750" custLinFactNeighborY="-775"/>
      <dgm:spPr/>
    </dgm:pt>
    <dgm:pt modelId="{37582BC7-88E1-4F65-9DCE-998A100FF185}" type="pres">
      <dgm:prSet presAssocID="{E616B2F4-B7DA-46D2-AD6B-E3D5294973C5}" presName="BottomArrow" presStyleLbl="node1" presStyleIdx="1" presStyleCnt="2"/>
      <dgm:spPr/>
    </dgm:pt>
  </dgm:ptLst>
  <dgm:cxnLst>
    <dgm:cxn modelId="{B33BCAC2-C991-43F8-8786-E06D2DF6FAB7}" type="presOf" srcId="{E3DD3598-76A8-4F24-914A-ACBE87627341}" destId="{BBC2B718-2253-421B-AF53-74F88C1FA88F}" srcOrd="1" destOrd="0" presId="urn:microsoft.com/office/officeart/2009/layout/ReverseList"/>
    <dgm:cxn modelId="{10367CCD-85F0-4A06-A452-A12A6B796462}" srcId="{E616B2F4-B7DA-46D2-AD6B-E3D5294973C5}" destId="{8CFF0B64-9FAC-40C5-A7FB-A45ACE720820}" srcOrd="0" destOrd="0" parTransId="{D15E92AB-A192-49BA-B975-2C25CE6C4D76}" sibTransId="{B68BB53C-883C-4CE1-933D-DB8987C7F0D7}"/>
    <dgm:cxn modelId="{941D2F2D-D6DE-4E8E-A7FC-9016C38EB14F}" type="presOf" srcId="{E3DD3598-76A8-4F24-914A-ACBE87627341}" destId="{F9D644AE-6619-4136-A0FA-C22ED746F513}" srcOrd="0" destOrd="0" presId="urn:microsoft.com/office/officeart/2009/layout/ReverseList"/>
    <dgm:cxn modelId="{D41DC291-55CA-4324-97CE-28B0CFC08ED8}" type="presOf" srcId="{E616B2F4-B7DA-46D2-AD6B-E3D5294973C5}" destId="{29A07BE7-6857-4976-857F-BB0C99BC792D}" srcOrd="0" destOrd="0" presId="urn:microsoft.com/office/officeart/2009/layout/ReverseList"/>
    <dgm:cxn modelId="{4341DF01-9BF3-4615-96C9-D75972A3C93A}" srcId="{E616B2F4-B7DA-46D2-AD6B-E3D5294973C5}" destId="{E3DD3598-76A8-4F24-914A-ACBE87627341}" srcOrd="1" destOrd="0" parTransId="{4AD19693-84CD-4BCE-88E3-A381CFAE75EE}" sibTransId="{0834CAB8-AC16-4538-8BBF-0221096A2886}"/>
    <dgm:cxn modelId="{1391DFEF-FBA1-4A15-8039-658ABD138D26}" type="presOf" srcId="{8CFF0B64-9FAC-40C5-A7FB-A45ACE720820}" destId="{EBC841BD-B261-44F0-A962-8A0C31555B26}" srcOrd="1" destOrd="0" presId="urn:microsoft.com/office/officeart/2009/layout/ReverseList"/>
    <dgm:cxn modelId="{DE900AD8-A0AE-448C-A1BA-DE947A18FA83}" type="presOf" srcId="{8CFF0B64-9FAC-40C5-A7FB-A45ACE720820}" destId="{7C2BFDCD-D15D-4C39-B161-3FA11B259E01}" srcOrd="0" destOrd="0" presId="urn:microsoft.com/office/officeart/2009/layout/ReverseList"/>
    <dgm:cxn modelId="{DAD44877-FC22-4854-B190-B06F29465686}" type="presParOf" srcId="{29A07BE7-6857-4976-857F-BB0C99BC792D}" destId="{7C2BFDCD-D15D-4C39-B161-3FA11B259E01}" srcOrd="0" destOrd="0" presId="urn:microsoft.com/office/officeart/2009/layout/ReverseList"/>
    <dgm:cxn modelId="{0443E3C9-C291-46C8-81E8-33F33FBBC78D}" type="presParOf" srcId="{29A07BE7-6857-4976-857F-BB0C99BC792D}" destId="{EBC841BD-B261-44F0-A962-8A0C31555B26}" srcOrd="1" destOrd="0" presId="urn:microsoft.com/office/officeart/2009/layout/ReverseList"/>
    <dgm:cxn modelId="{A22D9615-9607-4047-9A18-FC46C02F93DA}" type="presParOf" srcId="{29A07BE7-6857-4976-857F-BB0C99BC792D}" destId="{F9D644AE-6619-4136-A0FA-C22ED746F513}" srcOrd="2" destOrd="0" presId="urn:microsoft.com/office/officeart/2009/layout/ReverseList"/>
    <dgm:cxn modelId="{B2D918F9-BBFC-4E68-BD8B-0283C06C1B7A}" type="presParOf" srcId="{29A07BE7-6857-4976-857F-BB0C99BC792D}" destId="{BBC2B718-2253-421B-AF53-74F88C1FA88F}" srcOrd="3" destOrd="0" presId="urn:microsoft.com/office/officeart/2009/layout/ReverseList"/>
    <dgm:cxn modelId="{5D72408A-BABC-4443-8F9F-A514AE7DD04D}" type="presParOf" srcId="{29A07BE7-6857-4976-857F-BB0C99BC792D}" destId="{32D0195E-2673-4410-AA27-3B96CA825CBC}" srcOrd="4" destOrd="0" presId="urn:microsoft.com/office/officeart/2009/layout/ReverseList"/>
    <dgm:cxn modelId="{3DED1A96-C285-4AAC-89CA-2DF6ED7965F0}" type="presParOf" srcId="{29A07BE7-6857-4976-857F-BB0C99BC792D}" destId="{37582BC7-88E1-4F65-9DCE-998A100FF185}"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841BD-B261-44F0-A962-8A0C31555B26}">
      <dsp:nvSpPr>
        <dsp:cNvPr id="0" name=""/>
        <dsp:cNvSpPr/>
      </dsp:nvSpPr>
      <dsp:spPr>
        <a:xfrm rot="16200000">
          <a:off x="592770" y="532363"/>
          <a:ext cx="2709593" cy="3112929"/>
        </a:xfrm>
        <a:prstGeom prst="round2SameRect">
          <a:avLst>
            <a:gd name="adj1" fmla="val 16670"/>
            <a:gd name="adj2" fmla="val 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7150" tIns="95250" rIns="85725" bIns="95250" numCol="1" spcCol="1270" anchor="t" anchorCtr="0">
          <a:noAutofit/>
        </a:bodyPr>
        <a:lstStyle/>
        <a:p>
          <a:pPr lvl="0" algn="l" defTabSz="666750">
            <a:lnSpc>
              <a:spcPct val="90000"/>
            </a:lnSpc>
            <a:spcBef>
              <a:spcPct val="0"/>
            </a:spcBef>
            <a:spcAft>
              <a:spcPct val="35000"/>
            </a:spcAft>
          </a:pPr>
          <a:r>
            <a:rPr lang="sr-Latn-CS" sz="1500" b="1" kern="1200" dirty="0" smtClean="0"/>
            <a:t>DOPUNSKI:</a:t>
          </a:r>
        </a:p>
        <a:p>
          <a:pPr lvl="0" algn="l" defTabSz="666750">
            <a:lnSpc>
              <a:spcPct val="90000"/>
            </a:lnSpc>
            <a:spcBef>
              <a:spcPct val="0"/>
            </a:spcBef>
            <a:spcAft>
              <a:spcPct val="35000"/>
            </a:spcAft>
          </a:pPr>
          <a:r>
            <a:rPr lang="sr-Latn-CS" sz="1800" kern="1200" dirty="0" smtClean="0"/>
            <a:t>-</a:t>
          </a:r>
          <a:r>
            <a:rPr lang="sr-Latn-CS" sz="1800" b="1" kern="1200" dirty="0" smtClean="0"/>
            <a:t>dopunjuje radnju označenu glagolom (objekat)</a:t>
          </a:r>
        </a:p>
        <a:p>
          <a:pPr lvl="0" algn="l" defTabSz="666750">
            <a:lnSpc>
              <a:spcPct val="90000"/>
            </a:lnSpc>
            <a:spcBef>
              <a:spcPct val="0"/>
            </a:spcBef>
            <a:spcAft>
              <a:spcPct val="35000"/>
            </a:spcAft>
          </a:pPr>
          <a:r>
            <a:rPr lang="sr-Latn-CS" sz="1800" kern="1200" dirty="0" smtClean="0"/>
            <a:t>Kod preleznih glagola je u akuzativu: pisati </a:t>
          </a:r>
          <a:r>
            <a:rPr lang="sr-Latn-CS" sz="1800" b="1" kern="1200" dirty="0" smtClean="0"/>
            <a:t>pismo, kupiti brod, praviti probleme</a:t>
          </a:r>
        </a:p>
        <a:p>
          <a:pPr lvl="0" algn="l" defTabSz="666750">
            <a:lnSpc>
              <a:spcPct val="90000"/>
            </a:lnSpc>
            <a:spcBef>
              <a:spcPct val="0"/>
            </a:spcBef>
            <a:spcAft>
              <a:spcPct val="35000"/>
            </a:spcAft>
          </a:pPr>
          <a:r>
            <a:rPr lang="sr-Latn-CS" sz="1800" b="1" kern="1200" dirty="0" smtClean="0"/>
            <a:t>*</a:t>
          </a:r>
          <a:r>
            <a:rPr lang="sr-Latn-CS" sz="1800" b="0" kern="1200" dirty="0" smtClean="0"/>
            <a:t>vjerovati u čuda, uživati u čitanju,vjerovati svakome, misliti na budućnost</a:t>
          </a:r>
          <a:endParaRPr lang="sr-Latn-CS" sz="1800" b="1" kern="1200" dirty="0" smtClean="0"/>
        </a:p>
        <a:p>
          <a:pPr lvl="0" algn="l" defTabSz="666750">
            <a:lnSpc>
              <a:spcPct val="90000"/>
            </a:lnSpc>
            <a:spcBef>
              <a:spcPct val="0"/>
            </a:spcBef>
            <a:spcAft>
              <a:spcPct val="35000"/>
            </a:spcAft>
          </a:pPr>
          <a:endParaRPr lang="sr-Latn-CS" sz="1500" kern="1200" dirty="0"/>
        </a:p>
      </dsp:txBody>
      <dsp:txXfrm rot="5400000">
        <a:off x="523398" y="866325"/>
        <a:ext cx="2980634" cy="2445003"/>
      </dsp:txXfrm>
    </dsp:sp>
    <dsp:sp modelId="{BBC2B718-2253-421B-AF53-74F88C1FA88F}">
      <dsp:nvSpPr>
        <dsp:cNvPr id="0" name=""/>
        <dsp:cNvSpPr/>
      </dsp:nvSpPr>
      <dsp:spPr>
        <a:xfrm rot="5400000">
          <a:off x="3982785" y="415377"/>
          <a:ext cx="2709593" cy="3243393"/>
        </a:xfrm>
        <a:prstGeom prst="round2SameRect">
          <a:avLst>
            <a:gd name="adj1" fmla="val 16670"/>
            <a:gd name="adj2" fmla="val 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97155" tIns="107950" rIns="64770" bIns="107950" numCol="1" spcCol="1270" anchor="t" anchorCtr="0">
          <a:noAutofit/>
        </a:bodyPr>
        <a:lstStyle/>
        <a:p>
          <a:pPr lvl="0" algn="l" defTabSz="755650">
            <a:lnSpc>
              <a:spcPct val="90000"/>
            </a:lnSpc>
            <a:spcBef>
              <a:spcPct val="0"/>
            </a:spcBef>
            <a:spcAft>
              <a:spcPct val="35000"/>
            </a:spcAft>
          </a:pPr>
          <a:r>
            <a:rPr lang="sr-Latn-CS" sz="1700" b="1" kern="1200" dirty="0" smtClean="0"/>
            <a:t>PRILOŠKI:</a:t>
          </a:r>
        </a:p>
        <a:p>
          <a:pPr lvl="0" algn="l" defTabSz="755650">
            <a:lnSpc>
              <a:spcPct val="90000"/>
            </a:lnSpc>
            <a:spcBef>
              <a:spcPct val="0"/>
            </a:spcBef>
            <a:spcAft>
              <a:spcPct val="35000"/>
            </a:spcAft>
          </a:pPr>
          <a:r>
            <a:rPr lang="sr-Latn-CS" sz="1700" kern="1200" dirty="0" smtClean="0"/>
            <a:t>-označava okolnosti u kojoj se vrši glagolska radnja (priloška odredba)</a:t>
          </a:r>
        </a:p>
        <a:p>
          <a:pPr lvl="0" algn="l" defTabSz="755650">
            <a:lnSpc>
              <a:spcPct val="90000"/>
            </a:lnSpc>
            <a:spcBef>
              <a:spcPct val="0"/>
            </a:spcBef>
            <a:spcAft>
              <a:spcPct val="35000"/>
            </a:spcAft>
          </a:pPr>
          <a:r>
            <a:rPr lang="sr-Latn-CS" sz="1700" kern="1200" dirty="0" smtClean="0"/>
            <a:t>-u funkciji glavnog tagmema je bilo koji glagol, a u funkciji zavisnog je imenska riječ u bilo kojem kosom padežu ili prilog: </a:t>
          </a:r>
        </a:p>
        <a:p>
          <a:pPr lvl="0" algn="l" defTabSz="755650">
            <a:lnSpc>
              <a:spcPct val="90000"/>
            </a:lnSpc>
            <a:spcBef>
              <a:spcPct val="0"/>
            </a:spcBef>
            <a:spcAft>
              <a:spcPct val="35000"/>
            </a:spcAft>
          </a:pPr>
          <a:r>
            <a:rPr lang="sr-Latn-CS" sz="1700" kern="1200" dirty="0" smtClean="0"/>
            <a:t>Prići šumi, gledati u nebo, čekati godinama, zastati u čudu,</a:t>
          </a:r>
          <a:endParaRPr lang="sr-Latn-CS" sz="1700" kern="1200" dirty="0"/>
        </a:p>
      </dsp:txBody>
      <dsp:txXfrm rot="-5400000">
        <a:off x="3715886" y="814572"/>
        <a:ext cx="3111098" cy="2445003"/>
      </dsp:txXfrm>
    </dsp:sp>
    <dsp:sp modelId="{32D0195E-2673-4410-AA27-3B96CA825CBC}">
      <dsp:nvSpPr>
        <dsp:cNvPr id="0" name=""/>
        <dsp:cNvSpPr/>
      </dsp:nvSpPr>
      <dsp:spPr>
        <a:xfrm>
          <a:off x="2936137" y="100178"/>
          <a:ext cx="1731037" cy="1276578"/>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7582BC7-88E1-4F65-9DCE-998A100FF185}">
      <dsp:nvSpPr>
        <dsp:cNvPr id="0" name=""/>
        <dsp:cNvSpPr/>
      </dsp:nvSpPr>
      <dsp:spPr>
        <a:xfrm rot="10800000">
          <a:off x="2936137" y="2370094"/>
          <a:ext cx="1731037" cy="1730953"/>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a:xfrm>
            <a:off x="2692397" y="5037663"/>
            <a:ext cx="5214635" cy="279400"/>
          </a:xfrm>
        </p:spPr>
        <p:txBody>
          <a:bodyPr/>
          <a:lstStyle/>
          <a:p>
            <a:endParaRPr lang="sr-Latn-CS"/>
          </a:p>
        </p:txBody>
      </p:sp>
      <p:sp>
        <p:nvSpPr>
          <p:cNvPr id="6" name="Slide Number Placeholder 5"/>
          <p:cNvSpPr>
            <a:spLocks noGrp="1"/>
          </p:cNvSpPr>
          <p:nvPr>
            <p:ph type="sldNum" sz="quarter" idx="12"/>
          </p:nvPr>
        </p:nvSpPr>
        <p:spPr>
          <a:xfrm>
            <a:off x="8956900" y="5037663"/>
            <a:ext cx="551167" cy="279400"/>
          </a:xfrm>
        </p:spPr>
        <p:txBody>
          <a:bodyPr/>
          <a:lstStyle/>
          <a:p>
            <a:fld id="{1C9F77FD-0F8B-4BFD-8ADD-7A083D508C73}" type="slidenum">
              <a:rPr lang="sr-Latn-CS" smtClean="0"/>
              <a:t>‹#›</a:t>
            </a:fld>
            <a:endParaRPr lang="sr-Latn-C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998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spTree>
    <p:extLst>
      <p:ext uri="{BB962C8B-B14F-4D97-AF65-F5344CB8AC3E}">
        <p14:creationId xmlns:p14="http://schemas.microsoft.com/office/powerpoint/2010/main" val="4071061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03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p:txBody>
          <a:bodyPr/>
          <a:lstStyle/>
          <a:p>
            <a:fld id="{1C9F77FD-0F8B-4BFD-8ADD-7A083D508C73}" type="slidenum">
              <a:rPr lang="sr-Latn-CS" smtClean="0"/>
              <a:t>‹#›</a:t>
            </a:fld>
            <a:endParaRPr lang="sr-Latn-C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1227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8" name="Footer Placeholder 7"/>
          <p:cNvSpPr>
            <a:spLocks noGrp="1"/>
          </p:cNvSpPr>
          <p:nvPr>
            <p:ph type="ftr" sz="quarter" idx="11"/>
          </p:nvPr>
        </p:nvSpPr>
        <p:spPr/>
        <p:txBody>
          <a:bodyPr/>
          <a:lstStyle/>
          <a:p>
            <a:endParaRPr lang="sr-Latn-CS"/>
          </a:p>
        </p:txBody>
      </p:sp>
      <p:sp>
        <p:nvSpPr>
          <p:cNvPr id="9" name="Slide Number Placeholder 8"/>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160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4" name="Footer Placeholder 3"/>
          <p:cNvSpPr>
            <a:spLocks noGrp="1"/>
          </p:cNvSpPr>
          <p:nvPr>
            <p:ph type="ftr" sz="quarter" idx="11"/>
          </p:nvPr>
        </p:nvSpPr>
        <p:spPr/>
        <p:txBody>
          <a:bodyPr/>
          <a:lstStyle/>
          <a:p>
            <a:endParaRPr lang="sr-Latn-CS"/>
          </a:p>
        </p:txBody>
      </p:sp>
      <p:sp>
        <p:nvSpPr>
          <p:cNvPr id="5" name="Slide Number Placeholder 4"/>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063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3" name="Footer Placeholder 2"/>
          <p:cNvSpPr>
            <a:spLocks noGrp="1"/>
          </p:cNvSpPr>
          <p:nvPr>
            <p:ph type="ftr" sz="quarter" idx="11"/>
          </p:nvPr>
        </p:nvSpPr>
        <p:spPr/>
        <p:txBody>
          <a:bodyPr/>
          <a:lstStyle/>
          <a:p>
            <a:endParaRPr lang="sr-Latn-CS"/>
          </a:p>
        </p:txBody>
      </p:sp>
      <p:sp>
        <p:nvSpPr>
          <p:cNvPr id="4" name="Slide Number Placeholder 3"/>
          <p:cNvSpPr>
            <a:spLocks noGrp="1"/>
          </p:cNvSpPr>
          <p:nvPr>
            <p:ph type="sldNum" sz="quarter" idx="12"/>
          </p:nvPr>
        </p:nvSpPr>
        <p:spPr/>
        <p:txBody>
          <a:bodyPr/>
          <a:lstStyle/>
          <a:p>
            <a:fld id="{1C9F77FD-0F8B-4BFD-8ADD-7A083D508C73}" type="slidenum">
              <a:rPr lang="sr-Latn-CS" smtClean="0"/>
              <a:t>‹#›</a:t>
            </a:fld>
            <a:endParaRPr lang="sr-Latn-CS"/>
          </a:p>
        </p:txBody>
      </p:sp>
    </p:spTree>
    <p:extLst>
      <p:ext uri="{BB962C8B-B14F-4D97-AF65-F5344CB8AC3E}">
        <p14:creationId xmlns:p14="http://schemas.microsoft.com/office/powerpoint/2010/main" val="2351703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5228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p:txBody>
          <a:bodyPr/>
          <a:lstStyle/>
          <a:p>
            <a:fld id="{1C9F77FD-0F8B-4BFD-8ADD-7A083D508C73}" type="slidenum">
              <a:rPr lang="sr-Latn-CS" smtClean="0"/>
              <a:t>‹#›</a:t>
            </a:fld>
            <a:endParaRPr lang="sr-Latn-CS"/>
          </a:p>
        </p:txBody>
      </p:sp>
    </p:spTree>
    <p:extLst>
      <p:ext uri="{BB962C8B-B14F-4D97-AF65-F5344CB8AC3E}">
        <p14:creationId xmlns:p14="http://schemas.microsoft.com/office/powerpoint/2010/main" val="362094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6" name="Footer Placeholder 5"/>
          <p:cNvSpPr>
            <a:spLocks noGrp="1"/>
          </p:cNvSpPr>
          <p:nvPr>
            <p:ph type="ftr" sz="quarter" idx="11"/>
          </p:nvPr>
        </p:nvSpPr>
        <p:spPr/>
        <p:txBody>
          <a:bodyPr/>
          <a:lstStyle/>
          <a:p>
            <a:endParaRPr lang="sr-Latn-CS"/>
          </a:p>
        </p:txBody>
      </p:sp>
      <p:sp>
        <p:nvSpPr>
          <p:cNvPr id="7" name="Slide Number Placeholder 6"/>
          <p:cNvSpPr>
            <a:spLocks noGrp="1"/>
          </p:cNvSpPr>
          <p:nvPr>
            <p:ph type="sldNum" sz="quarter" idx="12"/>
          </p:nvPr>
        </p:nvSpPr>
        <p:spPr/>
        <p:txBody>
          <a:bodyPr/>
          <a:lstStyle/>
          <a:p>
            <a:fld id="{1C9F77FD-0F8B-4BFD-8ADD-7A083D508C73}" type="slidenum">
              <a:rPr lang="sr-Latn-CS" smtClean="0"/>
              <a:t>‹#›</a:t>
            </a:fld>
            <a:endParaRPr lang="sr-Latn-CS"/>
          </a:p>
        </p:txBody>
      </p:sp>
    </p:spTree>
    <p:extLst>
      <p:ext uri="{BB962C8B-B14F-4D97-AF65-F5344CB8AC3E}">
        <p14:creationId xmlns:p14="http://schemas.microsoft.com/office/powerpoint/2010/main" val="88488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1749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286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spTree>
    <p:extLst>
      <p:ext uri="{BB962C8B-B14F-4D97-AF65-F5344CB8AC3E}">
        <p14:creationId xmlns:p14="http://schemas.microsoft.com/office/powerpoint/2010/main" val="3394888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5846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5695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7690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6FBE-7D59-4CC1-8F7F-044AB5932E72}" type="datetimeFigureOut">
              <a:rPr lang="sr-Latn-CS" smtClean="0"/>
              <a:t>5.4.2020.</a:t>
            </a:fld>
            <a:endParaRPr lang="sr-Latn-CS"/>
          </a:p>
        </p:txBody>
      </p:sp>
      <p:sp>
        <p:nvSpPr>
          <p:cNvPr id="5" name="Footer Placeholder 4"/>
          <p:cNvSpPr>
            <a:spLocks noGrp="1"/>
          </p:cNvSpPr>
          <p:nvPr>
            <p:ph type="ftr" sz="quarter" idx="11"/>
          </p:nvPr>
        </p:nvSpPr>
        <p:spPr/>
        <p:txBody>
          <a:bodyPr/>
          <a:lstStyle/>
          <a:p>
            <a:endParaRPr lang="sr-Latn-CS"/>
          </a:p>
        </p:txBody>
      </p:sp>
      <p:sp>
        <p:nvSpPr>
          <p:cNvPr id="6" name="Slide Number Placeholder 5"/>
          <p:cNvSpPr>
            <a:spLocks noGrp="1"/>
          </p:cNvSpPr>
          <p:nvPr>
            <p:ph type="sldNum" sz="quarter" idx="12"/>
          </p:nvPr>
        </p:nvSpPr>
        <p:spPr/>
        <p:txBody>
          <a:bodyPr/>
          <a:lstStyle/>
          <a:p>
            <a:fld id="{1C9F77FD-0F8B-4BFD-8ADD-7A083D508C73}" type="slidenum">
              <a:rPr lang="sr-Latn-CS" smtClean="0"/>
              <a:t>‹#›</a:t>
            </a:fld>
            <a:endParaRPr lang="sr-Latn-C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359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506FBE-7D59-4CC1-8F7F-044AB5932E72}" type="datetimeFigureOut">
              <a:rPr lang="sr-Latn-CS" smtClean="0"/>
              <a:t>5.4.2020.</a:t>
            </a:fld>
            <a:endParaRPr lang="sr-Latn-C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sr-Latn-C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C9F77FD-0F8B-4BFD-8ADD-7A083D508C73}" type="slidenum">
              <a:rPr lang="sr-Latn-CS" smtClean="0"/>
              <a:t>‹#›</a:t>
            </a:fld>
            <a:endParaRPr lang="sr-Latn-CS"/>
          </a:p>
        </p:txBody>
      </p:sp>
    </p:spTree>
    <p:extLst>
      <p:ext uri="{BB962C8B-B14F-4D97-AF65-F5344CB8AC3E}">
        <p14:creationId xmlns:p14="http://schemas.microsoft.com/office/powerpoint/2010/main" val="230029122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gi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7.gif"/><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gi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CS" dirty="0" smtClean="0"/>
              <a:t/>
            </a:r>
            <a:br>
              <a:rPr lang="sr-Latn-CS" dirty="0" smtClean="0"/>
            </a:br>
            <a:r>
              <a:rPr lang="sr-Latn-CS" dirty="0"/>
              <a:t/>
            </a:r>
            <a:br>
              <a:rPr lang="sr-Latn-CS" dirty="0"/>
            </a:br>
            <a:r>
              <a:rPr lang="sr-Latn-CS" dirty="0" smtClean="0"/>
              <a:t/>
            </a:r>
            <a:br>
              <a:rPr lang="sr-Latn-CS" dirty="0" smtClean="0"/>
            </a:br>
            <a:r>
              <a:rPr lang="sr-Latn-CS" dirty="0"/>
              <a:t/>
            </a:r>
            <a:br>
              <a:rPr lang="sr-Latn-CS" dirty="0"/>
            </a:br>
            <a:r>
              <a:rPr lang="sr-Latn-CS" dirty="0" smtClean="0"/>
              <a:t/>
            </a:r>
            <a:br>
              <a:rPr lang="sr-Latn-CS" dirty="0" smtClean="0"/>
            </a:br>
            <a:r>
              <a:rPr lang="sr-Latn-CS" dirty="0"/>
              <a:t/>
            </a:r>
            <a:br>
              <a:rPr lang="sr-Latn-CS" dirty="0"/>
            </a:br>
            <a:r>
              <a:rPr lang="sr-Latn-CS" dirty="0" smtClean="0"/>
              <a:t/>
            </a:r>
            <a:br>
              <a:rPr lang="sr-Latn-CS" dirty="0" smtClean="0"/>
            </a:br>
            <a:r>
              <a:rPr lang="sr-Latn-CS" dirty="0" smtClean="0"/>
              <a:t/>
            </a:r>
            <a:br>
              <a:rPr lang="sr-Latn-CS" dirty="0" smtClean="0"/>
            </a:br>
            <a:r>
              <a:rPr lang="sr-Latn-CS" dirty="0" smtClean="0"/>
              <a:t>SINTAGMEMI</a:t>
            </a:r>
            <a:endParaRPr lang="sr-Latn-CS" dirty="0"/>
          </a:p>
        </p:txBody>
      </p:sp>
      <p:sp>
        <p:nvSpPr>
          <p:cNvPr id="3" name="Subtitle 2"/>
          <p:cNvSpPr>
            <a:spLocks noGrp="1"/>
          </p:cNvSpPr>
          <p:nvPr>
            <p:ph type="subTitle" idx="1"/>
          </p:nvPr>
        </p:nvSpPr>
        <p:spPr>
          <a:xfrm>
            <a:off x="1524000" y="3533914"/>
            <a:ext cx="9144000" cy="1655762"/>
          </a:xfrm>
        </p:spPr>
        <p:txBody>
          <a:bodyPr/>
          <a:lstStyle/>
          <a:p>
            <a:r>
              <a:rPr lang="sr-Latn-CS" dirty="0" smtClean="0"/>
              <a:t>III razred</a:t>
            </a:r>
          </a:p>
          <a:p>
            <a:endParaRPr lang="sr-Latn-CS" dirty="0"/>
          </a:p>
          <a:p>
            <a:r>
              <a:rPr lang="sr-Latn-CS" dirty="0" smtClean="0"/>
              <a:t>Profesor: Biljana Manigoda</a:t>
            </a:r>
            <a:endParaRPr lang="sr-Latn-C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9902" y="3533914"/>
            <a:ext cx="1730040" cy="1758365"/>
          </a:xfrm>
          <a:prstGeom prst="rect">
            <a:avLst/>
          </a:prstGeom>
        </p:spPr>
      </p:pic>
    </p:spTree>
    <p:custDataLst>
      <p:tags r:id="rId1"/>
    </p:custDataLst>
    <p:extLst>
      <p:ext uri="{BB962C8B-B14F-4D97-AF65-F5344CB8AC3E}">
        <p14:creationId xmlns:p14="http://schemas.microsoft.com/office/powerpoint/2010/main" val="180698047"/>
      </p:ext>
    </p:extLst>
  </p:cSld>
  <p:clrMapOvr>
    <a:masterClrMapping/>
  </p:clrMapOvr>
  <mc:AlternateContent xmlns:mc="http://schemas.openxmlformats.org/markup-compatibility/2006" xmlns:p14="http://schemas.microsoft.com/office/powerpoint/2010/main">
    <mc:Choice Requires="p14">
      <p:transition spd="slow" p14:dur="2000" advTm="12414"/>
    </mc:Choice>
    <mc:Fallback xmlns="">
      <p:transition spd="slow" advTm="124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
                                        <p:tgtEl>
                                          <p:spTgt spid="2"/>
                                        </p:tgtEl>
                                      </p:cBhvr>
                                    </p:animEffect>
                                    <p:anim calcmode="lin" valueType="num">
                                      <p:cBhvr>
                                        <p:cTn id="8" dur="10" fill="hold"/>
                                        <p:tgtEl>
                                          <p:spTgt spid="2"/>
                                        </p:tgtEl>
                                        <p:attrNameLst>
                                          <p:attrName>ppt_x</p:attrName>
                                        </p:attrNameLst>
                                      </p:cBhvr>
                                      <p:tavLst>
                                        <p:tav tm="0">
                                          <p:val>
                                            <p:strVal val="#ppt_x"/>
                                          </p:val>
                                        </p:tav>
                                        <p:tav tm="100000">
                                          <p:val>
                                            <p:strVal val="#ppt_x"/>
                                          </p:val>
                                        </p:tav>
                                      </p:tavLst>
                                    </p:anim>
                                    <p:anim calcmode="lin" valueType="num">
                                      <p:cBhvr>
                                        <p:cTn id="9" dur="1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ou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3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ircle(out)">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dirty="0" smtClean="0"/>
              <a:t>Govorne jedinice</a:t>
            </a:r>
            <a:endParaRPr lang="sr-Latn-C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95635" y="2498993"/>
            <a:ext cx="3072106" cy="331787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366" y="2498993"/>
            <a:ext cx="4295955" cy="3432235"/>
          </a:xfrm>
          <a:prstGeom prst="rect">
            <a:avLst/>
          </a:prstGeom>
        </p:spPr>
      </p:pic>
      <p:sp>
        <p:nvSpPr>
          <p:cNvPr id="7" name="Cloud Callout 6"/>
          <p:cNvSpPr/>
          <p:nvPr/>
        </p:nvSpPr>
        <p:spPr>
          <a:xfrm>
            <a:off x="8583283" y="864887"/>
            <a:ext cx="2600755" cy="1538355"/>
          </a:xfrm>
          <a:prstGeom prst="cloud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MAMAAA</a:t>
            </a:r>
            <a:endParaRPr lang="sr-Latn-CS" dirty="0"/>
          </a:p>
        </p:txBody>
      </p:sp>
      <p:sp>
        <p:nvSpPr>
          <p:cNvPr id="8" name="Cloud Callout 7"/>
          <p:cNvSpPr/>
          <p:nvPr/>
        </p:nvSpPr>
        <p:spPr>
          <a:xfrm>
            <a:off x="2220147" y="1249551"/>
            <a:ext cx="1880558" cy="1679032"/>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A</a:t>
            </a:r>
            <a:endParaRPr lang="sr-Latn-CS" dirty="0"/>
          </a:p>
        </p:txBody>
      </p:sp>
      <p:sp>
        <p:nvSpPr>
          <p:cNvPr id="3" name="Rectangle 2"/>
          <p:cNvSpPr/>
          <p:nvPr/>
        </p:nvSpPr>
        <p:spPr>
          <a:xfrm>
            <a:off x="1141845" y="4113933"/>
            <a:ext cx="1328468" cy="5175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a:t>g</a:t>
            </a:r>
            <a:r>
              <a:rPr lang="sr-Latn-CS" dirty="0" smtClean="0"/>
              <a:t>las/slovo</a:t>
            </a:r>
            <a:endParaRPr lang="sr-Latn-CS" dirty="0"/>
          </a:p>
        </p:txBody>
      </p:sp>
      <p:sp>
        <p:nvSpPr>
          <p:cNvPr id="6" name="Rectangle 5"/>
          <p:cNvSpPr/>
          <p:nvPr/>
        </p:nvSpPr>
        <p:spPr>
          <a:xfrm>
            <a:off x="6096000" y="4215110"/>
            <a:ext cx="1279296" cy="491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riječ</a:t>
            </a:r>
            <a:endParaRPr lang="sr-Latn-CS" dirty="0"/>
          </a:p>
        </p:txBody>
      </p:sp>
    </p:spTree>
    <p:custDataLst>
      <p:tags r:id="rId1"/>
    </p:custDataLst>
    <p:extLst>
      <p:ext uri="{BB962C8B-B14F-4D97-AF65-F5344CB8AC3E}">
        <p14:creationId xmlns:p14="http://schemas.microsoft.com/office/powerpoint/2010/main" val="2272056240"/>
      </p:ext>
    </p:extLst>
  </p:cSld>
  <p:clrMapOvr>
    <a:masterClrMapping/>
  </p:clrMapOvr>
  <mc:AlternateContent xmlns:mc="http://schemas.openxmlformats.org/markup-compatibility/2006" xmlns:p14="http://schemas.microsoft.com/office/powerpoint/2010/main">
    <mc:Choice Requires="p14">
      <p:transition spd="slow" p14:dur="2000" advTm="13703"/>
    </mc:Choice>
    <mc:Fallback xmlns="">
      <p:transition spd="slow" advTm="137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anim calcmode="lin" valueType="num">
                                      <p:cBhvr>
                                        <p:cTn id="28" dur="2000" fill="hold"/>
                                        <p:tgtEl>
                                          <p:spTgt spid="5"/>
                                        </p:tgtEl>
                                        <p:attrNameLst>
                                          <p:attrName>ppt_w</p:attrName>
                                        </p:attrNameLst>
                                      </p:cBhvr>
                                      <p:tavLst>
                                        <p:tav tm="0" fmla="#ppt_w*sin(2.5*pi*$)">
                                          <p:val>
                                            <p:fltVal val="0"/>
                                          </p:val>
                                        </p:tav>
                                        <p:tav tm="100000">
                                          <p:val>
                                            <p:fltVal val="1"/>
                                          </p:val>
                                        </p:tav>
                                      </p:tavLst>
                                    </p:anim>
                                    <p:anim calcmode="lin" valueType="num">
                                      <p:cBhvr>
                                        <p:cTn id="2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ircle(in)">
                                      <p:cBhvr>
                                        <p:cTn id="34" dur="2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mph" presetSubtype="0" fill="hold" grpId="1" nodeType="clickEffect">
                                  <p:stCondLst>
                                    <p:cond delay="0"/>
                                  </p:stCondLst>
                                  <p:childTnLst>
                                    <p:anim calcmode="discrete" valueType="str">
                                      <p:cBhvr override="childStyle">
                                        <p:cTn id="38" dur="2000" fill="hold"/>
                                        <p:tgtEl>
                                          <p:spTgt spid="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circle(in)">
                                      <p:cBhvr>
                                        <p:cTn id="43" dur="2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heel(1)">
                                      <p:cBhvr>
                                        <p:cTn id="4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3"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719" y="1339251"/>
            <a:ext cx="5224372" cy="43624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5898" y="842334"/>
            <a:ext cx="4804499" cy="4781729"/>
          </a:xfrm>
          <a:prstGeom prst="rect">
            <a:avLst/>
          </a:prstGeom>
        </p:spPr>
      </p:pic>
      <p:sp>
        <p:nvSpPr>
          <p:cNvPr id="4" name="Oval Callout 3"/>
          <p:cNvSpPr/>
          <p:nvPr/>
        </p:nvSpPr>
        <p:spPr>
          <a:xfrm>
            <a:off x="4278702" y="1526876"/>
            <a:ext cx="1121434" cy="1011878"/>
          </a:xfrm>
          <a:prstGeom prst="wedgeEllipseCallout">
            <a:avLst/>
          </a:prstGeom>
          <a:solidFill>
            <a:srgbClr val="06D4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a:t>s</a:t>
            </a:r>
            <a:r>
              <a:rPr lang="sr-Latn-CS" dirty="0" smtClean="0"/>
              <a:t>uper tata</a:t>
            </a:r>
            <a:endParaRPr lang="sr-Latn-CS" dirty="0"/>
          </a:p>
        </p:txBody>
      </p:sp>
      <p:sp>
        <p:nvSpPr>
          <p:cNvPr id="5" name="Oval Callout 4"/>
          <p:cNvSpPr/>
          <p:nvPr/>
        </p:nvSpPr>
        <p:spPr>
          <a:xfrm flipH="1">
            <a:off x="1811546" y="1173192"/>
            <a:ext cx="1423359" cy="871269"/>
          </a:xfrm>
          <a:prstGeom prst="wedgeEllipse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a:solidFill>
                  <a:schemeClr val="tx1"/>
                </a:solidFill>
              </a:rPr>
              <a:t>s</a:t>
            </a:r>
            <a:r>
              <a:rPr lang="sr-Latn-CS" dirty="0" smtClean="0">
                <a:solidFill>
                  <a:schemeClr val="tx1"/>
                </a:solidFill>
              </a:rPr>
              <a:t>lušaj pažljivo</a:t>
            </a:r>
            <a:endParaRPr lang="sr-Latn-CS" dirty="0">
              <a:solidFill>
                <a:schemeClr val="tx1"/>
              </a:solidFill>
            </a:endParaRPr>
          </a:p>
        </p:txBody>
      </p:sp>
      <p:sp>
        <p:nvSpPr>
          <p:cNvPr id="6" name="Rectangle 5"/>
          <p:cNvSpPr/>
          <p:nvPr/>
        </p:nvSpPr>
        <p:spPr>
          <a:xfrm>
            <a:off x="2523225" y="5577876"/>
            <a:ext cx="1224951" cy="57976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sintagmem</a:t>
            </a:r>
            <a:endParaRPr lang="sr-Latn-CS" dirty="0"/>
          </a:p>
        </p:txBody>
      </p:sp>
      <p:sp>
        <p:nvSpPr>
          <p:cNvPr id="7" name="Rectangle 6"/>
          <p:cNvSpPr/>
          <p:nvPr/>
        </p:nvSpPr>
        <p:spPr>
          <a:xfrm>
            <a:off x="8566031" y="5577876"/>
            <a:ext cx="1388852" cy="5335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rečenica</a:t>
            </a:r>
            <a:endParaRPr lang="sr-Latn-CS" dirty="0"/>
          </a:p>
        </p:txBody>
      </p:sp>
    </p:spTree>
    <p:extLst>
      <p:ext uri="{BB962C8B-B14F-4D97-AF65-F5344CB8AC3E}">
        <p14:creationId xmlns:p14="http://schemas.microsoft.com/office/powerpoint/2010/main" val="51151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in)">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649" y="1114017"/>
            <a:ext cx="7382605" cy="1303867"/>
          </a:xfrm>
        </p:spPr>
        <p:txBody>
          <a:bodyPr>
            <a:normAutofit fontScale="90000"/>
          </a:bodyPr>
          <a:lstStyle/>
          <a:p>
            <a:r>
              <a:rPr lang="sr-Latn-CS" dirty="0" smtClean="0"/>
              <a:t>Napravi sintagmeme od riječi čitati i </a:t>
            </a:r>
            <a:endParaRPr lang="sr-Latn-C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25254" y="751537"/>
            <a:ext cx="2257425" cy="2028825"/>
          </a:xfrm>
        </p:spPr>
      </p:pic>
      <p:sp>
        <p:nvSpPr>
          <p:cNvPr id="3" name="TextBox 2"/>
          <p:cNvSpPr txBox="1"/>
          <p:nvPr/>
        </p:nvSpPr>
        <p:spPr>
          <a:xfrm flipH="1">
            <a:off x="4373592" y="2780362"/>
            <a:ext cx="4520242" cy="2246769"/>
          </a:xfrm>
          <a:prstGeom prst="rect">
            <a:avLst/>
          </a:prstGeom>
          <a:noFill/>
        </p:spPr>
        <p:txBody>
          <a:bodyPr wrap="square" rtlCol="0">
            <a:spAutoFit/>
          </a:bodyPr>
          <a:lstStyle/>
          <a:p>
            <a:r>
              <a:rPr lang="sr-Latn-CS" sz="2000" dirty="0" smtClean="0">
                <a:latin typeface="Arial" panose="020B0604020202020204" pitchFamily="34" charset="0"/>
                <a:cs typeface="Arial" panose="020B0604020202020204" pitchFamily="34" charset="0"/>
              </a:rPr>
              <a:t>Zanimljiva knjiga</a:t>
            </a:r>
          </a:p>
          <a:p>
            <a:r>
              <a:rPr lang="sr-Latn-CS" sz="2000" dirty="0" smtClean="0">
                <a:latin typeface="Arial" panose="020B0604020202020204" pitchFamily="34" charset="0"/>
                <a:cs typeface="Arial" panose="020B0604020202020204" pitchFamily="34" charset="0"/>
              </a:rPr>
              <a:t>Veoma zanimljiva knjiga</a:t>
            </a:r>
          </a:p>
          <a:p>
            <a:r>
              <a:rPr lang="sr-Latn-CS" sz="2000" dirty="0" smtClean="0">
                <a:latin typeface="Arial" panose="020B0604020202020204" pitchFamily="34" charset="0"/>
                <a:cs typeface="Arial" panose="020B0604020202020204" pitchFamily="34" charset="0"/>
              </a:rPr>
              <a:t>Čitati knjigu</a:t>
            </a:r>
          </a:p>
          <a:p>
            <a:r>
              <a:rPr lang="sr-Latn-CS" sz="2000" dirty="0" smtClean="0">
                <a:latin typeface="Arial" panose="020B0604020202020204" pitchFamily="34" charset="0"/>
                <a:cs typeface="Arial" panose="020B0604020202020204" pitchFamily="34" charset="0"/>
              </a:rPr>
              <a:t>Čitati zanimljivu knjigu</a:t>
            </a:r>
          </a:p>
          <a:p>
            <a:r>
              <a:rPr lang="sr-Latn-CS" sz="2000" dirty="0" smtClean="0">
                <a:latin typeface="Arial" panose="020B0604020202020204" pitchFamily="34" charset="0"/>
                <a:cs typeface="Arial" panose="020B0604020202020204" pitchFamily="34" charset="0"/>
              </a:rPr>
              <a:t>Čitati veoma zanimljivu knjigu</a:t>
            </a:r>
          </a:p>
          <a:p>
            <a:r>
              <a:rPr lang="sr-Latn-CS" sz="2000" dirty="0" smtClean="0">
                <a:latin typeface="Arial" panose="020B0604020202020204" pitchFamily="34" charset="0"/>
                <a:cs typeface="Arial" panose="020B0604020202020204" pitchFamily="34" charset="0"/>
              </a:rPr>
              <a:t>Predano čitati</a:t>
            </a:r>
          </a:p>
          <a:p>
            <a:r>
              <a:rPr lang="sr-Latn-CS" sz="2000" dirty="0" smtClean="0">
                <a:latin typeface="Arial" panose="020B0604020202020204" pitchFamily="34" charset="0"/>
                <a:cs typeface="Arial" panose="020B0604020202020204" pitchFamily="34" charset="0"/>
              </a:rPr>
              <a:t>Predano čitati veoma zanimljivu knjigu</a:t>
            </a:r>
            <a:endParaRPr lang="sr-Latn-CS" sz="2000" dirty="0">
              <a:latin typeface="Arial" panose="020B0604020202020204" pitchFamily="34" charset="0"/>
              <a:cs typeface="Arial" panose="020B0604020202020204" pitchFamily="34" charset="0"/>
            </a:endParaRPr>
          </a:p>
        </p:txBody>
      </p:sp>
      <p:sp>
        <p:nvSpPr>
          <p:cNvPr id="7" name="Horizontal Scroll 6"/>
          <p:cNvSpPr/>
          <p:nvPr/>
        </p:nvSpPr>
        <p:spPr>
          <a:xfrm flipH="1">
            <a:off x="2417983" y="4938583"/>
            <a:ext cx="7424757" cy="74018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3200" dirty="0" smtClean="0"/>
              <a:t>On predano čita veoma zanimljivu knjigu. </a:t>
            </a:r>
            <a:endParaRPr lang="sr-Latn-CS" sz="3200" dirty="0"/>
          </a:p>
        </p:txBody>
      </p:sp>
    </p:spTree>
    <p:extLst>
      <p:ext uri="{BB962C8B-B14F-4D97-AF65-F5344CB8AC3E}">
        <p14:creationId xmlns:p14="http://schemas.microsoft.com/office/powerpoint/2010/main" val="34223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6" dur="125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1" dur="125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6" dur="125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1" dur="125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6" dur="125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41" dur="125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6" dur="1250"/>
                                        <p:tgtEl>
                                          <p:spTgt spid="3">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7" presetClass="emph" presetSubtype="0" fill="remove" nodeType="clickEffect">
                                  <p:stCondLst>
                                    <p:cond delay="0"/>
                                  </p:stCondLst>
                                  <p:childTnLst>
                                    <p:animClr clrSpc="rgb" dir="cw">
                                      <p:cBhvr override="childStyle">
                                        <p:cTn id="50" dur="1750" autoRev="1" fill="remove"/>
                                        <p:tgtEl>
                                          <p:spTgt spid="4"/>
                                        </p:tgtEl>
                                        <p:attrNameLst>
                                          <p:attrName>style.color</p:attrName>
                                        </p:attrNameLst>
                                      </p:cBhvr>
                                      <p:to>
                                        <a:schemeClr val="bg1"/>
                                      </p:to>
                                    </p:animClr>
                                    <p:animClr clrSpc="rgb" dir="cw">
                                      <p:cBhvr>
                                        <p:cTn id="51" dur="1750" autoRev="1" fill="remove"/>
                                        <p:tgtEl>
                                          <p:spTgt spid="4"/>
                                        </p:tgtEl>
                                        <p:attrNameLst>
                                          <p:attrName>fillcolor</p:attrName>
                                        </p:attrNameLst>
                                      </p:cBhvr>
                                      <p:to>
                                        <a:schemeClr val="bg1"/>
                                      </p:to>
                                    </p:animClr>
                                    <p:set>
                                      <p:cBhvr>
                                        <p:cTn id="52" dur="1750" autoRev="1" fill="remove"/>
                                        <p:tgtEl>
                                          <p:spTgt spid="4"/>
                                        </p:tgtEl>
                                        <p:attrNameLst>
                                          <p:attrName>fill.type</p:attrName>
                                        </p:attrNameLst>
                                      </p:cBhvr>
                                      <p:to>
                                        <p:strVal val="solid"/>
                                      </p:to>
                                    </p:set>
                                    <p:set>
                                      <p:cBhvr>
                                        <p:cTn id="53" dur="1750" autoRev="1" fill="remove"/>
                                        <p:tgtEl>
                                          <p:spTgt spid="4"/>
                                        </p:tgtEl>
                                        <p:attrNameLst>
                                          <p:attrName>fill.on</p:attrName>
                                        </p:attrNameLst>
                                      </p:cBhvr>
                                      <p:to>
                                        <p:strVal val="tru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7">
                                            <p:bg/>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sz="3600" b="1" i="1" dirty="0" smtClean="0"/>
              <a:t>Pročitala sam tu priču u veoma zanimljivoj knjizi.</a:t>
            </a:r>
            <a:r>
              <a:rPr lang="sr-Latn-CS" sz="3600" b="1" i="1" dirty="0"/>
              <a:t/>
            </a:r>
            <a:br>
              <a:rPr lang="sr-Latn-CS" sz="3600" b="1" i="1" dirty="0"/>
            </a:br>
            <a:r>
              <a:rPr lang="sr-Latn-CS" sz="2800" dirty="0" smtClean="0"/>
              <a:t>(rečenica)</a:t>
            </a:r>
            <a:endParaRPr lang="sr-Latn-CS" sz="2800" dirty="0"/>
          </a:p>
        </p:txBody>
      </p:sp>
      <p:sp>
        <p:nvSpPr>
          <p:cNvPr id="3" name="Content Placeholder 2"/>
          <p:cNvSpPr>
            <a:spLocks noGrp="1"/>
          </p:cNvSpPr>
          <p:nvPr>
            <p:ph idx="1"/>
          </p:nvPr>
        </p:nvSpPr>
        <p:spPr/>
        <p:txBody>
          <a:bodyPr/>
          <a:lstStyle/>
          <a:p>
            <a:r>
              <a:rPr lang="sr-Latn-CS" b="1" dirty="0" smtClean="0">
                <a:solidFill>
                  <a:srgbClr val="FF0000"/>
                </a:solidFill>
              </a:rPr>
              <a:t>Knjiga</a:t>
            </a:r>
            <a:r>
              <a:rPr lang="sr-Latn-CS" dirty="0" smtClean="0"/>
              <a:t> – </a:t>
            </a:r>
            <a:r>
              <a:rPr lang="sr-Latn-CS" b="1" dirty="0" smtClean="0"/>
              <a:t>riječ</a:t>
            </a:r>
          </a:p>
          <a:p>
            <a:r>
              <a:rPr lang="sr-Latn-CS" b="1" dirty="0" smtClean="0">
                <a:solidFill>
                  <a:srgbClr val="FF0000"/>
                </a:solidFill>
              </a:rPr>
              <a:t>U knjizi </a:t>
            </a:r>
            <a:r>
              <a:rPr lang="sr-Latn-CS" dirty="0" smtClean="0"/>
              <a:t>– </a:t>
            </a:r>
            <a:r>
              <a:rPr lang="sr-Latn-CS" b="1" dirty="0" smtClean="0"/>
              <a:t>predloško - padežna konstrukcija</a:t>
            </a:r>
          </a:p>
          <a:p>
            <a:pPr>
              <a:buFont typeface="Wingdings" panose="05000000000000000000" pitchFamily="2" charset="2"/>
              <a:buChar char="Ø"/>
            </a:pPr>
            <a:r>
              <a:rPr lang="sr-Latn-CS" b="1" dirty="0" smtClean="0"/>
              <a:t>VAŽNO: prijedlog + imenska riječ u nekom padežu</a:t>
            </a:r>
          </a:p>
          <a:p>
            <a:pPr marL="0" indent="0">
              <a:buNone/>
            </a:pPr>
            <a:r>
              <a:rPr lang="sr-Latn-CS" b="1" dirty="0"/>
              <a:t> </a:t>
            </a:r>
            <a:r>
              <a:rPr lang="sr-Latn-CS" b="1" dirty="0" smtClean="0"/>
              <a:t>                               </a:t>
            </a:r>
            <a:r>
              <a:rPr lang="sr-Latn-CS" b="1" dirty="0" smtClean="0">
                <a:solidFill>
                  <a:srgbClr val="FF0000"/>
                </a:solidFill>
              </a:rPr>
              <a:t>u</a:t>
            </a:r>
            <a:r>
              <a:rPr lang="sr-Latn-CS" b="1" dirty="0" smtClean="0"/>
              <a:t>  +  </a:t>
            </a:r>
            <a:r>
              <a:rPr lang="sr-Latn-CS" b="1" dirty="0" smtClean="0">
                <a:solidFill>
                  <a:srgbClr val="FF0000"/>
                </a:solidFill>
              </a:rPr>
              <a:t>knjizi </a:t>
            </a:r>
            <a:r>
              <a:rPr lang="sr-Latn-CS" b="1" dirty="0" smtClean="0"/>
              <a:t>= </a:t>
            </a:r>
            <a:r>
              <a:rPr lang="sr-Latn-CS" b="1" dirty="0" smtClean="0">
                <a:solidFill>
                  <a:srgbClr val="FF0000"/>
                </a:solidFill>
              </a:rPr>
              <a:t>u</a:t>
            </a:r>
            <a:r>
              <a:rPr lang="sr-Latn-CS" b="1" dirty="0" smtClean="0"/>
              <a:t> + </a:t>
            </a:r>
            <a:r>
              <a:rPr lang="sr-Latn-CS" b="1" dirty="0" smtClean="0">
                <a:solidFill>
                  <a:srgbClr val="FF0000"/>
                </a:solidFill>
              </a:rPr>
              <a:t>lokativ</a:t>
            </a:r>
            <a:r>
              <a:rPr lang="sr-Latn-CS" b="1" dirty="0"/>
              <a:t> </a:t>
            </a:r>
            <a:endParaRPr lang="sr-Latn-CS" b="1" dirty="0" smtClean="0"/>
          </a:p>
          <a:p>
            <a:pPr marL="0" indent="0">
              <a:buNone/>
            </a:pPr>
            <a:r>
              <a:rPr lang="sr-Latn-CS" b="1" dirty="0" smtClean="0">
                <a:solidFill>
                  <a:schemeClr val="tx1"/>
                </a:solidFill>
              </a:rPr>
              <a:t>Ovo nije sintagmem jer prijedlozi nijesu punoznačne riječi! </a:t>
            </a:r>
            <a:endParaRPr lang="sr-Latn-CS" b="1" dirty="0">
              <a:solidFill>
                <a:schemeClr val="tx1"/>
              </a:solidFill>
            </a:endParaRPr>
          </a:p>
          <a:p>
            <a:pPr marL="0" indent="0">
              <a:buNone/>
            </a:pPr>
            <a:r>
              <a:rPr lang="sr-Latn-CS" b="1" dirty="0" smtClean="0">
                <a:solidFill>
                  <a:srgbClr val="FF0000"/>
                </a:solidFill>
              </a:rPr>
              <a:t>U veoma zanimljivoj knjizi </a:t>
            </a:r>
            <a:r>
              <a:rPr lang="sr-Latn-CS" b="1" dirty="0" smtClean="0">
                <a:solidFill>
                  <a:schemeClr val="tx1"/>
                </a:solidFill>
              </a:rPr>
              <a:t>- sintagmem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7351" y="4216400"/>
            <a:ext cx="1114874" cy="929466"/>
          </a:xfrm>
          <a:prstGeom prst="rect">
            <a:avLst/>
          </a:prstGeom>
        </p:spPr>
      </p:pic>
    </p:spTree>
    <p:extLst>
      <p:ext uri="{BB962C8B-B14F-4D97-AF65-F5344CB8AC3E}">
        <p14:creationId xmlns:p14="http://schemas.microsoft.com/office/powerpoint/2010/main" val="169939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ircle(in)">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1)">
                                      <p:cBhvr>
                                        <p:cTn id="26" dur="2000"/>
                                        <p:tgtEl>
                                          <p:spTgt spid="3">
                                            <p:txEl>
                                              <p:pRg st="4" end="4"/>
                                            </p:txEl>
                                          </p:spTgt>
                                        </p:tgtEl>
                                      </p:cBhvr>
                                    </p:animEffect>
                                  </p:childTnLst>
                                </p:cTn>
                              </p:par>
                              <p:par>
                                <p:cTn id="27" presetID="21" presetClass="entr" presetSubtype="1"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heel(1)">
                                      <p:cBhvr>
                                        <p:cTn id="29" dur="2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ircle(in)">
                                      <p:cBhvr>
                                        <p:cTn id="3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412" y="1038739"/>
            <a:ext cx="8158688" cy="1822514"/>
          </a:xfrm>
        </p:spPr>
        <p:txBody>
          <a:bodyPr>
            <a:normAutofit fontScale="90000"/>
          </a:bodyPr>
          <a:lstStyle/>
          <a:p>
            <a:r>
              <a:rPr lang="sr-Latn-CS" b="1" dirty="0" smtClean="0"/>
              <a:t>Sintagmemi (sintagme)</a:t>
            </a:r>
            <a:r>
              <a:rPr lang="sr-Latn-CS" dirty="0" smtClean="0"/>
              <a:t> se sastoje od najmanje dva međusobno </a:t>
            </a:r>
            <a:r>
              <a:rPr lang="sr-Latn-CS" b="1" dirty="0" smtClean="0"/>
              <a:t>povezana</a:t>
            </a:r>
            <a:r>
              <a:rPr lang="sr-Latn-CS" dirty="0" smtClean="0"/>
              <a:t> dijela koji se nazivaju </a:t>
            </a:r>
            <a:r>
              <a:rPr lang="sr-Latn-CS" b="1" dirty="0" smtClean="0"/>
              <a:t>tagmemi</a:t>
            </a:r>
            <a:r>
              <a:rPr lang="sr-Latn-CS" dirty="0" smtClean="0"/>
              <a:t>. </a:t>
            </a:r>
            <a:endParaRPr lang="sr-Latn-CS" dirty="0"/>
          </a:p>
        </p:txBody>
      </p:sp>
      <p:sp>
        <p:nvSpPr>
          <p:cNvPr id="3" name="Text Placeholder 2"/>
          <p:cNvSpPr>
            <a:spLocks noGrp="1"/>
          </p:cNvSpPr>
          <p:nvPr>
            <p:ph type="body" idx="1"/>
          </p:nvPr>
        </p:nvSpPr>
        <p:spPr>
          <a:xfrm>
            <a:off x="2015067" y="4021794"/>
            <a:ext cx="8158690" cy="1526815"/>
          </a:xfrm>
        </p:spPr>
        <p:txBody>
          <a:bodyPr>
            <a:normAutofit/>
          </a:bodyPr>
          <a:lstStyle/>
          <a:p>
            <a:r>
              <a:rPr lang="sr-Latn-CS" sz="3200" b="1" dirty="0" smtClean="0"/>
              <a:t>Vrijedni đak       </a:t>
            </a:r>
            <a:r>
              <a:rPr lang="sr-Latn-CS" dirty="0" smtClean="0"/>
              <a:t>	           </a:t>
            </a:r>
            <a:r>
              <a:rPr lang="sr-Latn-CS" sz="3200" b="1" dirty="0" smtClean="0"/>
              <a:t>dobro uči</a:t>
            </a:r>
          </a:p>
          <a:p>
            <a:endParaRPr lang="sr-Latn-C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270" y="3511614"/>
            <a:ext cx="1723170" cy="2756142"/>
          </a:xfrm>
          <a:prstGeom prst="rect">
            <a:avLst/>
          </a:prstGeom>
        </p:spPr>
      </p:pic>
      <p:cxnSp>
        <p:nvCxnSpPr>
          <p:cNvPr id="6" name="Straight Arrow Connector 5"/>
          <p:cNvCxnSpPr/>
          <p:nvPr/>
        </p:nvCxnSpPr>
        <p:spPr>
          <a:xfrm flipH="1">
            <a:off x="3109843" y="4567506"/>
            <a:ext cx="500332" cy="396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104746" y="4534416"/>
            <a:ext cx="268219" cy="396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7303680" y="4507121"/>
            <a:ext cx="284672" cy="5348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986196" y="4567506"/>
            <a:ext cx="405442" cy="4744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rot="10800000" flipH="1" flipV="1">
            <a:off x="2438580" y="5004162"/>
            <a:ext cx="1418745" cy="776378"/>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solidFill>
                  <a:schemeClr val="tx1"/>
                </a:solidFill>
              </a:rPr>
              <a:t>1.</a:t>
            </a:r>
          </a:p>
          <a:p>
            <a:pPr algn="ctr"/>
            <a:r>
              <a:rPr lang="sr-Latn-CS" dirty="0" smtClean="0">
                <a:solidFill>
                  <a:schemeClr val="tx1"/>
                </a:solidFill>
              </a:rPr>
              <a:t>tagmem</a:t>
            </a:r>
            <a:endParaRPr lang="sr-Latn-CS" dirty="0">
              <a:solidFill>
                <a:schemeClr val="tx1"/>
              </a:solidFill>
            </a:endParaRPr>
          </a:p>
        </p:txBody>
      </p:sp>
      <p:sp>
        <p:nvSpPr>
          <p:cNvPr id="16" name="Oval 15"/>
          <p:cNvSpPr/>
          <p:nvPr/>
        </p:nvSpPr>
        <p:spPr>
          <a:xfrm>
            <a:off x="4757721" y="5028927"/>
            <a:ext cx="1336691" cy="77637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solidFill>
                  <a:schemeClr val="tx1"/>
                </a:solidFill>
              </a:rPr>
              <a:t>2.</a:t>
            </a:r>
          </a:p>
          <a:p>
            <a:pPr algn="ctr"/>
            <a:r>
              <a:rPr lang="sr-Latn-CS" dirty="0" smtClean="0">
                <a:solidFill>
                  <a:schemeClr val="tx1"/>
                </a:solidFill>
              </a:rPr>
              <a:t>tagmem</a:t>
            </a:r>
            <a:endParaRPr lang="sr-Latn-CS" dirty="0">
              <a:solidFill>
                <a:schemeClr val="tx1"/>
              </a:solidFill>
            </a:endParaRPr>
          </a:p>
        </p:txBody>
      </p:sp>
      <p:sp>
        <p:nvSpPr>
          <p:cNvPr id="17" name="Oval 16"/>
          <p:cNvSpPr/>
          <p:nvPr/>
        </p:nvSpPr>
        <p:spPr>
          <a:xfrm>
            <a:off x="6519176" y="5107755"/>
            <a:ext cx="1357167" cy="705737"/>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solidFill>
                  <a:schemeClr val="tx1"/>
                </a:solidFill>
              </a:rPr>
              <a:t>1.</a:t>
            </a:r>
          </a:p>
          <a:p>
            <a:pPr algn="ctr"/>
            <a:r>
              <a:rPr lang="sr-Latn-CS" dirty="0" smtClean="0">
                <a:solidFill>
                  <a:schemeClr val="tx1"/>
                </a:solidFill>
              </a:rPr>
              <a:t>tagmem</a:t>
            </a:r>
            <a:endParaRPr lang="sr-Latn-CS" dirty="0">
              <a:solidFill>
                <a:schemeClr val="tx1"/>
              </a:solidFill>
            </a:endParaRPr>
          </a:p>
        </p:txBody>
      </p:sp>
      <p:sp>
        <p:nvSpPr>
          <p:cNvPr id="18" name="Oval 17"/>
          <p:cNvSpPr/>
          <p:nvPr/>
        </p:nvSpPr>
        <p:spPr>
          <a:xfrm>
            <a:off x="8887082" y="5127327"/>
            <a:ext cx="1374814" cy="68616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solidFill>
                  <a:schemeClr val="tx1"/>
                </a:solidFill>
              </a:rPr>
              <a:t>2.</a:t>
            </a:r>
          </a:p>
          <a:p>
            <a:pPr algn="ctr"/>
            <a:r>
              <a:rPr lang="sr-Latn-CS" dirty="0" smtClean="0">
                <a:solidFill>
                  <a:schemeClr val="tx1"/>
                </a:solidFill>
              </a:rPr>
              <a:t>tagmem</a:t>
            </a:r>
            <a:endParaRPr lang="sr-Latn-CS" dirty="0">
              <a:solidFill>
                <a:schemeClr val="tx1"/>
              </a:solidFill>
            </a:endParaRPr>
          </a:p>
        </p:txBody>
      </p:sp>
      <p:sp>
        <p:nvSpPr>
          <p:cNvPr id="10" name="Oval 9"/>
          <p:cNvSpPr/>
          <p:nvPr/>
        </p:nvSpPr>
        <p:spPr>
          <a:xfrm>
            <a:off x="8381469" y="2918470"/>
            <a:ext cx="1792288" cy="5994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t>Glavna riječ</a:t>
            </a:r>
            <a:endParaRPr lang="sr-Latn-CS" b="1" dirty="0"/>
          </a:p>
        </p:txBody>
      </p:sp>
      <p:sp>
        <p:nvSpPr>
          <p:cNvPr id="12" name="Oval 11"/>
          <p:cNvSpPr/>
          <p:nvPr/>
        </p:nvSpPr>
        <p:spPr>
          <a:xfrm>
            <a:off x="6376015" y="2918470"/>
            <a:ext cx="1643491" cy="636001"/>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Zavisna riječ</a:t>
            </a:r>
            <a:endParaRPr lang="sr-Latn-CS" dirty="0"/>
          </a:p>
        </p:txBody>
      </p:sp>
      <p:sp>
        <p:nvSpPr>
          <p:cNvPr id="20" name="Oval 19"/>
          <p:cNvSpPr/>
          <p:nvPr/>
        </p:nvSpPr>
        <p:spPr>
          <a:xfrm>
            <a:off x="2209800" y="2918470"/>
            <a:ext cx="1516828" cy="59314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Zavisna riječ</a:t>
            </a:r>
            <a:endParaRPr lang="sr-Latn-CS" dirty="0"/>
          </a:p>
        </p:txBody>
      </p:sp>
      <p:sp>
        <p:nvSpPr>
          <p:cNvPr id="21" name="Oval 20"/>
          <p:cNvSpPr/>
          <p:nvPr/>
        </p:nvSpPr>
        <p:spPr>
          <a:xfrm>
            <a:off x="4267201" y="2918470"/>
            <a:ext cx="1407766" cy="63600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Glavna riječ</a:t>
            </a:r>
            <a:endParaRPr lang="sr-Latn-CS" dirty="0"/>
          </a:p>
        </p:txBody>
      </p:sp>
      <p:cxnSp>
        <p:nvCxnSpPr>
          <p:cNvPr id="23" name="Straight Arrow Connector 22"/>
          <p:cNvCxnSpPr/>
          <p:nvPr/>
        </p:nvCxnSpPr>
        <p:spPr>
          <a:xfrm flipV="1">
            <a:off x="4971084" y="3663317"/>
            <a:ext cx="40511" cy="50145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423057" y="3551342"/>
            <a:ext cx="379323" cy="52502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7507688" y="3622205"/>
            <a:ext cx="60960" cy="47045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8881624" y="3586774"/>
            <a:ext cx="395989" cy="5270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51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4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2000"/>
                                  </p:stCondLst>
                                  <p:childTnLst>
                                    <p:set>
                                      <p:cBhvr>
                                        <p:cTn id="11" dur="1" fill="hold">
                                          <p:stCondLst>
                                            <p:cond delay="1999"/>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ircle(in)">
                                      <p:cBhvr>
                                        <p:cTn id="21" dur="2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750"/>
                                  </p:stCondLst>
                                  <p:childTnLst>
                                    <p:set>
                                      <p:cBhvr>
                                        <p:cTn id="30" dur="1" fill="hold">
                                          <p:stCondLst>
                                            <p:cond delay="0"/>
                                          </p:stCondLst>
                                        </p:cTn>
                                        <p:tgtEl>
                                          <p:spTgt spid="4"/>
                                        </p:tgtEl>
                                        <p:attrNameLst>
                                          <p:attrName>style.visibility</p:attrName>
                                        </p:attrNameLst>
                                      </p:cBhvr>
                                      <p:to>
                                        <p:strVal val="visible"/>
                                      </p:to>
                                    </p:set>
                                    <p:animEffect transition="in" filter="diamond(in)">
                                      <p:cBhvr>
                                        <p:cTn id="31" dur="2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circle(in)">
                                      <p:cBhvr>
                                        <p:cTn id="36" dur="20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circle(in)">
                                      <p:cBhvr>
                                        <p:cTn id="41" dur="20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circle(in)">
                                      <p:cBhvr>
                                        <p:cTn id="46" dur="20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circle(in)">
                                      <p:cBhvr>
                                        <p:cTn id="51" dur="20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circle(in)">
                                      <p:cBhvr>
                                        <p:cTn id="56" dur="2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circle(in)">
                                      <p:cBhvr>
                                        <p:cTn id="61" dur="2000"/>
                                        <p:tgtEl>
                                          <p:spTgt spid="27"/>
                                        </p:tgtEl>
                                      </p:cBhvr>
                                    </p:animEffect>
                                  </p:childTnLst>
                                </p:cTn>
                              </p:par>
                            </p:childTnLst>
                          </p:cTn>
                        </p:par>
                      </p:childTnLst>
                    </p:cTn>
                  </p:par>
                  <p:par>
                    <p:cTn id="62" fill="hold">
                      <p:stCondLst>
                        <p:cond delay="indefinite"/>
                      </p:stCondLst>
                      <p:childTnLst>
                        <p:par>
                          <p:cTn id="63" fill="hold">
                            <p:stCondLst>
                              <p:cond delay="0"/>
                            </p:stCondLst>
                            <p:childTnLst>
                              <p:par>
                                <p:cTn id="64" presetID="6" presetClass="entr" presetSubtype="16"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circle(in)">
                                      <p:cBhvr>
                                        <p:cTn id="66" dur="20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circle(in)">
                                      <p:cBhvr>
                                        <p:cTn id="71" dur="2000"/>
                                        <p:tgtEl>
                                          <p:spTgt spid="6"/>
                                        </p:tgtEl>
                                      </p:cBhvr>
                                    </p:animEffect>
                                  </p:childTnLst>
                                </p:cTn>
                              </p:par>
                            </p:childTnLst>
                          </p:cTn>
                        </p:par>
                      </p:childTnLst>
                    </p:cTn>
                  </p:par>
                  <p:par>
                    <p:cTn id="72" fill="hold">
                      <p:stCondLst>
                        <p:cond delay="indefinite"/>
                      </p:stCondLst>
                      <p:childTnLst>
                        <p:par>
                          <p:cTn id="73" fill="hold">
                            <p:stCondLst>
                              <p:cond delay="0"/>
                            </p:stCondLst>
                            <p:childTnLst>
                              <p:par>
                                <p:cTn id="74" presetID="6" presetClass="entr" presetSubtype="16" fill="hold" nodeType="click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circle(in)">
                                      <p:cBhvr>
                                        <p:cTn id="76" dur="20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6" presetClass="entr" presetSubtype="16" fill="hold"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circle(in)">
                                      <p:cBhvr>
                                        <p:cTn id="81" dur="2000"/>
                                        <p:tgtEl>
                                          <p:spTgt spid="30"/>
                                        </p:tgtEl>
                                      </p:cBhvr>
                                    </p:animEffect>
                                  </p:childTnLst>
                                </p:cTn>
                              </p:par>
                            </p:childTnLst>
                          </p:cTn>
                        </p:par>
                      </p:childTnLst>
                    </p:cTn>
                  </p:par>
                  <p:par>
                    <p:cTn id="82" fill="hold">
                      <p:stCondLst>
                        <p:cond delay="indefinite"/>
                      </p:stCondLst>
                      <p:childTnLst>
                        <p:par>
                          <p:cTn id="83" fill="hold">
                            <p:stCondLst>
                              <p:cond delay="0"/>
                            </p:stCondLst>
                            <p:childTnLst>
                              <p:par>
                                <p:cTn id="84" presetID="6" presetClass="entr" presetSubtype="16" fill="hold" nodeType="click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circle(in)">
                                      <p:cBhvr>
                                        <p:cTn id="86" dur="2000"/>
                                        <p:tgtEl>
                                          <p:spTgt spid="32"/>
                                        </p:tgtEl>
                                      </p:cBhvr>
                                    </p:animEffect>
                                  </p:childTnLst>
                                </p:cTn>
                              </p:par>
                            </p:childTnLst>
                          </p:cTn>
                        </p:par>
                      </p:childTnLst>
                    </p:cTn>
                  </p:par>
                  <p:par>
                    <p:cTn id="87" fill="hold">
                      <p:stCondLst>
                        <p:cond delay="indefinite"/>
                      </p:stCondLst>
                      <p:childTnLst>
                        <p:par>
                          <p:cTn id="88" fill="hold">
                            <p:stCondLst>
                              <p:cond delay="0"/>
                            </p:stCondLst>
                            <p:childTnLst>
                              <p:par>
                                <p:cTn id="89" presetID="6" presetClass="entr" presetSubtype="16" fill="hold" nodeType="click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circle(in)">
                                      <p:cBhvr>
                                        <p:cTn id="91" dur="2000"/>
                                        <p:tgtEl>
                                          <p:spTgt spid="11"/>
                                        </p:tgtEl>
                                      </p:cBhvr>
                                    </p:animEffect>
                                  </p:childTnLst>
                                </p:cTn>
                              </p:par>
                            </p:childTnLst>
                          </p:cTn>
                        </p:par>
                      </p:childTnLst>
                    </p:cTn>
                  </p:par>
                  <p:par>
                    <p:cTn id="92" fill="hold">
                      <p:stCondLst>
                        <p:cond delay="indefinite"/>
                      </p:stCondLst>
                      <p:childTnLst>
                        <p:par>
                          <p:cTn id="93" fill="hold">
                            <p:stCondLst>
                              <p:cond delay="0"/>
                            </p:stCondLst>
                            <p:childTnLst>
                              <p:par>
                                <p:cTn id="94" presetID="21" presetClass="entr" presetSubtype="1"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wheel(1)">
                                      <p:cBhvr>
                                        <p:cTn id="9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5" grpId="0" animBg="1"/>
      <p:bldP spid="16" grpId="0" animBg="1"/>
      <p:bldP spid="17" grpId="0" animBg="1"/>
      <p:bldP spid="18" grpId="0" animBg="1"/>
      <p:bldP spid="10" grpId="0" animBg="1"/>
      <p:bldP spid="12"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160" y="982132"/>
            <a:ext cx="9997438" cy="1303867"/>
          </a:xfrm>
        </p:spPr>
        <p:txBody>
          <a:bodyPr>
            <a:noAutofit/>
          </a:bodyPr>
          <a:lstStyle/>
          <a:p>
            <a:r>
              <a:rPr lang="sr-Latn-CS" sz="2800" b="1" dirty="0" smtClean="0"/>
              <a:t>1. Prema </a:t>
            </a:r>
            <a:r>
              <a:rPr lang="sr-Latn-CS" sz="2800" b="1" dirty="0"/>
              <a:t>sintaksičkim odnosima </a:t>
            </a:r>
            <a:r>
              <a:rPr lang="sr-Latn-CS" sz="2800" dirty="0"/>
              <a:t>među članovima sintagmeme dijelimo na:</a:t>
            </a:r>
            <a:br>
              <a:rPr lang="sr-Latn-CS" sz="2800" dirty="0"/>
            </a:br>
            <a:r>
              <a:rPr lang="sr-Latn-CS" sz="2400" b="1" dirty="0" smtClean="0">
                <a:solidFill>
                  <a:srgbClr val="FF0000"/>
                </a:solidFill>
              </a:rPr>
              <a:t>NEZAVISNE </a:t>
            </a:r>
            <a:r>
              <a:rPr lang="sr-Latn-CS" sz="2400" dirty="0" smtClean="0"/>
              <a:t>(</a:t>
            </a:r>
            <a:r>
              <a:rPr lang="sr-Latn-CS" sz="2400" b="1" dirty="0" smtClean="0"/>
              <a:t>koordinativne</a:t>
            </a:r>
            <a:r>
              <a:rPr lang="sr-Latn-CS" sz="2400" dirty="0" smtClean="0"/>
              <a:t>)                     </a:t>
            </a:r>
            <a:r>
              <a:rPr lang="sr-Latn-CS" sz="2400" b="1" dirty="0" smtClean="0">
                <a:solidFill>
                  <a:srgbClr val="FF0000"/>
                </a:solidFill>
              </a:rPr>
              <a:t>ZAVISNE</a:t>
            </a:r>
            <a:r>
              <a:rPr lang="sr-Latn-CS" sz="2400" dirty="0" smtClean="0"/>
              <a:t> (</a:t>
            </a:r>
            <a:r>
              <a:rPr lang="sr-Latn-CS" sz="2400" b="1" dirty="0" smtClean="0"/>
              <a:t>subordinativne</a:t>
            </a:r>
            <a:r>
              <a:rPr lang="sr-Latn-CS" sz="2400" dirty="0" smtClean="0"/>
              <a:t>)</a:t>
            </a:r>
            <a:endParaRPr lang="sr-Latn-CS" sz="2400" dirty="0"/>
          </a:p>
        </p:txBody>
      </p:sp>
      <p:sp>
        <p:nvSpPr>
          <p:cNvPr id="3" name="Content Placeholder 2"/>
          <p:cNvSpPr>
            <a:spLocks noGrp="1"/>
          </p:cNvSpPr>
          <p:nvPr>
            <p:ph sz="half" idx="1"/>
          </p:nvPr>
        </p:nvSpPr>
        <p:spPr/>
        <p:txBody>
          <a:bodyPr/>
          <a:lstStyle/>
          <a:p>
            <a:r>
              <a:rPr lang="sr-Latn-CS" dirty="0" smtClean="0"/>
              <a:t>Otac i sin idu u grad. </a:t>
            </a:r>
            <a:endParaRPr lang="sr-Latn-CS" dirty="0"/>
          </a:p>
          <a:p>
            <a:r>
              <a:rPr lang="sr-Latn-CS" b="1" u="sng" dirty="0" smtClean="0"/>
              <a:t>Otac i sin –</a:t>
            </a:r>
            <a:r>
              <a:rPr lang="sr-Latn-CS" dirty="0" smtClean="0"/>
              <a:t> nezavisna </a:t>
            </a:r>
            <a:r>
              <a:rPr lang="sr-Latn-CS" b="1" dirty="0" smtClean="0">
                <a:solidFill>
                  <a:srgbClr val="FF0000"/>
                </a:solidFill>
              </a:rPr>
              <a:t>subjekatska</a:t>
            </a:r>
            <a:r>
              <a:rPr lang="sr-Latn-CS" b="1" dirty="0" smtClean="0"/>
              <a:t> </a:t>
            </a:r>
            <a:r>
              <a:rPr lang="sr-Latn-CS" dirty="0" smtClean="0"/>
              <a:t>sintagma</a:t>
            </a:r>
          </a:p>
          <a:p>
            <a:r>
              <a:rPr lang="sr-Latn-CS" dirty="0" smtClean="0"/>
              <a:t>Vidio je kuću i baštu.</a:t>
            </a:r>
          </a:p>
          <a:p>
            <a:r>
              <a:rPr lang="sr-Latn-CS" b="1" u="sng" dirty="0" smtClean="0"/>
              <a:t>Kuću i baštu </a:t>
            </a:r>
            <a:r>
              <a:rPr lang="sr-Latn-CS" dirty="0" smtClean="0"/>
              <a:t>– nezavisna </a:t>
            </a:r>
            <a:r>
              <a:rPr lang="sr-Latn-CS" b="1" dirty="0" smtClean="0">
                <a:solidFill>
                  <a:srgbClr val="FF0000"/>
                </a:solidFill>
              </a:rPr>
              <a:t>objekatska</a:t>
            </a:r>
            <a:r>
              <a:rPr lang="sr-Latn-CS" dirty="0" smtClean="0"/>
              <a:t> sintagma</a:t>
            </a:r>
            <a:endParaRPr lang="sr-Latn-CS" dirty="0"/>
          </a:p>
        </p:txBody>
      </p:sp>
      <p:sp>
        <p:nvSpPr>
          <p:cNvPr id="4" name="Content Placeholder 3"/>
          <p:cNvSpPr>
            <a:spLocks noGrp="1"/>
          </p:cNvSpPr>
          <p:nvPr>
            <p:ph sz="half" idx="2"/>
          </p:nvPr>
        </p:nvSpPr>
        <p:spPr/>
        <p:txBody>
          <a:bodyPr/>
          <a:lstStyle/>
          <a:p>
            <a:pPr marL="914400" lvl="2" indent="0">
              <a:buNone/>
            </a:pPr>
            <a:r>
              <a:rPr lang="sr-Latn-CS" sz="2400" b="1" dirty="0" smtClean="0">
                <a:solidFill>
                  <a:srgbClr val="FF0000"/>
                </a:solidFill>
              </a:rPr>
              <a:t>*odredbene zavisne*</a:t>
            </a:r>
          </a:p>
          <a:p>
            <a:r>
              <a:rPr lang="sr-Latn-CS" b="1" u="sng" dirty="0" smtClean="0"/>
              <a:t>Vrijedni Marko </a:t>
            </a:r>
            <a:r>
              <a:rPr lang="sr-Latn-CS" dirty="0" smtClean="0"/>
              <a:t>ide u školu. </a:t>
            </a:r>
          </a:p>
          <a:p>
            <a:r>
              <a:rPr lang="sr-Latn-CS" dirty="0" smtClean="0"/>
              <a:t>Marija </a:t>
            </a:r>
            <a:r>
              <a:rPr lang="sr-Latn-CS" b="1" u="sng" dirty="0" smtClean="0"/>
              <a:t>lijepo piše.</a:t>
            </a:r>
          </a:p>
          <a:p>
            <a:pPr marL="914400" lvl="2" indent="0">
              <a:buNone/>
            </a:pPr>
            <a:r>
              <a:rPr lang="sr-Latn-CS" sz="2400" b="1" dirty="0" smtClean="0">
                <a:solidFill>
                  <a:srgbClr val="FF0000"/>
                </a:solidFill>
              </a:rPr>
              <a:t>*dopunske zavisne*</a:t>
            </a:r>
          </a:p>
          <a:p>
            <a:pPr marL="0" indent="0">
              <a:buNone/>
            </a:pPr>
            <a:r>
              <a:rPr lang="sr-Latn-CS" dirty="0" smtClean="0">
                <a:solidFill>
                  <a:schemeClr val="tx1"/>
                </a:solidFill>
              </a:rPr>
              <a:t>Donio je lonac </a:t>
            </a:r>
            <a:r>
              <a:rPr lang="sr-Latn-CS" b="1" u="sng" dirty="0" smtClean="0">
                <a:solidFill>
                  <a:schemeClr val="tx1"/>
                </a:solidFill>
              </a:rPr>
              <a:t>pun vode</a:t>
            </a:r>
            <a:r>
              <a:rPr lang="sr-Latn-CS" dirty="0" smtClean="0">
                <a:solidFill>
                  <a:schemeClr val="tx1"/>
                </a:solidFill>
              </a:rPr>
              <a:t>.    </a:t>
            </a:r>
          </a:p>
          <a:p>
            <a:pPr marL="0" indent="0">
              <a:buNone/>
            </a:pPr>
            <a:r>
              <a:rPr lang="sr-Latn-CS" dirty="0" smtClean="0">
                <a:solidFill>
                  <a:schemeClr val="tx1"/>
                </a:solidFill>
              </a:rPr>
              <a:t>Slušao je </a:t>
            </a:r>
            <a:r>
              <a:rPr lang="sr-Latn-CS" b="1" u="sng" dirty="0" smtClean="0">
                <a:solidFill>
                  <a:schemeClr val="tx1"/>
                </a:solidFill>
              </a:rPr>
              <a:t>pjevanje ptica</a:t>
            </a:r>
            <a:r>
              <a:rPr lang="sr-Latn-CS" dirty="0" smtClean="0">
                <a:solidFill>
                  <a:schemeClr val="tx1"/>
                </a:solidFill>
              </a:rPr>
              <a:t>.</a:t>
            </a:r>
            <a:endParaRPr lang="sr-Latn-CS" dirty="0">
              <a:solidFill>
                <a:schemeClr val="tx1"/>
              </a:solidFill>
            </a:endParaRPr>
          </a:p>
        </p:txBody>
      </p:sp>
    </p:spTree>
    <p:extLst>
      <p:ext uri="{BB962C8B-B14F-4D97-AF65-F5344CB8AC3E}">
        <p14:creationId xmlns:p14="http://schemas.microsoft.com/office/powerpoint/2010/main" val="19933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p:cTn id="26"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CS" sz="3100" b="1" dirty="0" smtClean="0"/>
              <a:t>  2.  Prema sastavu </a:t>
            </a:r>
            <a:r>
              <a:rPr lang="sr-Latn-CS" sz="2600" dirty="0" smtClean="0"/>
              <a:t>sintagmeme mogu biti:                                                                </a:t>
            </a:r>
            <a:br>
              <a:rPr lang="sr-Latn-CS" sz="2600" dirty="0" smtClean="0"/>
            </a:br>
            <a:r>
              <a:rPr lang="sr-Latn-CS" sz="2600" b="1" dirty="0" smtClean="0"/>
              <a:t>a)</a:t>
            </a:r>
            <a:r>
              <a:rPr lang="sr-Latn-CS" sz="2600" dirty="0" smtClean="0"/>
              <a:t> </a:t>
            </a:r>
            <a:r>
              <a:rPr lang="sr-Latn-CS" sz="2600" b="1" dirty="0" smtClean="0">
                <a:solidFill>
                  <a:srgbClr val="FF0000"/>
                </a:solidFill>
              </a:rPr>
              <a:t>proste</a:t>
            </a:r>
            <a:r>
              <a:rPr lang="sr-Latn-CS" sz="2600" dirty="0" smtClean="0"/>
              <a:t> (sastoje se od samo dvije riječi): lijepo druženje, platiti račun...</a:t>
            </a:r>
            <a:br>
              <a:rPr lang="sr-Latn-CS" sz="2600" dirty="0" smtClean="0"/>
            </a:br>
            <a:r>
              <a:rPr lang="sr-Latn-CS" sz="2600" b="1" dirty="0" smtClean="0"/>
              <a:t>b)</a:t>
            </a:r>
            <a:r>
              <a:rPr lang="sr-Latn-CS" sz="2600" dirty="0" smtClean="0"/>
              <a:t> </a:t>
            </a:r>
            <a:r>
              <a:rPr lang="sr-Latn-CS" sz="2600" b="1" dirty="0" smtClean="0">
                <a:solidFill>
                  <a:srgbClr val="FF0000"/>
                </a:solidFill>
              </a:rPr>
              <a:t>složene</a:t>
            </a:r>
            <a:r>
              <a:rPr lang="sr-Latn-CS" sz="2600" dirty="0" smtClean="0"/>
              <a:t> (sastavljene od više sintagmema): lijepo matursko druženje, platiti svoj račun, dostojan izuzetnog poštovanja...</a:t>
            </a:r>
            <a:endParaRPr lang="sr-Latn-CS" sz="2600" dirty="0"/>
          </a:p>
        </p:txBody>
      </p:sp>
      <p:sp>
        <p:nvSpPr>
          <p:cNvPr id="3" name="Content Placeholder 2"/>
          <p:cNvSpPr>
            <a:spLocks noGrp="1"/>
          </p:cNvSpPr>
          <p:nvPr>
            <p:ph idx="1"/>
          </p:nvPr>
        </p:nvSpPr>
        <p:spPr/>
        <p:txBody>
          <a:bodyPr/>
          <a:lstStyle/>
          <a:p>
            <a:pPr marL="0" indent="0">
              <a:buNone/>
            </a:pPr>
            <a:r>
              <a:rPr lang="sr-Latn-CS" b="1" dirty="0" smtClean="0"/>
              <a:t>3.</a:t>
            </a:r>
            <a:r>
              <a:rPr lang="sr-Latn-CS" dirty="0" smtClean="0"/>
              <a:t> </a:t>
            </a:r>
            <a:r>
              <a:rPr lang="sr-Latn-CS" b="1" dirty="0" smtClean="0"/>
              <a:t>Prema vrsti riječi</a:t>
            </a:r>
            <a:r>
              <a:rPr lang="sr-Latn-CS" dirty="0" smtClean="0"/>
              <a:t> koja čini glavni tagmem (član) sintagmeme dijelimo na: </a:t>
            </a:r>
            <a:endParaRPr lang="sr-Latn-CS" dirty="0"/>
          </a:p>
        </p:txBody>
      </p:sp>
      <p:graphicFrame>
        <p:nvGraphicFramePr>
          <p:cNvPr id="4" name="Diagram 3"/>
          <p:cNvGraphicFramePr/>
          <p:nvPr>
            <p:extLst>
              <p:ext uri="{D42A27DB-BD31-4B8C-83A1-F6EECF244321}">
                <p14:modId xmlns:p14="http://schemas.microsoft.com/office/powerpoint/2010/main" val="2978811269"/>
              </p:ext>
            </p:extLst>
          </p:nvPr>
        </p:nvGraphicFramePr>
        <p:xfrm>
          <a:off x="977266" y="3116580"/>
          <a:ext cx="5415914" cy="3021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11257" y="3543285"/>
            <a:ext cx="2857500" cy="2705100"/>
          </a:xfrm>
          <a:prstGeom prst="rect">
            <a:avLst/>
          </a:prstGeom>
        </p:spPr>
      </p:pic>
      <p:sp>
        <p:nvSpPr>
          <p:cNvPr id="6" name="Vertical Scroll 5"/>
          <p:cNvSpPr/>
          <p:nvPr/>
        </p:nvSpPr>
        <p:spPr>
          <a:xfrm>
            <a:off x="8343900" y="3139439"/>
            <a:ext cx="2880360" cy="3007361"/>
          </a:xfrm>
          <a:prstGeom prst="verticalScroll">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CS" dirty="0" smtClean="0">
              <a:solidFill>
                <a:schemeClr val="tx1"/>
              </a:solidFill>
            </a:endParaRPr>
          </a:p>
          <a:p>
            <a:pPr algn="ctr"/>
            <a:endParaRPr lang="sr-Latn-CS" dirty="0">
              <a:solidFill>
                <a:schemeClr val="tx1"/>
              </a:solidFill>
            </a:endParaRPr>
          </a:p>
          <a:p>
            <a:pPr algn="ctr"/>
            <a:endParaRPr lang="sr-Latn-CS" dirty="0" smtClean="0">
              <a:solidFill>
                <a:schemeClr val="tx1"/>
              </a:solidFill>
            </a:endParaRPr>
          </a:p>
          <a:p>
            <a:pPr algn="ctr"/>
            <a:endParaRPr lang="sr-Latn-CS" dirty="0">
              <a:solidFill>
                <a:schemeClr val="tx1"/>
              </a:solidFill>
            </a:endParaRPr>
          </a:p>
          <a:p>
            <a:pPr algn="ctr"/>
            <a:endParaRPr lang="sr-Latn-CS" dirty="0" smtClean="0">
              <a:solidFill>
                <a:schemeClr val="tx1"/>
              </a:solidFill>
            </a:endParaRPr>
          </a:p>
          <a:p>
            <a:pPr algn="ctr"/>
            <a:r>
              <a:rPr lang="sr-Latn-CS" b="1" dirty="0" smtClean="0">
                <a:solidFill>
                  <a:schemeClr val="tx1"/>
                </a:solidFill>
              </a:rPr>
              <a:t>OBJASNI: </a:t>
            </a:r>
            <a:endParaRPr lang="sr-Latn-CS" b="1" dirty="0">
              <a:solidFill>
                <a:schemeClr val="tx1"/>
              </a:solidFill>
            </a:endParaRPr>
          </a:p>
          <a:p>
            <a:pPr algn="ctr"/>
            <a:r>
              <a:rPr lang="sr-Latn-CS" b="1" dirty="0" smtClean="0">
                <a:solidFill>
                  <a:schemeClr val="tx1"/>
                </a:solidFill>
              </a:rPr>
              <a:t>Šta nije sintagma? </a:t>
            </a:r>
          </a:p>
          <a:p>
            <a:pPr algn="ctr"/>
            <a:r>
              <a:rPr lang="sr-Latn-CS" dirty="0" smtClean="0">
                <a:solidFill>
                  <a:schemeClr val="tx1"/>
                </a:solidFill>
              </a:rPr>
              <a:t>1) Otišli su </a:t>
            </a:r>
          </a:p>
          <a:p>
            <a:pPr algn="ctr"/>
            <a:r>
              <a:rPr lang="sr-Latn-CS" dirty="0" smtClean="0">
                <a:solidFill>
                  <a:schemeClr val="tx1"/>
                </a:solidFill>
              </a:rPr>
              <a:t>2) Na more</a:t>
            </a:r>
          </a:p>
          <a:p>
            <a:pPr algn="ctr"/>
            <a:r>
              <a:rPr lang="sr-Latn-CS" dirty="0" smtClean="0">
                <a:solidFill>
                  <a:schemeClr val="tx1"/>
                </a:solidFill>
              </a:rPr>
              <a:t>3) Jednom su otišli na more. </a:t>
            </a:r>
          </a:p>
          <a:p>
            <a:pPr algn="ctr"/>
            <a:r>
              <a:rPr lang="sr-Latn-CS" dirty="0" smtClean="0">
                <a:solidFill>
                  <a:schemeClr val="tx1"/>
                </a:solidFill>
              </a:rPr>
              <a:t>4) Nekoliko dana</a:t>
            </a:r>
          </a:p>
          <a:p>
            <a:pPr algn="ctr"/>
            <a:r>
              <a:rPr lang="sr-Latn-CS" dirty="0" smtClean="0">
                <a:solidFill>
                  <a:schemeClr val="tx1"/>
                </a:solidFill>
              </a:rPr>
              <a:t>5) Marko i Milena</a:t>
            </a:r>
          </a:p>
          <a:p>
            <a:pPr algn="ctr"/>
            <a:r>
              <a:rPr lang="sr-Latn-CS" dirty="0" smtClean="0">
                <a:solidFill>
                  <a:schemeClr val="tx1"/>
                </a:solidFill>
              </a:rPr>
              <a:t>6) Marko i Milena su otišli</a:t>
            </a:r>
          </a:p>
          <a:p>
            <a:pPr algn="ctr"/>
            <a:endParaRPr lang="sr-Latn-CS" dirty="0" smtClean="0">
              <a:solidFill>
                <a:schemeClr val="tx1"/>
              </a:solidFill>
            </a:endParaRPr>
          </a:p>
          <a:p>
            <a:pPr algn="ctr"/>
            <a:endParaRPr lang="sr-Latn-CS" dirty="0">
              <a:solidFill>
                <a:schemeClr val="tx1"/>
              </a:solidFill>
            </a:endParaRPr>
          </a:p>
          <a:p>
            <a:pPr algn="ctr"/>
            <a:endParaRPr lang="sr-Latn-CS" dirty="0" smtClean="0">
              <a:solidFill>
                <a:schemeClr val="tx1"/>
              </a:solidFill>
            </a:endParaRPr>
          </a:p>
          <a:p>
            <a:pPr algn="ctr"/>
            <a:endParaRPr lang="sr-Latn-CS" dirty="0">
              <a:solidFill>
                <a:schemeClr val="tx1"/>
              </a:solidFill>
            </a:endParaRPr>
          </a:p>
          <a:p>
            <a:pPr algn="ctr"/>
            <a:endParaRPr lang="sr-Latn-CS" dirty="0" smtClean="0">
              <a:solidFill>
                <a:schemeClr val="tx1"/>
              </a:solidFill>
            </a:endParaRPr>
          </a:p>
          <a:p>
            <a:pPr algn="ctr"/>
            <a:endParaRPr lang="sr-Latn-CS" dirty="0">
              <a:solidFill>
                <a:schemeClr val="tx1"/>
              </a:solidFill>
            </a:endParaRPr>
          </a:p>
        </p:txBody>
      </p:sp>
    </p:spTree>
    <p:extLst>
      <p:ext uri="{BB962C8B-B14F-4D97-AF65-F5344CB8AC3E}">
        <p14:creationId xmlns:p14="http://schemas.microsoft.com/office/powerpoint/2010/main" val="74872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mph" presetSubtype="0" fill="hold" grpId="1" nodeType="clickEffect">
                                  <p:stCondLst>
                                    <p:cond delay="0"/>
                                  </p:stCondLst>
                                  <p:childTnLst>
                                    <p:anim calcmode="discrete" valueType="str">
                                      <p:cBhvr override="childStyle">
                                        <p:cTn id="11"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barn(inVertical)">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randombar(horizontal)">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Graphic spid="4" grpId="0">
        <p:bldAsOne/>
      </p:bldGraphic>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8249" y="1147313"/>
            <a:ext cx="9773728" cy="2031325"/>
          </a:xfrm>
          <a:prstGeom prst="rect">
            <a:avLst/>
          </a:prstGeom>
          <a:noFill/>
        </p:spPr>
        <p:txBody>
          <a:bodyPr wrap="square" rtlCol="0">
            <a:spAutoFit/>
          </a:bodyPr>
          <a:lstStyle/>
          <a:p>
            <a:r>
              <a:rPr lang="sr-Latn-CS" dirty="0" smtClean="0"/>
              <a:t>Uporedi sledeće sintagmeme i odredi kojoj vrsti riječi pripada glavni (nezavisni) član:</a:t>
            </a:r>
          </a:p>
          <a:p>
            <a:endParaRPr lang="sr-Latn-CS" dirty="0" smtClean="0"/>
          </a:p>
          <a:p>
            <a:pPr marL="742950" lvl="1" indent="-285750">
              <a:buFont typeface="Wingdings" panose="05000000000000000000" pitchFamily="2" charset="2"/>
              <a:buChar char="ü"/>
            </a:pPr>
            <a:r>
              <a:rPr lang="sr-Latn-CS" dirty="0" smtClean="0"/>
              <a:t> </a:t>
            </a:r>
            <a:r>
              <a:rPr lang="sr-Latn-CS" dirty="0"/>
              <a:t>naučna ekspedicija </a:t>
            </a:r>
            <a:r>
              <a:rPr lang="sr-Latn-CS" dirty="0" smtClean="0"/>
              <a:t>                                              </a:t>
            </a:r>
          </a:p>
          <a:p>
            <a:pPr marL="742950" lvl="1" indent="-285750">
              <a:buFont typeface="Wingdings" panose="05000000000000000000" pitchFamily="2" charset="2"/>
              <a:buChar char="ü"/>
            </a:pPr>
            <a:r>
              <a:rPr lang="sr-Latn-CS" dirty="0"/>
              <a:t>d</a:t>
            </a:r>
            <a:r>
              <a:rPr lang="sr-Latn-CS" dirty="0" smtClean="0"/>
              <a:t>ostojan pažnje	</a:t>
            </a:r>
          </a:p>
          <a:p>
            <a:pPr marL="742950" lvl="1" indent="-285750">
              <a:buFont typeface="Wingdings" panose="05000000000000000000" pitchFamily="2" charset="2"/>
              <a:buChar char="ü"/>
            </a:pPr>
            <a:r>
              <a:rPr lang="sr-Latn-CS" dirty="0"/>
              <a:t>g</a:t>
            </a:r>
            <a:r>
              <a:rPr lang="sr-Latn-CS" dirty="0" smtClean="0"/>
              <a:t>raditi kuću</a:t>
            </a:r>
          </a:p>
          <a:p>
            <a:pPr marL="742950" lvl="1" indent="-285750">
              <a:buFont typeface="Wingdings" panose="05000000000000000000" pitchFamily="2" charset="2"/>
              <a:buChar char="ü"/>
            </a:pPr>
            <a:r>
              <a:rPr lang="sr-Latn-CS" dirty="0"/>
              <a:t>v</a:t>
            </a:r>
            <a:r>
              <a:rPr lang="sr-Latn-CS" dirty="0" smtClean="0"/>
              <a:t>rlo mudro</a:t>
            </a:r>
            <a:r>
              <a:rPr lang="sr-Latn-CS" dirty="0"/>
              <a:t/>
            </a:r>
            <a:br>
              <a:rPr lang="sr-Latn-CS" dirty="0"/>
            </a:br>
            <a:endParaRPr lang="sr-Latn-CS" dirty="0"/>
          </a:p>
        </p:txBody>
      </p:sp>
      <p:sp>
        <p:nvSpPr>
          <p:cNvPr id="10" name="Horizontal Scroll 9"/>
          <p:cNvSpPr/>
          <p:nvPr/>
        </p:nvSpPr>
        <p:spPr>
          <a:xfrm flipH="1">
            <a:off x="4496945" y="1483745"/>
            <a:ext cx="2412809" cy="1530038"/>
          </a:xfrm>
          <a:prstGeom prst="horizontalScrol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solidFill>
                  <a:schemeClr val="tx1"/>
                </a:solidFill>
              </a:rPr>
              <a:t>Imenička</a:t>
            </a:r>
          </a:p>
          <a:p>
            <a:pPr algn="ctr"/>
            <a:r>
              <a:rPr lang="sr-Latn-CS" dirty="0" smtClean="0">
                <a:solidFill>
                  <a:schemeClr val="tx1"/>
                </a:solidFill>
              </a:rPr>
              <a:t>Pridjevska</a:t>
            </a:r>
          </a:p>
          <a:p>
            <a:pPr algn="ctr"/>
            <a:r>
              <a:rPr lang="sr-Latn-CS" dirty="0" smtClean="0">
                <a:solidFill>
                  <a:schemeClr val="tx1"/>
                </a:solidFill>
              </a:rPr>
              <a:t>Glagolska</a:t>
            </a:r>
          </a:p>
          <a:p>
            <a:pPr algn="ctr"/>
            <a:r>
              <a:rPr lang="sr-Latn-CS" dirty="0" smtClean="0">
                <a:solidFill>
                  <a:schemeClr val="tx1"/>
                </a:solidFill>
              </a:rPr>
              <a:t>Priloška</a:t>
            </a:r>
            <a:endParaRPr lang="sr-Latn-CS" dirty="0">
              <a:solidFill>
                <a:schemeClr val="tx1"/>
              </a:solidFill>
            </a:endParaRPr>
          </a:p>
        </p:txBody>
      </p:sp>
      <p:sp>
        <p:nvSpPr>
          <p:cNvPr id="11" name="TextBox 10"/>
          <p:cNvSpPr txBox="1"/>
          <p:nvPr/>
        </p:nvSpPr>
        <p:spPr>
          <a:xfrm flipH="1">
            <a:off x="1865891" y="3013783"/>
            <a:ext cx="8934380" cy="923330"/>
          </a:xfrm>
          <a:prstGeom prst="rect">
            <a:avLst/>
          </a:prstGeom>
          <a:noFill/>
        </p:spPr>
        <p:txBody>
          <a:bodyPr wrap="square" rtlCol="0">
            <a:spAutoFit/>
          </a:bodyPr>
          <a:lstStyle/>
          <a:p>
            <a:r>
              <a:rPr lang="pt-BR" b="1" dirty="0"/>
              <a:t>Imenička sintagma </a:t>
            </a:r>
            <a:r>
              <a:rPr lang="pt-BR" dirty="0"/>
              <a:t>je sintagma u kojoj je glavna reč sintagme</a:t>
            </a:r>
            <a:r>
              <a:rPr lang="pt-BR" b="1" dirty="0"/>
              <a:t> </a:t>
            </a:r>
            <a:r>
              <a:rPr lang="pt-BR" b="1" dirty="0" smtClean="0"/>
              <a:t>imenica</a:t>
            </a:r>
            <a:r>
              <a:rPr lang="sr-Latn-ME" b="1" dirty="0" smtClean="0"/>
              <a:t>, imenička zamjenica ili brojevna imenica</a:t>
            </a:r>
            <a:r>
              <a:rPr lang="pt-BR" dirty="0" smtClean="0"/>
              <a:t>.</a:t>
            </a:r>
            <a:endParaRPr lang="sr-Latn-ME" dirty="0" smtClean="0"/>
          </a:p>
          <a:p>
            <a:r>
              <a:rPr lang="sr-Latn-ME" dirty="0" smtClean="0"/>
              <a:t>Zavisni tagmem može biti: </a:t>
            </a:r>
            <a:endParaRPr lang="sr-Latn-CS" dirty="0" smtClean="0"/>
          </a:p>
        </p:txBody>
      </p:sp>
      <p:sp>
        <p:nvSpPr>
          <p:cNvPr id="20" name="Flowchart: Alternate Process 19"/>
          <p:cNvSpPr/>
          <p:nvPr/>
        </p:nvSpPr>
        <p:spPr>
          <a:xfrm>
            <a:off x="1233578" y="4037551"/>
            <a:ext cx="2208362" cy="1007557"/>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solidFill>
                  <a:schemeClr val="tx1"/>
                </a:solidFill>
              </a:rPr>
              <a:t>IMENICA:</a:t>
            </a:r>
            <a:r>
              <a:rPr lang="sr-Latn-CS" dirty="0" smtClean="0">
                <a:solidFill>
                  <a:schemeClr val="tx1"/>
                </a:solidFill>
              </a:rPr>
              <a:t> </a:t>
            </a:r>
          </a:p>
          <a:p>
            <a:pPr algn="ctr"/>
            <a:r>
              <a:rPr lang="sr-Latn-CS" dirty="0">
                <a:solidFill>
                  <a:schemeClr val="tx1"/>
                </a:solidFill>
              </a:rPr>
              <a:t>r</a:t>
            </a:r>
            <a:r>
              <a:rPr lang="sr-Latn-CS" dirty="0" smtClean="0">
                <a:solidFill>
                  <a:schemeClr val="tx1"/>
                </a:solidFill>
              </a:rPr>
              <a:t>ijeka Lim</a:t>
            </a:r>
          </a:p>
          <a:p>
            <a:pPr algn="ctr"/>
            <a:r>
              <a:rPr lang="sr-Latn-CS" dirty="0">
                <a:solidFill>
                  <a:schemeClr val="tx1"/>
                </a:solidFill>
              </a:rPr>
              <a:t>k</a:t>
            </a:r>
            <a:r>
              <a:rPr lang="sr-Latn-CS" dirty="0" smtClean="0">
                <a:solidFill>
                  <a:schemeClr val="tx1"/>
                </a:solidFill>
              </a:rPr>
              <a:t>omšija učitelj</a:t>
            </a:r>
            <a:endParaRPr lang="sr-Latn-CS" dirty="0">
              <a:solidFill>
                <a:schemeClr val="tx1"/>
              </a:solidFill>
            </a:endParaRPr>
          </a:p>
        </p:txBody>
      </p:sp>
      <p:sp>
        <p:nvSpPr>
          <p:cNvPr id="21" name="Flowchart: Alternate Process 20"/>
          <p:cNvSpPr/>
          <p:nvPr/>
        </p:nvSpPr>
        <p:spPr>
          <a:xfrm>
            <a:off x="3905182" y="4037551"/>
            <a:ext cx="2208362" cy="1007558"/>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solidFill>
                  <a:schemeClr val="tx1"/>
                </a:solidFill>
              </a:rPr>
              <a:t>PRIDJEV:</a:t>
            </a:r>
          </a:p>
          <a:p>
            <a:pPr algn="ctr"/>
            <a:r>
              <a:rPr lang="sr-Latn-CS" dirty="0">
                <a:solidFill>
                  <a:schemeClr val="tx1"/>
                </a:solidFill>
              </a:rPr>
              <a:t>c</a:t>
            </a:r>
            <a:r>
              <a:rPr lang="sr-Latn-CS" dirty="0" smtClean="0">
                <a:solidFill>
                  <a:schemeClr val="tx1"/>
                </a:solidFill>
              </a:rPr>
              <a:t>rna mačka</a:t>
            </a:r>
          </a:p>
          <a:p>
            <a:pPr algn="ctr"/>
            <a:r>
              <a:rPr lang="sr-Latn-CS" dirty="0">
                <a:solidFill>
                  <a:schemeClr val="tx1"/>
                </a:solidFill>
              </a:rPr>
              <a:t>d</a:t>
            </a:r>
            <a:r>
              <a:rPr lang="sr-Latn-CS" dirty="0" smtClean="0">
                <a:solidFill>
                  <a:schemeClr val="tx1"/>
                </a:solidFill>
              </a:rPr>
              <a:t>obar ulov</a:t>
            </a:r>
            <a:endParaRPr lang="sr-Latn-CS" dirty="0">
              <a:solidFill>
                <a:schemeClr val="tx1"/>
              </a:solidFill>
            </a:endParaRPr>
          </a:p>
        </p:txBody>
      </p:sp>
      <p:sp>
        <p:nvSpPr>
          <p:cNvPr id="22" name="Flowchart: Alternate Process 21"/>
          <p:cNvSpPr/>
          <p:nvPr/>
        </p:nvSpPr>
        <p:spPr>
          <a:xfrm>
            <a:off x="6740688" y="4062081"/>
            <a:ext cx="2208362" cy="983028"/>
          </a:xfrm>
          <a:prstGeom prst="flowChartAlternateProcess">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sz="1200" b="1" dirty="0" smtClean="0">
                <a:solidFill>
                  <a:schemeClr val="tx1"/>
                </a:solidFill>
              </a:rPr>
              <a:t>PRIDJEVSKA ZAMJENICA:</a:t>
            </a:r>
          </a:p>
          <a:p>
            <a:pPr algn="ctr"/>
            <a:r>
              <a:rPr lang="sr-Latn-CS" dirty="0">
                <a:solidFill>
                  <a:schemeClr val="tx1"/>
                </a:solidFill>
              </a:rPr>
              <a:t>o</a:t>
            </a:r>
            <a:r>
              <a:rPr lang="sr-Latn-CS" dirty="0" smtClean="0">
                <a:solidFill>
                  <a:schemeClr val="tx1"/>
                </a:solidFill>
              </a:rPr>
              <a:t>vaj čovjek</a:t>
            </a:r>
          </a:p>
          <a:p>
            <a:pPr algn="ctr"/>
            <a:r>
              <a:rPr lang="sr-Latn-CS" dirty="0">
                <a:solidFill>
                  <a:schemeClr val="tx1"/>
                </a:solidFill>
              </a:rPr>
              <a:t>n</a:t>
            </a:r>
            <a:r>
              <a:rPr lang="sr-Latn-CS" dirty="0" smtClean="0">
                <a:solidFill>
                  <a:schemeClr val="tx1"/>
                </a:solidFill>
              </a:rPr>
              <a:t>aša kuća</a:t>
            </a:r>
            <a:endParaRPr lang="sr-Latn-CS" dirty="0">
              <a:solidFill>
                <a:schemeClr val="tx1"/>
              </a:solidFill>
            </a:endParaRPr>
          </a:p>
        </p:txBody>
      </p:sp>
      <p:sp>
        <p:nvSpPr>
          <p:cNvPr id="24" name="Flowchart: Alternate Process 23"/>
          <p:cNvSpPr/>
          <p:nvPr/>
        </p:nvSpPr>
        <p:spPr>
          <a:xfrm>
            <a:off x="9170462" y="4037549"/>
            <a:ext cx="2208362" cy="1007559"/>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solidFill>
                  <a:schemeClr val="tx1"/>
                </a:solidFill>
              </a:rPr>
              <a:t>BROJ: </a:t>
            </a:r>
          </a:p>
          <a:p>
            <a:pPr algn="ctr"/>
            <a:r>
              <a:rPr lang="sr-Latn-CS" dirty="0">
                <a:solidFill>
                  <a:schemeClr val="tx1"/>
                </a:solidFill>
              </a:rPr>
              <a:t>t</a:t>
            </a:r>
            <a:r>
              <a:rPr lang="sr-Latn-CS" dirty="0" smtClean="0">
                <a:solidFill>
                  <a:schemeClr val="tx1"/>
                </a:solidFill>
              </a:rPr>
              <a:t>rinaesti red</a:t>
            </a:r>
          </a:p>
          <a:p>
            <a:pPr algn="ctr"/>
            <a:r>
              <a:rPr lang="sr-Latn-CS" dirty="0">
                <a:solidFill>
                  <a:schemeClr val="tx1"/>
                </a:solidFill>
              </a:rPr>
              <a:t>j</a:t>
            </a:r>
            <a:r>
              <a:rPr lang="sr-Latn-CS" dirty="0" smtClean="0">
                <a:solidFill>
                  <a:schemeClr val="tx1"/>
                </a:solidFill>
              </a:rPr>
              <a:t>edna žena</a:t>
            </a:r>
            <a:endParaRPr lang="sr-Latn-CS" dirty="0">
              <a:solidFill>
                <a:schemeClr val="tx1"/>
              </a:solidFill>
            </a:endParaRPr>
          </a:p>
        </p:txBody>
      </p:sp>
      <p:sp>
        <p:nvSpPr>
          <p:cNvPr id="25" name="TextBox 24"/>
          <p:cNvSpPr txBox="1"/>
          <p:nvPr/>
        </p:nvSpPr>
        <p:spPr>
          <a:xfrm>
            <a:off x="1621766" y="5348377"/>
            <a:ext cx="9566693" cy="646331"/>
          </a:xfrm>
          <a:prstGeom prst="rect">
            <a:avLst/>
          </a:prstGeom>
          <a:noFill/>
        </p:spPr>
        <p:txBody>
          <a:bodyPr wrap="square" rtlCol="0">
            <a:spAutoFit/>
          </a:bodyPr>
          <a:lstStyle/>
          <a:p>
            <a:r>
              <a:rPr lang="en-US" dirty="0" err="1"/>
              <a:t>Imeničke</a:t>
            </a:r>
            <a:r>
              <a:rPr lang="en-US" dirty="0"/>
              <a:t> </a:t>
            </a:r>
            <a:r>
              <a:rPr lang="en-US" dirty="0" err="1"/>
              <a:t>sintagme</a:t>
            </a:r>
            <a:r>
              <a:rPr lang="en-US" dirty="0"/>
              <a:t> u </a:t>
            </a:r>
            <a:r>
              <a:rPr lang="en-US" dirty="0" err="1"/>
              <a:t>rečenici</a:t>
            </a:r>
            <a:r>
              <a:rPr lang="en-US" dirty="0"/>
              <a:t> </a:t>
            </a:r>
            <a:r>
              <a:rPr lang="en-US" dirty="0" err="1"/>
              <a:t>mogu</a:t>
            </a:r>
            <a:r>
              <a:rPr lang="en-US" dirty="0"/>
              <a:t> </a:t>
            </a:r>
            <a:r>
              <a:rPr lang="en-US" dirty="0" err="1"/>
              <a:t>imati</a:t>
            </a:r>
            <a:r>
              <a:rPr lang="en-US" dirty="0"/>
              <a:t> </a:t>
            </a:r>
            <a:r>
              <a:rPr lang="en-US" dirty="0" err="1"/>
              <a:t>službu</a:t>
            </a:r>
            <a:r>
              <a:rPr lang="en-US" dirty="0"/>
              <a:t>: </a:t>
            </a:r>
            <a:r>
              <a:rPr lang="en-US" b="1" dirty="0" err="1"/>
              <a:t>subjekta</a:t>
            </a:r>
            <a:r>
              <a:rPr lang="en-US" dirty="0"/>
              <a:t>, </a:t>
            </a:r>
            <a:r>
              <a:rPr lang="en-US" b="1" dirty="0" err="1"/>
              <a:t>objekta</a:t>
            </a:r>
            <a:r>
              <a:rPr lang="en-US" dirty="0"/>
              <a:t>, </a:t>
            </a:r>
            <a:r>
              <a:rPr lang="en-US" b="1" dirty="0" err="1"/>
              <a:t>priloških</a:t>
            </a:r>
            <a:r>
              <a:rPr lang="en-US" b="1" dirty="0"/>
              <a:t> </a:t>
            </a:r>
            <a:r>
              <a:rPr lang="en-US" b="1" dirty="0" err="1"/>
              <a:t>odredbi</a:t>
            </a:r>
            <a:r>
              <a:rPr lang="en-US" dirty="0"/>
              <a:t> </a:t>
            </a:r>
            <a:r>
              <a:rPr lang="en-US" dirty="0" err="1"/>
              <a:t>i</a:t>
            </a:r>
            <a:r>
              <a:rPr lang="en-US" dirty="0"/>
              <a:t> </a:t>
            </a:r>
            <a:r>
              <a:rPr lang="en-US" b="1" dirty="0" err="1"/>
              <a:t>imenskog</a:t>
            </a:r>
            <a:r>
              <a:rPr lang="en-US" b="1" dirty="0"/>
              <a:t> </a:t>
            </a:r>
            <a:r>
              <a:rPr lang="en-US" b="1" dirty="0" err="1"/>
              <a:t>dela</a:t>
            </a:r>
            <a:r>
              <a:rPr lang="en-US" b="1" dirty="0"/>
              <a:t> </a:t>
            </a:r>
            <a:r>
              <a:rPr lang="en-US" b="1" dirty="0" err="1"/>
              <a:t>predikata</a:t>
            </a:r>
            <a:r>
              <a:rPr lang="en-US" dirty="0" smtClean="0"/>
              <a:t>.</a:t>
            </a:r>
            <a:r>
              <a:rPr lang="sr-Latn-ME" dirty="0" smtClean="0"/>
              <a:t> Svaki zavisni član imeničke sintagme ima funkciju </a:t>
            </a:r>
            <a:r>
              <a:rPr lang="sr-Latn-ME" b="1" dirty="0" smtClean="0"/>
              <a:t>atributa. </a:t>
            </a:r>
            <a:endParaRPr lang="sr-Latn-CS" b="1" dirty="0"/>
          </a:p>
        </p:txBody>
      </p:sp>
    </p:spTree>
    <p:extLst>
      <p:ext uri="{BB962C8B-B14F-4D97-AF65-F5344CB8AC3E}">
        <p14:creationId xmlns:p14="http://schemas.microsoft.com/office/powerpoint/2010/main" val="66330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10249"/>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mph" presetSubtype="0" fill="hold" grpId="1" nodeType="clickEffect">
                                  <p:stCondLst>
                                    <p:cond delay="0"/>
                                  </p:stCondLst>
                                  <p:childTnLst>
                                    <p:anim calcmode="discrete" valueType="str">
                                      <p:cBhvr override="childStyle">
                                        <p:cTn id="15" dur="10250" fill="hold"/>
                                        <p:tgtEl>
                                          <p:spTgt spid="10"/>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circle(in)">
                                      <p:cBhvr>
                                        <p:cTn id="24" dur="2000"/>
                                        <p:tgtEl>
                                          <p:spTgt spid="11">
                                            <p:txEl>
                                              <p:pRg st="0" end="0"/>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circle(in)">
                                      <p:cBhvr>
                                        <p:cTn id="27" dur="20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in)">
                                      <p:cBhvr>
                                        <p:cTn id="32" dur="20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circle(in)">
                                      <p:cBhvr>
                                        <p:cTn id="37" dur="20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circle(in)">
                                      <p:cBhvr>
                                        <p:cTn id="42" dur="20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circle(in)">
                                      <p:cBhvr>
                                        <p:cTn id="47" dur="20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down)">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0" grpId="0" animBg="1"/>
      <p:bldP spid="10" grpId="1" animBg="1"/>
      <p:bldP spid="20" grpId="0" animBg="1"/>
      <p:bldP spid="21" grpId="0" animBg="1"/>
      <p:bldP spid="22" grpId="0" animBg="1"/>
      <p:bldP spid="24" grpId="0" animBg="1"/>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6159" y="1276709"/>
            <a:ext cx="10187796" cy="4062651"/>
          </a:xfrm>
          <a:prstGeom prst="rect">
            <a:avLst/>
          </a:prstGeom>
          <a:noFill/>
        </p:spPr>
        <p:txBody>
          <a:bodyPr wrap="square" rtlCol="0">
            <a:spAutoFit/>
          </a:bodyPr>
          <a:lstStyle/>
          <a:p>
            <a:r>
              <a:rPr lang="sr-Latn-CS" sz="2000" b="1" dirty="0" smtClean="0"/>
              <a:t>Pridjevski sintagmem </a:t>
            </a:r>
            <a:r>
              <a:rPr lang="sr-Latn-CS" sz="2000" dirty="0" smtClean="0"/>
              <a:t>imaju za glavnog člana </a:t>
            </a:r>
            <a:r>
              <a:rPr lang="sr-Latn-CS" sz="2000" b="1" dirty="0" smtClean="0"/>
              <a:t>pridjev</a:t>
            </a:r>
            <a:r>
              <a:rPr lang="sr-Latn-CS" sz="2000" dirty="0" smtClean="0"/>
              <a:t>, a funkciju zavisnog tagmema vrše </a:t>
            </a:r>
            <a:r>
              <a:rPr lang="sr-Latn-CS" sz="2000" b="1" dirty="0" smtClean="0"/>
              <a:t>imenske riječi u kosim padežima i prijedloško-padežni izrazi </a:t>
            </a:r>
            <a:r>
              <a:rPr lang="sr-Latn-CS" sz="2000" dirty="0" smtClean="0"/>
              <a:t>(u njima se mogu naći svi kosi padeži): </a:t>
            </a:r>
          </a:p>
          <a:p>
            <a:pPr marL="285750" indent="-285750">
              <a:buFont typeface="Wingdings" panose="05000000000000000000" pitchFamily="2" charset="2"/>
              <a:buChar char="Ø"/>
            </a:pPr>
            <a:r>
              <a:rPr lang="sr-Latn-CS" sz="2000" b="1" dirty="0" smtClean="0"/>
              <a:t>Genitiv</a:t>
            </a:r>
            <a:r>
              <a:rPr lang="sr-Latn-CS" sz="2000" dirty="0" smtClean="0"/>
              <a:t>: tužan zbog rastanka</a:t>
            </a:r>
          </a:p>
          <a:p>
            <a:pPr marL="285750" indent="-285750">
              <a:buFont typeface="Wingdings" panose="05000000000000000000" pitchFamily="2" charset="2"/>
              <a:buChar char="Ø"/>
            </a:pPr>
            <a:r>
              <a:rPr lang="sr-Latn-CS" sz="2000" b="1" dirty="0" smtClean="0"/>
              <a:t>Dativ</a:t>
            </a:r>
            <a:r>
              <a:rPr lang="sr-Latn-CS" sz="2000" dirty="0" smtClean="0"/>
              <a:t>: dobar prema drugovima</a:t>
            </a:r>
          </a:p>
          <a:p>
            <a:pPr marL="285750" indent="-285750">
              <a:buFont typeface="Wingdings" panose="05000000000000000000" pitchFamily="2" charset="2"/>
              <a:buChar char="Ø"/>
            </a:pPr>
            <a:r>
              <a:rPr lang="sr-Latn-CS" sz="2000" b="1" dirty="0" smtClean="0"/>
              <a:t>Akuzativ</a:t>
            </a:r>
            <a:r>
              <a:rPr lang="sr-Latn-CS" sz="2000" dirty="0" smtClean="0"/>
              <a:t>: siguran u sebe</a:t>
            </a:r>
          </a:p>
          <a:p>
            <a:pPr marL="285750" indent="-285750">
              <a:buFont typeface="Wingdings" panose="05000000000000000000" pitchFamily="2" charset="2"/>
              <a:buChar char="Ø"/>
            </a:pPr>
            <a:r>
              <a:rPr lang="sr-Latn-CS" sz="2000" b="1" dirty="0" smtClean="0"/>
              <a:t>Instrumental</a:t>
            </a:r>
            <a:r>
              <a:rPr lang="sr-Latn-CS" sz="2000" dirty="0" smtClean="0"/>
              <a:t>: nesiguran pod pritiskom</a:t>
            </a:r>
          </a:p>
          <a:p>
            <a:pPr marL="285750" indent="-285750">
              <a:buFont typeface="Wingdings" panose="05000000000000000000" pitchFamily="2" charset="2"/>
              <a:buChar char="Ø"/>
            </a:pPr>
            <a:r>
              <a:rPr lang="sr-Latn-CS" sz="2000" b="1" dirty="0" smtClean="0"/>
              <a:t>Lokativ</a:t>
            </a:r>
            <a:r>
              <a:rPr lang="sr-Latn-CS" sz="2000" dirty="0" smtClean="0"/>
              <a:t>: dosljedan u radu</a:t>
            </a:r>
          </a:p>
          <a:p>
            <a:pPr marL="285750" indent="-285750">
              <a:buFont typeface="Wingdings" panose="05000000000000000000" pitchFamily="2" charset="2"/>
              <a:buChar char="Ø"/>
            </a:pPr>
            <a:endParaRPr lang="sr-Latn-CS" sz="2000" dirty="0"/>
          </a:p>
          <a:p>
            <a:r>
              <a:rPr lang="sr-Latn-CS" sz="2000" dirty="0" smtClean="0"/>
              <a:t>Osim toga funkciju zavisnih tagmema u pridjevskim spojevima riječi mogu vršiti: </a:t>
            </a:r>
          </a:p>
          <a:p>
            <a:pPr marL="342900" indent="-342900">
              <a:buFont typeface="Wingdings" panose="05000000000000000000" pitchFamily="2" charset="2"/>
              <a:buChar char="ü"/>
            </a:pPr>
            <a:r>
              <a:rPr lang="sr-Latn-CS" sz="2000" b="1" dirty="0"/>
              <a:t>u</a:t>
            </a:r>
            <a:r>
              <a:rPr lang="sr-Latn-CS" sz="2000" b="1" dirty="0" smtClean="0"/>
              <a:t>poredna konstrukcija s rječcom kao</a:t>
            </a:r>
            <a:r>
              <a:rPr lang="sr-Latn-CS" sz="2000" dirty="0" smtClean="0"/>
              <a:t>: gladan kao vuk, grk kao pelin</a:t>
            </a:r>
          </a:p>
          <a:p>
            <a:pPr marL="342900" indent="-342900">
              <a:buFont typeface="Wingdings" panose="05000000000000000000" pitchFamily="2" charset="2"/>
              <a:buChar char="ü"/>
            </a:pPr>
            <a:r>
              <a:rPr lang="sr-Latn-CS" sz="2000" dirty="0"/>
              <a:t> </a:t>
            </a:r>
            <a:r>
              <a:rPr lang="sr-Latn-CS" sz="2000" b="1" dirty="0" smtClean="0"/>
              <a:t>zavisna klauza</a:t>
            </a:r>
            <a:r>
              <a:rPr lang="sr-Latn-CS" sz="2000" dirty="0" smtClean="0"/>
              <a:t>: vrijedan da se se spomene, nemoćan da bilo šta preduzme</a:t>
            </a:r>
          </a:p>
          <a:p>
            <a:pPr marL="285750" indent="-285750">
              <a:buFont typeface="Wingdings" panose="05000000000000000000" pitchFamily="2" charset="2"/>
              <a:buChar char="Ø"/>
            </a:pPr>
            <a:endParaRPr lang="sr-Latn-CS" sz="2000" dirty="0" smtClean="0"/>
          </a:p>
          <a:p>
            <a:endParaRPr lang="sr-Latn-CS" dirty="0"/>
          </a:p>
        </p:txBody>
      </p:sp>
      <p:sp>
        <p:nvSpPr>
          <p:cNvPr id="6" name="Oval 5"/>
          <p:cNvSpPr/>
          <p:nvPr/>
        </p:nvSpPr>
        <p:spPr>
          <a:xfrm>
            <a:off x="2682816" y="4744528"/>
            <a:ext cx="6754482" cy="1293963"/>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solidFill>
                  <a:schemeClr val="tx1"/>
                </a:solidFill>
              </a:rPr>
              <a:t>Pridjevi sa rječcama </a:t>
            </a:r>
            <a:r>
              <a:rPr lang="sr-Latn-CS" dirty="0" smtClean="0">
                <a:solidFill>
                  <a:schemeClr val="tx1"/>
                </a:solidFill>
              </a:rPr>
              <a:t>u službi intenziviranja njihova značenja smatraju se djelovima sintagmema: </a:t>
            </a:r>
          </a:p>
          <a:p>
            <a:pPr algn="ctr"/>
            <a:r>
              <a:rPr lang="sr-Latn-CS" b="1" dirty="0">
                <a:solidFill>
                  <a:schemeClr val="tx1"/>
                </a:solidFill>
              </a:rPr>
              <a:t>v</a:t>
            </a:r>
            <a:r>
              <a:rPr lang="sr-Latn-CS" b="1" dirty="0" smtClean="0">
                <a:solidFill>
                  <a:schemeClr val="tx1"/>
                </a:solidFill>
              </a:rPr>
              <a:t>rlo</a:t>
            </a:r>
            <a:r>
              <a:rPr lang="sr-Latn-CS" dirty="0" smtClean="0">
                <a:solidFill>
                  <a:schemeClr val="tx1"/>
                </a:solidFill>
              </a:rPr>
              <a:t> dobar, </a:t>
            </a:r>
            <a:r>
              <a:rPr lang="sr-Latn-CS" b="1" dirty="0" smtClean="0">
                <a:solidFill>
                  <a:schemeClr val="tx1"/>
                </a:solidFill>
              </a:rPr>
              <a:t>prilično </a:t>
            </a:r>
            <a:r>
              <a:rPr lang="sr-Latn-CS" dirty="0" smtClean="0">
                <a:solidFill>
                  <a:schemeClr val="tx1"/>
                </a:solidFill>
              </a:rPr>
              <a:t>sposoban, </a:t>
            </a:r>
            <a:r>
              <a:rPr lang="sr-Latn-CS" b="1" dirty="0" smtClean="0">
                <a:solidFill>
                  <a:schemeClr val="tx1"/>
                </a:solidFill>
              </a:rPr>
              <a:t>izrazito </a:t>
            </a:r>
            <a:r>
              <a:rPr lang="sr-Latn-CS" dirty="0" smtClean="0">
                <a:solidFill>
                  <a:schemeClr val="tx1"/>
                </a:solidFill>
              </a:rPr>
              <a:t>uspješan</a:t>
            </a:r>
            <a:endParaRPr lang="sr-Latn-CS"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9924" y="2070339"/>
            <a:ext cx="4302785" cy="1621766"/>
          </a:xfrm>
          <a:prstGeom prst="rect">
            <a:avLst/>
          </a:prstGeom>
        </p:spPr>
      </p:pic>
    </p:spTree>
    <p:extLst>
      <p:ext uri="{BB962C8B-B14F-4D97-AF65-F5344CB8AC3E}">
        <p14:creationId xmlns:p14="http://schemas.microsoft.com/office/powerpoint/2010/main" val="291935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mph" presetSubtype="0" fill="hold" grpId="1" nodeType="clickEffect">
                                  <p:stCondLst>
                                    <p:cond delay="0"/>
                                  </p:stCondLst>
                                  <p:childTnLst>
                                    <p:anim calcmode="discrete" valueType="str">
                                      <p:cBhvr override="childStyle">
                                        <p:cTn id="15" dur="2000" fill="hold"/>
                                        <p:tgtEl>
                                          <p:spTgt spid="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circle(in)">
                                      <p:cBhvr>
                                        <p:cTn id="25" dur="2000"/>
                                        <p:tgtEl>
                                          <p:spTgt spid="4">
                                            <p:txEl>
                                              <p:pRg st="7" end="7"/>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circle(in)">
                                      <p:cBhvr>
                                        <p:cTn id="28" dur="2000"/>
                                        <p:tgtEl>
                                          <p:spTgt spid="4">
                                            <p:txEl>
                                              <p:pRg st="8" end="8"/>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circle(in)">
                                      <p:cBhvr>
                                        <p:cTn id="31" dur="2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59455" y="1337420"/>
            <a:ext cx="10015269" cy="1200329"/>
          </a:xfrm>
          <a:prstGeom prst="rect">
            <a:avLst/>
          </a:prstGeom>
        </p:spPr>
        <p:txBody>
          <a:bodyPr wrap="square">
            <a:spAutoFit/>
          </a:bodyPr>
          <a:lstStyle/>
          <a:p>
            <a:r>
              <a:rPr lang="sr-Latn-CS" b="1" dirty="0"/>
              <a:t>Glagolski sintagmemi </a:t>
            </a:r>
            <a:r>
              <a:rPr lang="sr-Latn-CS" dirty="0"/>
              <a:t>imaju za glavnog člana </a:t>
            </a:r>
            <a:r>
              <a:rPr lang="sr-Latn-CS" b="1" dirty="0"/>
              <a:t>glagol u infinitivu, glagolski prilog sadašnji ili </a:t>
            </a:r>
            <a:r>
              <a:rPr lang="sr-Latn-CS" b="1" dirty="0" smtClean="0"/>
              <a:t>prošli: </a:t>
            </a:r>
          </a:p>
          <a:p>
            <a:r>
              <a:rPr lang="sr-Latn-CS" b="1" dirty="0"/>
              <a:t>č</a:t>
            </a:r>
            <a:r>
              <a:rPr lang="sr-Latn-CS" b="1" dirty="0" smtClean="0"/>
              <a:t>itati knjigu, stići na vrijeme, slušajući moju pjesmu... </a:t>
            </a:r>
            <a:endParaRPr lang="sr-Latn-CS" dirty="0" smtClean="0"/>
          </a:p>
          <a:p>
            <a:endParaRPr lang="sr-Latn-CS" dirty="0"/>
          </a:p>
          <a:p>
            <a:r>
              <a:rPr lang="sr-Latn-CS" dirty="0" smtClean="0"/>
              <a:t>Glagolski sintagmemi dijele se na: </a:t>
            </a:r>
            <a:endParaRPr lang="sr-Latn-CS" dirty="0"/>
          </a:p>
        </p:txBody>
      </p:sp>
      <p:graphicFrame>
        <p:nvGraphicFramePr>
          <p:cNvPr id="4" name="Diagram 3"/>
          <p:cNvGraphicFramePr/>
          <p:nvPr>
            <p:extLst>
              <p:ext uri="{D42A27DB-BD31-4B8C-83A1-F6EECF244321}">
                <p14:modId xmlns:p14="http://schemas.microsoft.com/office/powerpoint/2010/main" val="205730108"/>
              </p:ext>
            </p:extLst>
          </p:nvPr>
        </p:nvGraphicFramePr>
        <p:xfrm>
          <a:off x="3010618" y="1923691"/>
          <a:ext cx="7668884" cy="4214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608" y="3626868"/>
            <a:ext cx="2601942" cy="2571750"/>
          </a:xfrm>
          <a:prstGeom prst="rect">
            <a:avLst/>
          </a:prstGeom>
        </p:spPr>
      </p:pic>
    </p:spTree>
    <p:extLst>
      <p:ext uri="{BB962C8B-B14F-4D97-AF65-F5344CB8AC3E}">
        <p14:creationId xmlns:p14="http://schemas.microsoft.com/office/powerpoint/2010/main" val="16986900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1"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2" nodeType="clickEffect">
                                  <p:stCondLst>
                                    <p:cond delay="0"/>
                                  </p:stCondLst>
                                  <p:childTnLst>
                                    <p:animEffect transition="out" filter="randombar(horizontal)">
                                      <p:cBhvr>
                                        <p:cTn id="27" dur="5000"/>
                                        <p:tgtEl>
                                          <p:spTgt spid="4"/>
                                        </p:tgtEl>
                                      </p:cBhvr>
                                    </p:animEffect>
                                    <p:set>
                                      <p:cBhvr>
                                        <p:cTn id="28" dur="1" fill="hold">
                                          <p:stCondLst>
                                            <p:cond delay="4999"/>
                                          </p:stCondLst>
                                        </p:cTn>
                                        <p:tgtEl>
                                          <p:spTgt spid="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3"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circle(in)">
                                      <p:cBhvr>
                                        <p:cTn id="3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Graphic spid="4" grpId="1">
        <p:bldAsOne/>
      </p:bldGraphic>
      <p:bldGraphic spid="4" grpId="2">
        <p:bldAsOne/>
      </p:bldGraphic>
      <p:bldGraphic spid="4" grpId="3">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Priloška</a:t>
            </a:r>
            <a:r>
              <a:rPr lang="en-US" b="1" dirty="0"/>
              <a:t> </a:t>
            </a:r>
            <a:r>
              <a:rPr lang="en-US" b="1" dirty="0" err="1"/>
              <a:t>sintagma</a:t>
            </a:r>
            <a:r>
              <a:rPr lang="en-US" dirty="0"/>
              <a:t> je </a:t>
            </a:r>
            <a:r>
              <a:rPr lang="en-US" dirty="0" err="1"/>
              <a:t>ona</a:t>
            </a:r>
            <a:r>
              <a:rPr lang="en-US" dirty="0"/>
              <a:t> </a:t>
            </a:r>
            <a:r>
              <a:rPr lang="en-US" dirty="0" err="1"/>
              <a:t>sintagma</a:t>
            </a:r>
            <a:r>
              <a:rPr lang="en-US" dirty="0"/>
              <a:t> u </a:t>
            </a:r>
            <a:r>
              <a:rPr lang="en-US" dirty="0" err="1"/>
              <a:t>kojoj</a:t>
            </a:r>
            <a:r>
              <a:rPr lang="en-US" dirty="0"/>
              <a:t> je </a:t>
            </a:r>
            <a:r>
              <a:rPr lang="en-US" dirty="0" err="1"/>
              <a:t>glavna</a:t>
            </a:r>
            <a:r>
              <a:rPr lang="en-US" dirty="0"/>
              <a:t> </a:t>
            </a:r>
            <a:r>
              <a:rPr lang="en-US" dirty="0" smtClean="0"/>
              <a:t>r</a:t>
            </a:r>
            <a:r>
              <a:rPr lang="sr-Latn-ME" dirty="0" smtClean="0"/>
              <a:t>ij</a:t>
            </a:r>
            <a:r>
              <a:rPr lang="en-US" dirty="0" err="1" smtClean="0"/>
              <a:t>eč</a:t>
            </a:r>
            <a:r>
              <a:rPr lang="en-US" dirty="0" smtClean="0"/>
              <a:t> </a:t>
            </a:r>
            <a:r>
              <a:rPr lang="en-US" dirty="0" err="1"/>
              <a:t>sintagme</a:t>
            </a:r>
            <a:r>
              <a:rPr lang="en-US" dirty="0"/>
              <a:t> </a:t>
            </a:r>
            <a:r>
              <a:rPr lang="en-US" b="1" dirty="0" err="1"/>
              <a:t>prilog</a:t>
            </a:r>
            <a:r>
              <a:rPr lang="en-US" dirty="0"/>
              <a:t>. </a:t>
            </a:r>
            <a:r>
              <a:rPr lang="en-US" dirty="0" err="1"/>
              <a:t>Zavisni</a:t>
            </a:r>
            <a:r>
              <a:rPr lang="en-US" dirty="0"/>
              <a:t> </a:t>
            </a:r>
            <a:r>
              <a:rPr lang="en-US" dirty="0" err="1"/>
              <a:t>članovi</a:t>
            </a:r>
            <a:r>
              <a:rPr lang="en-US" dirty="0"/>
              <a:t> </a:t>
            </a:r>
            <a:r>
              <a:rPr lang="en-US" dirty="0" err="1"/>
              <a:t>priloške</a:t>
            </a:r>
            <a:r>
              <a:rPr lang="en-US" dirty="0"/>
              <a:t> </a:t>
            </a:r>
            <a:r>
              <a:rPr lang="en-US" dirty="0" err="1"/>
              <a:t>sintagme</a:t>
            </a:r>
            <a:r>
              <a:rPr lang="en-US" dirty="0"/>
              <a:t> </a:t>
            </a:r>
            <a:r>
              <a:rPr lang="en-US" dirty="0" err="1"/>
              <a:t>mogu</a:t>
            </a:r>
            <a:r>
              <a:rPr lang="en-US" dirty="0"/>
              <a:t> da se </a:t>
            </a:r>
            <a:r>
              <a:rPr lang="en-US" dirty="0" err="1"/>
              <a:t>nalaze</a:t>
            </a:r>
            <a:r>
              <a:rPr lang="en-US" dirty="0"/>
              <a:t> </a:t>
            </a:r>
            <a:r>
              <a:rPr lang="en-US" dirty="0" err="1"/>
              <a:t>ispred</a:t>
            </a:r>
            <a:r>
              <a:rPr lang="en-US" dirty="0"/>
              <a:t> </a:t>
            </a:r>
            <a:r>
              <a:rPr lang="en-US" dirty="0" err="1"/>
              <a:t>ili</a:t>
            </a:r>
            <a:r>
              <a:rPr lang="en-US" dirty="0"/>
              <a:t> </a:t>
            </a:r>
            <a:r>
              <a:rPr lang="en-US" dirty="0" err="1"/>
              <a:t>iza</a:t>
            </a:r>
            <a:r>
              <a:rPr lang="en-US" dirty="0"/>
              <a:t> </a:t>
            </a:r>
            <a:r>
              <a:rPr lang="en-US" dirty="0" err="1"/>
              <a:t>glavne</a:t>
            </a:r>
            <a:r>
              <a:rPr lang="en-US" dirty="0"/>
              <a:t> </a:t>
            </a:r>
            <a:r>
              <a:rPr lang="en-US" dirty="0" smtClean="0"/>
              <a:t>r</a:t>
            </a:r>
            <a:r>
              <a:rPr lang="sr-Latn-ME" dirty="0" smtClean="0"/>
              <a:t>ij</a:t>
            </a:r>
            <a:r>
              <a:rPr lang="en-US" dirty="0" err="1" smtClean="0"/>
              <a:t>eči</a:t>
            </a:r>
            <a:r>
              <a:rPr lang="en-US" dirty="0"/>
              <a:t>.</a:t>
            </a:r>
            <a:endParaRPr lang="sr-Latn-CS" dirty="0"/>
          </a:p>
        </p:txBody>
      </p:sp>
      <p:sp>
        <p:nvSpPr>
          <p:cNvPr id="4" name="Text Placeholder 3"/>
          <p:cNvSpPr>
            <a:spLocks noGrp="1"/>
          </p:cNvSpPr>
          <p:nvPr>
            <p:ph type="body" sz="half" idx="2"/>
          </p:nvPr>
        </p:nvSpPr>
        <p:spPr>
          <a:xfrm>
            <a:off x="6193614" y="1021110"/>
            <a:ext cx="4874395" cy="2438404"/>
          </a:xfrm>
        </p:spPr>
        <p:txBody>
          <a:bodyPr/>
          <a:lstStyle/>
          <a:p>
            <a:r>
              <a:rPr lang="sr-Latn-CS" dirty="0" smtClean="0"/>
              <a:t>Kao ni pridjev+rječca, tako ni </a:t>
            </a:r>
            <a:r>
              <a:rPr lang="sr-Latn-CS" b="1" dirty="0" smtClean="0"/>
              <a:t>prilog +rječca ne čine sintagmeme</a:t>
            </a:r>
            <a:r>
              <a:rPr lang="sr-Latn-CS" dirty="0" smtClean="0"/>
              <a:t> ako su one u funkciji pojačavanja njihovog značenja: </a:t>
            </a:r>
            <a:r>
              <a:rPr lang="sr-Latn-CS" b="1" dirty="0" smtClean="0"/>
              <a:t>prilično</a:t>
            </a:r>
            <a:r>
              <a:rPr lang="sr-Latn-CS" dirty="0" smtClean="0"/>
              <a:t> grubo, </a:t>
            </a:r>
            <a:r>
              <a:rPr lang="sr-Latn-CS" b="1" dirty="0" smtClean="0"/>
              <a:t>previše</a:t>
            </a:r>
            <a:r>
              <a:rPr lang="sr-Latn-CS" dirty="0" smtClean="0"/>
              <a:t> jednostavno, </a:t>
            </a:r>
            <a:r>
              <a:rPr lang="sr-Latn-CS" b="1" dirty="0" smtClean="0"/>
              <a:t>jako </a:t>
            </a:r>
            <a:r>
              <a:rPr lang="sr-Latn-CS" dirty="0" smtClean="0"/>
              <a:t>pametno,</a:t>
            </a:r>
            <a:r>
              <a:rPr lang="sr-Latn-CS" b="1" dirty="0" smtClean="0"/>
              <a:t> dosta </a:t>
            </a:r>
            <a:r>
              <a:rPr lang="sr-Latn-CS" dirty="0" smtClean="0"/>
              <a:t>brzopleto...</a:t>
            </a:r>
            <a:endParaRPr lang="sr-Latn-C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8590" y="1388534"/>
            <a:ext cx="1028700" cy="1276350"/>
          </a:xfrm>
          <a:prstGeom prst="rect">
            <a:avLst/>
          </a:prstGeom>
        </p:spPr>
      </p:pic>
      <p:sp>
        <p:nvSpPr>
          <p:cNvPr id="9" name="Folded Corner 8"/>
          <p:cNvSpPr/>
          <p:nvPr/>
        </p:nvSpPr>
        <p:spPr>
          <a:xfrm>
            <a:off x="2040770" y="3429407"/>
            <a:ext cx="2702376" cy="2148296"/>
          </a:xfrm>
          <a:prstGeom prst="foldedCorner">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b="1" dirty="0" smtClean="0">
                <a:solidFill>
                  <a:schemeClr val="tx1"/>
                </a:solidFill>
              </a:rPr>
              <a:t>Količinski </a:t>
            </a:r>
            <a:r>
              <a:rPr lang="sr-Latn-CS" dirty="0" smtClean="0">
                <a:solidFill>
                  <a:schemeClr val="tx1"/>
                </a:solidFill>
              </a:rPr>
              <a:t>sintagmemi: </a:t>
            </a:r>
            <a:r>
              <a:rPr lang="sr-Latn-CS" b="1" dirty="0" smtClean="0">
                <a:solidFill>
                  <a:schemeClr val="tx1"/>
                </a:solidFill>
              </a:rPr>
              <a:t>prilozi/nepromjenjivi brojevi + genitiv bez prijedloga: </a:t>
            </a:r>
          </a:p>
          <a:p>
            <a:pPr algn="ctr"/>
            <a:r>
              <a:rPr lang="sr-Latn-CS" dirty="0">
                <a:solidFill>
                  <a:schemeClr val="tx1"/>
                </a:solidFill>
              </a:rPr>
              <a:t>m</a:t>
            </a:r>
            <a:r>
              <a:rPr lang="sr-Latn-CS" dirty="0" smtClean="0">
                <a:solidFill>
                  <a:schemeClr val="tx1"/>
                </a:solidFill>
              </a:rPr>
              <a:t>nogo </a:t>
            </a:r>
            <a:r>
              <a:rPr lang="sr-Latn-CS" b="1" dirty="0" smtClean="0">
                <a:solidFill>
                  <a:schemeClr val="tx1"/>
                </a:solidFill>
              </a:rPr>
              <a:t>kiše,</a:t>
            </a:r>
            <a:r>
              <a:rPr lang="sr-Latn-CS" dirty="0" smtClean="0">
                <a:solidFill>
                  <a:schemeClr val="tx1"/>
                </a:solidFill>
              </a:rPr>
              <a:t> pet </a:t>
            </a:r>
            <a:r>
              <a:rPr lang="sr-Latn-CS" b="1" dirty="0" smtClean="0">
                <a:solidFill>
                  <a:schemeClr val="tx1"/>
                </a:solidFill>
              </a:rPr>
              <a:t>noći</a:t>
            </a:r>
            <a:r>
              <a:rPr lang="sr-Latn-CS" dirty="0" smtClean="0">
                <a:solidFill>
                  <a:schemeClr val="tx1"/>
                </a:solidFill>
              </a:rPr>
              <a:t>, trista </a:t>
            </a:r>
            <a:r>
              <a:rPr lang="sr-Latn-CS" b="1" dirty="0" smtClean="0">
                <a:solidFill>
                  <a:schemeClr val="tx1"/>
                </a:solidFill>
              </a:rPr>
              <a:t>godina</a:t>
            </a:r>
            <a:r>
              <a:rPr lang="sr-Latn-CS" dirty="0" smtClean="0">
                <a:solidFill>
                  <a:schemeClr val="tx1"/>
                </a:solidFill>
              </a:rPr>
              <a:t>, nekoliko </a:t>
            </a:r>
            <a:r>
              <a:rPr lang="sr-Latn-CS" b="1" dirty="0" smtClean="0">
                <a:solidFill>
                  <a:schemeClr val="tx1"/>
                </a:solidFill>
              </a:rPr>
              <a:t>nas</a:t>
            </a:r>
            <a:r>
              <a:rPr lang="sr-Latn-CS" dirty="0" smtClean="0">
                <a:solidFill>
                  <a:schemeClr val="tx1"/>
                </a:solidFill>
              </a:rPr>
              <a:t>...</a:t>
            </a:r>
            <a:endParaRPr lang="sr-Latn-CS" dirty="0">
              <a:solidFill>
                <a:schemeClr val="tx1"/>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0120" y="3782363"/>
            <a:ext cx="4827557" cy="2275725"/>
          </a:xfrm>
          <a:prstGeom prst="rect">
            <a:avLst/>
          </a:prstGeom>
        </p:spPr>
      </p:pic>
      <p:sp>
        <p:nvSpPr>
          <p:cNvPr id="13" name="Oval Callout 12"/>
          <p:cNvSpPr/>
          <p:nvPr/>
        </p:nvSpPr>
        <p:spPr>
          <a:xfrm>
            <a:off x="6117290" y="2061713"/>
            <a:ext cx="3544295" cy="2475953"/>
          </a:xfrm>
          <a:prstGeom prst="wedgeEllipseCallou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a:solidFill>
                  <a:schemeClr val="tx1"/>
                </a:solidFill>
              </a:rPr>
              <a:t>Kao zavisni tagmem stoje imenske riječi u kosim padežima ili </a:t>
            </a:r>
            <a:r>
              <a:rPr lang="sr-Latn-CS" dirty="0" smtClean="0">
                <a:solidFill>
                  <a:schemeClr val="tx1"/>
                </a:solidFill>
              </a:rPr>
              <a:t>prijedloško-padežnim izrazima</a:t>
            </a:r>
            <a:r>
              <a:rPr lang="sr-Latn-CS" dirty="0">
                <a:solidFill>
                  <a:schemeClr val="tx1"/>
                </a:solidFill>
              </a:rPr>
              <a:t>: </a:t>
            </a:r>
          </a:p>
          <a:p>
            <a:pPr algn="ctr"/>
            <a:r>
              <a:rPr lang="sr-Latn-CS" dirty="0">
                <a:solidFill>
                  <a:schemeClr val="tx1"/>
                </a:solidFill>
              </a:rPr>
              <a:t>slično </a:t>
            </a:r>
            <a:r>
              <a:rPr lang="sr-Latn-CS" b="1" dirty="0" smtClean="0">
                <a:solidFill>
                  <a:schemeClr val="tx1"/>
                </a:solidFill>
              </a:rPr>
              <a:t>njima (postupati)</a:t>
            </a:r>
            <a:r>
              <a:rPr lang="sr-Latn-CS" dirty="0" smtClean="0">
                <a:solidFill>
                  <a:schemeClr val="tx1"/>
                </a:solidFill>
              </a:rPr>
              <a:t>, </a:t>
            </a:r>
            <a:r>
              <a:rPr lang="sr-Latn-CS" dirty="0">
                <a:solidFill>
                  <a:schemeClr val="tx1"/>
                </a:solidFill>
              </a:rPr>
              <a:t>brzo </a:t>
            </a:r>
            <a:r>
              <a:rPr lang="sr-Latn-CS" b="1" dirty="0">
                <a:solidFill>
                  <a:schemeClr val="tx1"/>
                </a:solidFill>
              </a:rPr>
              <a:t>poput </a:t>
            </a:r>
            <a:r>
              <a:rPr lang="sr-Latn-CS" b="1" dirty="0" smtClean="0">
                <a:solidFill>
                  <a:schemeClr val="tx1"/>
                </a:solidFill>
              </a:rPr>
              <a:t>vjetra </a:t>
            </a:r>
            <a:r>
              <a:rPr lang="sr-Latn-CS" dirty="0" smtClean="0">
                <a:solidFill>
                  <a:schemeClr val="tx1"/>
                </a:solidFill>
              </a:rPr>
              <a:t>(nestati)</a:t>
            </a:r>
            <a:endParaRPr lang="sr-Latn-CS" dirty="0">
              <a:solidFill>
                <a:schemeClr val="tx1"/>
              </a:solidFill>
            </a:endParaRPr>
          </a:p>
        </p:txBody>
      </p:sp>
    </p:spTree>
    <p:extLst>
      <p:ext uri="{BB962C8B-B14F-4D97-AF65-F5344CB8AC3E}">
        <p14:creationId xmlns:p14="http://schemas.microsoft.com/office/powerpoint/2010/main" val="11945598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circle(in)">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ircle(in)">
                                      <p:cBhvr>
                                        <p:cTn id="20" dur="2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1"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 calcmode="lin" valueType="num">
                                      <p:cBhvr>
                                        <p:cTn id="34" dur="1000" fill="hold"/>
                                        <p:tgtEl>
                                          <p:spTgt spid="7"/>
                                        </p:tgtEl>
                                        <p:attrNameLst>
                                          <p:attrName>style.rotation</p:attrName>
                                        </p:attrNameLst>
                                      </p:cBhvr>
                                      <p:tavLst>
                                        <p:tav tm="0">
                                          <p:val>
                                            <p:fltVal val="90"/>
                                          </p:val>
                                        </p:tav>
                                        <p:tav tm="100000">
                                          <p:val>
                                            <p:fltVal val="0"/>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000"/>
                                        <p:tgtEl>
                                          <p:spTgt spid="7"/>
                                        </p:tgtEl>
                                      </p:cBhvr>
                                    </p:animEffect>
                                    <p:anim calcmode="lin" valueType="num">
                                      <p:cBhvr>
                                        <p:cTn id="41" dur="2000" fill="hold"/>
                                        <p:tgtEl>
                                          <p:spTgt spid="7"/>
                                        </p:tgtEl>
                                        <p:attrNameLst>
                                          <p:attrName>ppt_w</p:attrName>
                                        </p:attrNameLst>
                                      </p:cBhvr>
                                      <p:tavLst>
                                        <p:tav tm="0" fmla="#ppt_w*sin(2.5*pi*$)">
                                          <p:val>
                                            <p:fltVal val="0"/>
                                          </p:val>
                                        </p:tav>
                                        <p:tav tm="100000">
                                          <p:val>
                                            <p:fltVal val="1"/>
                                          </p:val>
                                        </p:tav>
                                      </p:tavLst>
                                    </p:anim>
                                    <p:anim calcmode="lin" valueType="num">
                                      <p:cBhvr>
                                        <p:cTn id="42"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9" grpId="0" animBg="1"/>
      <p:bldP spid="13" grpId="0" animBg="1"/>
      <p:bldP spid="1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143" y="1708028"/>
            <a:ext cx="3462284" cy="4416725"/>
          </a:xfrm>
          <a:prstGeom prst="rect">
            <a:avLst/>
          </a:prstGeom>
        </p:spPr>
      </p:pic>
      <p:sp>
        <p:nvSpPr>
          <p:cNvPr id="3" name="TextBox 2"/>
          <p:cNvSpPr txBox="1"/>
          <p:nvPr/>
        </p:nvSpPr>
        <p:spPr>
          <a:xfrm>
            <a:off x="4727275" y="1311215"/>
            <a:ext cx="6029865" cy="5355312"/>
          </a:xfrm>
          <a:prstGeom prst="rect">
            <a:avLst/>
          </a:prstGeom>
          <a:noFill/>
        </p:spPr>
        <p:txBody>
          <a:bodyPr wrap="square" rtlCol="0">
            <a:spAutoFit/>
          </a:bodyPr>
          <a:lstStyle/>
          <a:p>
            <a:r>
              <a:rPr lang="sr-Latn-CS" b="1" dirty="0" smtClean="0"/>
              <a:t>1.</a:t>
            </a:r>
            <a:r>
              <a:rPr lang="sr-Latn-CS" dirty="0" smtClean="0"/>
              <a:t> Šta su sintagmemi? </a:t>
            </a:r>
          </a:p>
          <a:p>
            <a:r>
              <a:rPr lang="sr-Latn-CS" b="1" dirty="0" smtClean="0"/>
              <a:t>2.</a:t>
            </a:r>
            <a:r>
              <a:rPr lang="sr-Latn-CS" dirty="0" smtClean="0"/>
              <a:t> Kako sve dijelimo sintagmeme?</a:t>
            </a:r>
          </a:p>
          <a:p>
            <a:r>
              <a:rPr lang="sr-Latn-CS" b="1" dirty="0" smtClean="0"/>
              <a:t>3.</a:t>
            </a:r>
            <a:r>
              <a:rPr lang="sr-Latn-CS" dirty="0" smtClean="0"/>
              <a:t> Kako dijelimo glagolske sintagmeme?</a:t>
            </a:r>
          </a:p>
          <a:p>
            <a:r>
              <a:rPr lang="sr-Latn-CS" b="1" dirty="0" smtClean="0"/>
              <a:t>4.</a:t>
            </a:r>
            <a:r>
              <a:rPr lang="sr-Latn-CS" dirty="0" smtClean="0"/>
              <a:t> Prepoznaj i imenuj sintagmeme: </a:t>
            </a:r>
          </a:p>
          <a:p>
            <a:pPr marL="342900" indent="-342900">
              <a:buFont typeface="+mj-lt"/>
              <a:buAutoNum type="alphaLcParenR"/>
            </a:pPr>
            <a:r>
              <a:rPr lang="sr-Latn-CS" dirty="0" smtClean="0"/>
              <a:t>Došla je djevojka crne kose. </a:t>
            </a:r>
          </a:p>
          <a:p>
            <a:pPr marL="342900" indent="-342900">
              <a:buFont typeface="+mj-lt"/>
              <a:buAutoNum type="alphaLcParenR"/>
            </a:pPr>
            <a:r>
              <a:rPr lang="sr-Latn-CS" dirty="0" smtClean="0"/>
              <a:t>Nemirna rijeka huči. </a:t>
            </a:r>
          </a:p>
          <a:p>
            <a:pPr marL="342900" indent="-342900">
              <a:buFont typeface="+mj-lt"/>
              <a:buAutoNum type="alphaLcParenR"/>
            </a:pPr>
            <a:r>
              <a:rPr lang="sr-Latn-CS" dirty="0" smtClean="0"/>
              <a:t>Bio je gladan kao vuk. </a:t>
            </a:r>
          </a:p>
          <a:p>
            <a:pPr marL="342900" indent="-342900">
              <a:buFont typeface="+mj-lt"/>
              <a:buAutoNum type="alphaLcParenR"/>
            </a:pPr>
            <a:r>
              <a:rPr lang="sr-Latn-CS" dirty="0" smtClean="0"/>
              <a:t>Otišao je odmahujući glavom.</a:t>
            </a:r>
          </a:p>
          <a:p>
            <a:pPr marL="342900" indent="-342900">
              <a:buFont typeface="+mj-lt"/>
              <a:buAutoNum type="alphaLcParenR"/>
            </a:pPr>
            <a:r>
              <a:rPr lang="sr-Latn-CS" dirty="0" smtClean="0"/>
              <a:t>Knjige treba pažljivo čitati. </a:t>
            </a:r>
          </a:p>
          <a:p>
            <a:pPr marL="342900" indent="-342900">
              <a:buFont typeface="+mj-lt"/>
              <a:buAutoNum type="alphaLcParenR"/>
            </a:pPr>
            <a:r>
              <a:rPr lang="sr-Latn-CS" dirty="0" smtClean="0"/>
              <a:t>Čovjek je lijep do bola. </a:t>
            </a:r>
          </a:p>
          <a:p>
            <a:pPr marL="342900" indent="-342900">
              <a:buFont typeface="+mj-lt"/>
              <a:buAutoNum type="alphaLcParenR"/>
            </a:pPr>
            <a:r>
              <a:rPr lang="sr-Latn-CS" dirty="0" smtClean="0"/>
              <a:t>Vikao je prilično glasno. </a:t>
            </a:r>
          </a:p>
          <a:p>
            <a:pPr marL="342900" indent="-342900">
              <a:buFont typeface="+mj-lt"/>
              <a:buAutoNum type="alphaLcParenR"/>
            </a:pPr>
            <a:r>
              <a:rPr lang="sr-Latn-CS" dirty="0" smtClean="0"/>
              <a:t>Bijela mačka šeta po krovu. </a:t>
            </a:r>
          </a:p>
          <a:p>
            <a:pPr marL="342900" indent="-342900">
              <a:buFont typeface="+mj-lt"/>
              <a:buAutoNum type="alphaLcParenR"/>
            </a:pPr>
            <a:r>
              <a:rPr lang="sr-Latn-CS" dirty="0" smtClean="0"/>
              <a:t>Napisao je odličan roman. </a:t>
            </a:r>
          </a:p>
          <a:p>
            <a:r>
              <a:rPr lang="sr-Latn-CS" b="1" dirty="0" smtClean="0"/>
              <a:t>5.</a:t>
            </a:r>
            <a:r>
              <a:rPr lang="sr-Latn-CS" dirty="0" smtClean="0"/>
              <a:t> Odredi glavne tagmeme u sljedećim sintagmemima: kolač od višanja, komadić plavog neba, čovjek iz voza, vrlo smiješan, daleki vrhovi brda, mršav kao čačkalica, kapa od vune, sok od višanja,  uplakano od sreće, vrlo pažljivo,  čitati knjigu, pričati priču...</a:t>
            </a:r>
          </a:p>
          <a:p>
            <a:endParaRPr lang="sr-Latn-CS" dirty="0" smtClean="0"/>
          </a:p>
          <a:p>
            <a:endParaRPr lang="sr-Latn-CS" dirty="0"/>
          </a:p>
        </p:txBody>
      </p:sp>
      <p:sp>
        <p:nvSpPr>
          <p:cNvPr id="4" name="Rectangle 3"/>
          <p:cNvSpPr/>
          <p:nvPr/>
        </p:nvSpPr>
        <p:spPr>
          <a:xfrm flipH="1">
            <a:off x="1595886" y="1061049"/>
            <a:ext cx="2820837" cy="388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smtClean="0"/>
              <a:t>Domaći zadatak: </a:t>
            </a:r>
            <a:endParaRPr lang="sr-Latn-C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8088" y="681485"/>
            <a:ext cx="2352900" cy="2293203"/>
          </a:xfrm>
          <a:prstGeom prst="rect">
            <a:avLst/>
          </a:prstGeom>
        </p:spPr>
      </p:pic>
    </p:spTree>
    <p:extLst>
      <p:ext uri="{BB962C8B-B14F-4D97-AF65-F5344CB8AC3E}">
        <p14:creationId xmlns:p14="http://schemas.microsoft.com/office/powerpoint/2010/main" val="298940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7|1.6|1.1"/>
</p:tagLst>
</file>

<file path=ppt/tags/tag2.xml><?xml version="1.0" encoding="utf-8"?>
<p:tagLst xmlns:a="http://schemas.openxmlformats.org/drawingml/2006/main" xmlns:r="http://schemas.openxmlformats.org/officeDocument/2006/relationships" xmlns:p="http://schemas.openxmlformats.org/presentationml/2006/main">
  <p:tag name="TIMING" val="|6.6|1.5"/>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1125</TotalTime>
  <Words>797</Words>
  <Application>Microsoft Office PowerPoint</Application>
  <PresentationFormat>Widescreen</PresentationFormat>
  <Paragraphs>151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Garamond</vt:lpstr>
      <vt:lpstr>Wingdings</vt:lpstr>
      <vt:lpstr>Organic</vt:lpstr>
      <vt:lpstr>        SINTAGMEMI</vt:lpstr>
      <vt:lpstr>Govorne jedinice</vt:lpstr>
      <vt:lpstr>PowerPoint Presentation</vt:lpstr>
      <vt:lpstr>Napravi sintagmeme od riječi čitati i </vt:lpstr>
      <vt:lpstr>Pročitala sam tu priču u veoma zanimljivoj knjizi. (rečenica)</vt:lpstr>
      <vt:lpstr>Sintagmemi (sintagme) se sastoje od najmanje dva međusobno povezana dijela koji se nazivaju tagmemi. </vt:lpstr>
      <vt:lpstr>1. Prema sintaksičkim odnosima među članovima sintagmeme dijelimo na: NEZAVISNE (koordinativne)                     ZAVISNE (subordinativne)</vt:lpstr>
      <vt:lpstr>  2.  Prema sastavu sintagmeme mogu biti:                                                                 a) proste (sastoje se od samo dvije riječi): lijepo druženje, platiti račun... b) složene (sastavljene od više sintagmema): lijepo matursko druženje, platiti svoj račun, dostojan izuzetnog poštovanja...</vt:lpstr>
      <vt:lpstr>PowerPoint Presentation</vt:lpstr>
      <vt:lpstr>PowerPoint Presentation</vt:lpstr>
      <vt:lpstr>PowerPoint Presentation</vt:lpstr>
      <vt:lpstr>Priloška sintagma je ona sintagma u kojoj je glavna riječ sintagme prilog. Zavisni članovi priloške sintagme mogu da se nalaze ispred ili iza glavne riječi.</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SINTAGMEMI</dc:title>
  <dc:creator>Windows User</dc:creator>
  <cp:lastModifiedBy>Win</cp:lastModifiedBy>
  <cp:revision>50</cp:revision>
  <dcterms:created xsi:type="dcterms:W3CDTF">2020-03-31T17:19:16Z</dcterms:created>
  <dcterms:modified xsi:type="dcterms:W3CDTF">2020-04-05T00:12:00Z</dcterms:modified>
</cp:coreProperties>
</file>