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dirty="0" smtClean="0"/>
              <a:t>Suncokreti 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dirty="0" smtClean="0"/>
              <a:t>JOVAN DUČIĆ</a:t>
            </a:r>
            <a:endParaRPr lang="sr-Latn-C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167" y="3707044"/>
            <a:ext cx="2316480" cy="154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1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069675"/>
            <a:ext cx="9601195" cy="4806193"/>
          </a:xfrm>
        </p:spPr>
        <p:txBody>
          <a:bodyPr>
            <a:normAutofit fontScale="62500" lnSpcReduction="20000"/>
          </a:bodyPr>
          <a:lstStyle/>
          <a:p>
            <a:r>
              <a:rPr lang="sr-Latn-ME" sz="3100" b="1" dirty="0">
                <a:solidFill>
                  <a:srgbClr val="FF0000"/>
                </a:solidFill>
              </a:rPr>
              <a:t>Nastavni listić br. 1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sr-Latn-ME" sz="3100" dirty="0">
                <a:solidFill>
                  <a:srgbClr val="FF0000"/>
                </a:solidFill>
              </a:rPr>
              <a:t> 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sr-Latn-ME" sz="3100" dirty="0">
                <a:solidFill>
                  <a:srgbClr val="FF0000"/>
                </a:solidFill>
              </a:rPr>
              <a:t> 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sr-Latn-ME" sz="3100" dirty="0">
                <a:solidFill>
                  <a:srgbClr val="FF0000"/>
                </a:solidFill>
              </a:rPr>
              <a:t>Lirika                                                       Roman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sr-Latn-ME" sz="3100" dirty="0">
                <a:solidFill>
                  <a:srgbClr val="FF0000"/>
                </a:solidFill>
              </a:rPr>
              <a:t>                                                                Tragedija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sr-Latn-ME" sz="3100" dirty="0">
                <a:solidFill>
                  <a:srgbClr val="FF0000"/>
                </a:solidFill>
              </a:rPr>
              <a:t>                                                                 Ljubavna pjesma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sr-Latn-ME" sz="3100" dirty="0">
                <a:solidFill>
                  <a:srgbClr val="FF0000"/>
                </a:solidFill>
              </a:rPr>
              <a:t>                                                                 Novela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sr-Latn-ME" sz="3100" dirty="0">
                <a:solidFill>
                  <a:srgbClr val="FF0000"/>
                </a:solidFill>
              </a:rPr>
              <a:t>Epika                                                       Socijalna pjesma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sr-Latn-ME" sz="3100" dirty="0">
                <a:solidFill>
                  <a:srgbClr val="FF0000"/>
                </a:solidFill>
              </a:rPr>
              <a:t>                                                                 Komedija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sr-Latn-ME" sz="3100" dirty="0">
                <a:solidFill>
                  <a:srgbClr val="FF0000"/>
                </a:solidFill>
              </a:rPr>
              <a:t>                                                                 Anegdota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sr-Latn-ME" sz="3100" dirty="0">
                <a:solidFill>
                  <a:srgbClr val="FF0000"/>
                </a:solidFill>
              </a:rPr>
              <a:t>                                                                 Refleksivna pjesma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sr-Latn-ME" sz="3100" dirty="0">
                <a:solidFill>
                  <a:srgbClr val="FF0000"/>
                </a:solidFill>
              </a:rPr>
              <a:t>Drama                                                     Bajka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sr-Latn-ME" sz="3100" dirty="0">
                <a:solidFill>
                  <a:srgbClr val="FF0000"/>
                </a:solidFill>
              </a:rPr>
              <a:t>                                                                 Drama u užem smislu</a:t>
            </a:r>
            <a:endParaRPr lang="en-US" sz="3100" dirty="0">
              <a:solidFill>
                <a:srgbClr val="FF0000"/>
              </a:solidFill>
            </a:endParaRPr>
          </a:p>
          <a:p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690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B				  Van Gog</a:t>
            </a:r>
            <a:endParaRPr lang="sr-Latn-C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507" y="530130"/>
            <a:ext cx="4726997" cy="5878667"/>
          </a:xfrm>
        </p:spPr>
      </p:pic>
    </p:spTree>
    <p:extLst>
      <p:ext uri="{BB962C8B-B14F-4D97-AF65-F5344CB8AC3E}">
        <p14:creationId xmlns:p14="http://schemas.microsoft.com/office/powerpoint/2010/main" val="1823530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Zašto se suncokreti okreću za Suncem?</a:t>
            </a:r>
            <a:br>
              <a:rPr lang="sr-Latn-CS" dirty="0" smtClean="0"/>
            </a:br>
            <a:r>
              <a:rPr lang="sr-Latn-CS" dirty="0" smtClean="0"/>
              <a:t>Zašto su </a:t>
            </a:r>
            <a:r>
              <a:rPr lang="sr-Latn-CS" b="1" i="1" dirty="0" smtClean="0"/>
              <a:t>svjetloljupci</a:t>
            </a:r>
            <a:r>
              <a:rPr lang="sr-Latn-CS" dirty="0" smtClean="0"/>
              <a:t>?</a:t>
            </a:r>
            <a:endParaRPr lang="sr-Latn-C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894" y="2385084"/>
            <a:ext cx="4835106" cy="3021941"/>
          </a:xfrm>
        </p:spPr>
      </p:pic>
    </p:spTree>
    <p:extLst>
      <p:ext uri="{BB962C8B-B14F-4D97-AF65-F5344CB8AC3E}">
        <p14:creationId xmlns:p14="http://schemas.microsoft.com/office/powerpoint/2010/main" val="1076446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Kako suncokreti izgledaju noću?</a:t>
            </a:r>
            <a:endParaRPr lang="sr-Latn-C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02" y="2041412"/>
            <a:ext cx="5051861" cy="384059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098" y="2056710"/>
            <a:ext cx="54864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55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>Liričar može postati veliki samo onda kada bude kazao velike istine o trima najvećim i najfatalnijim motivima života i umetnosti: Bogu, ljubavi i smrti.</a:t>
            </a:r>
            <a:br>
              <a:rPr lang="sr-Latn-CS" dirty="0" smtClean="0"/>
            </a:br>
            <a:r>
              <a:rPr lang="sr-Latn-CS" dirty="0" smtClean="0"/>
              <a:t> (Jovan Dučić)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1985" y="5796950"/>
            <a:ext cx="9464612" cy="78917"/>
          </a:xfrm>
        </p:spPr>
        <p:txBody>
          <a:bodyPr>
            <a:normAutofit fontScale="25000" lnSpcReduction="20000"/>
          </a:bodyPr>
          <a:lstStyle/>
          <a:p>
            <a:endParaRPr lang="sr-Latn-CS" dirty="0" smtClean="0"/>
          </a:p>
          <a:p>
            <a:endParaRPr lang="sr-Latn-CS" dirty="0"/>
          </a:p>
          <a:p>
            <a:endParaRPr lang="sr-Latn-CS" dirty="0" smtClean="0"/>
          </a:p>
          <a:p>
            <a:endParaRPr lang="sr-Latn-CS" dirty="0"/>
          </a:p>
          <a:p>
            <a:pPr lvl="8"/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2523116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38" y="77638"/>
            <a:ext cx="8544785" cy="6659591"/>
          </a:xfrm>
        </p:spPr>
      </p:pic>
    </p:spTree>
    <p:extLst>
      <p:ext uri="{BB962C8B-B14F-4D97-AF65-F5344CB8AC3E}">
        <p14:creationId xmlns:p14="http://schemas.microsoft.com/office/powerpoint/2010/main" val="3820185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48906"/>
            <a:ext cx="5666115" cy="1337093"/>
          </a:xfrm>
        </p:spPr>
        <p:txBody>
          <a:bodyPr>
            <a:normAutofit fontScale="90000"/>
          </a:bodyPr>
          <a:lstStyle/>
          <a:p>
            <a:r>
              <a:rPr lang="sr-Latn-CS" dirty="0" smtClean="0"/>
              <a:t>Jovan Dučić  (1874-1943)               </a:t>
            </a:r>
            <a:endParaRPr lang="sr-Latn-C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514840"/>
            <a:ext cx="4344358" cy="325826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046" y="500333"/>
            <a:ext cx="5198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462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Rođen u Trebinju</a:t>
            </a:r>
            <a:br>
              <a:rPr lang="sr-Latn-CS" dirty="0" smtClean="0"/>
            </a:b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3192" y="1768415"/>
            <a:ext cx="9723405" cy="4107453"/>
          </a:xfrm>
        </p:spPr>
        <p:txBody>
          <a:bodyPr>
            <a:normAutofit fontScale="92500" lnSpcReduction="20000"/>
          </a:bodyPr>
          <a:lstStyle/>
          <a:p>
            <a:r>
              <a:rPr lang="sr-Latn-CS" dirty="0" smtClean="0"/>
              <a:t>Upisuje trgovačku školu, a zatim i učiteljsku. Oca bukvalno nije ni zapamtio</a:t>
            </a:r>
          </a:p>
          <a:p>
            <a:r>
              <a:rPr lang="sr-Latn-CS" dirty="0" smtClean="0"/>
              <a:t>Piše patriotske pjesme i biva prognan, hapšen i otjeran sa posla</a:t>
            </a:r>
          </a:p>
          <a:p>
            <a:r>
              <a:rPr lang="sr-Latn-CS" dirty="0" smtClean="0"/>
              <a:t>Odlazi u Ženevu i završava pravni fakultet </a:t>
            </a:r>
          </a:p>
          <a:p>
            <a:r>
              <a:rPr lang="sr-Latn-CS" dirty="0" smtClean="0"/>
              <a:t>Bavi se diplomatskim poslom (ao Milan Rakić, Ivo Andrić, Miloš Crnjanaski)</a:t>
            </a:r>
          </a:p>
          <a:p>
            <a:r>
              <a:rPr lang="sr-Latn-CS" dirty="0" smtClean="0"/>
              <a:t>Uređuje i štampa mostarski književni list Zora sa Šantićem</a:t>
            </a:r>
          </a:p>
          <a:p>
            <a:r>
              <a:rPr lang="sr-Latn-CS" dirty="0" smtClean="0"/>
              <a:t>U radu ima tri faze : vojislavljenska (po Vojislavu Iliću ) do odlaska u Ženevu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CS" dirty="0" smtClean="0"/>
              <a:t>Parnaso-simbolistička – do I svjetskog rata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CS" dirty="0" smtClean="0"/>
              <a:t>Post simbolistička – do kraja stvaralaštva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CS" dirty="0" smtClean="0"/>
              <a:t>Najpoznatija djela: Pesme (1901. i 1908), Lirika (1943), filozofska proza Gradovi i himere i Blago cara Radovana</a:t>
            </a:r>
            <a:endParaRPr lang="sr-Latn-CS" dirty="0"/>
          </a:p>
          <a:p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3655067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dirty="0" smtClean="0"/>
              <a:t>Ova pjesma pripada ciklusu Večernje pesme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Suncokreti</a:t>
            </a:r>
            <a:r>
              <a:rPr lang="en-US" dirty="0"/>
              <a:t> u </a:t>
            </a:r>
            <a:r>
              <a:rPr lang="en-US" dirty="0" err="1"/>
              <a:t>ovoj</a:t>
            </a:r>
            <a:r>
              <a:rPr lang="en-US" dirty="0"/>
              <a:t> </a:t>
            </a:r>
            <a:r>
              <a:rPr lang="en-US" dirty="0" smtClean="0"/>
              <a:t>p</a:t>
            </a:r>
            <a:r>
              <a:rPr lang="sr-Latn-ME" dirty="0" smtClean="0"/>
              <a:t>j</a:t>
            </a:r>
            <a:r>
              <a:rPr lang="en-US" dirty="0" err="1" smtClean="0"/>
              <a:t>esmi</a:t>
            </a:r>
            <a:r>
              <a:rPr lang="en-US" dirty="0" smtClean="0"/>
              <a:t> </a:t>
            </a:r>
            <a:r>
              <a:rPr lang="en-US" dirty="0" err="1"/>
              <a:t>dobijaju</a:t>
            </a:r>
            <a:r>
              <a:rPr lang="en-US" dirty="0"/>
              <a:t> </a:t>
            </a:r>
            <a:r>
              <a:rPr lang="en-US" dirty="0" err="1"/>
              <a:t>trostruku</a:t>
            </a:r>
            <a:r>
              <a:rPr lang="en-US" dirty="0"/>
              <a:t> </a:t>
            </a:r>
            <a:r>
              <a:rPr lang="en-US" dirty="0" err="1"/>
              <a:t>simboliku</a:t>
            </a:r>
            <a:r>
              <a:rPr lang="en-US" dirty="0"/>
              <a:t>:</a:t>
            </a:r>
          </a:p>
          <a:p>
            <a:r>
              <a:rPr lang="en-US" dirty="0"/>
              <a:t>- </a:t>
            </a:r>
            <a:r>
              <a:rPr lang="en-US" dirty="0" err="1" smtClean="0"/>
              <a:t>sv</a:t>
            </a:r>
            <a:r>
              <a:rPr lang="sr-Latn-ME" dirty="0" smtClean="0"/>
              <a:t>j</a:t>
            </a:r>
            <a:r>
              <a:rPr lang="en-US" dirty="0" err="1" smtClean="0"/>
              <a:t>etlost</a:t>
            </a:r>
            <a:r>
              <a:rPr lang="en-US" dirty="0" smtClean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izvor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težnja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visinama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prostranstvima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težnja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idealima</a:t>
            </a:r>
            <a:r>
              <a:rPr lang="en-US" dirty="0" smtClean="0"/>
              <a:t>.</a:t>
            </a:r>
            <a:endParaRPr lang="sr-Latn-ME" dirty="0" smtClean="0"/>
          </a:p>
          <a:p>
            <a:endParaRPr lang="sr-Latn-ME" dirty="0"/>
          </a:p>
          <a:p>
            <a:r>
              <a:rPr lang="sr-Latn-ME" dirty="0" smtClean="0"/>
              <a:t>Umiru suncokreti ali ne  i ideali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853" y="3102110"/>
            <a:ext cx="2971440" cy="222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99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Umjetnička vrijednost pjesme: 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Visoka eufoničnost (milozvučnost) povljanje vokala ( e-10, o-9,u-8,c-8,n-5) koja oblikuje određeno raspooženje uzvišenosti</a:t>
            </a:r>
          </a:p>
          <a:p>
            <a:r>
              <a:rPr lang="sr-Latn-CS" dirty="0" smtClean="0"/>
              <a:t>Visoka vrijednost elegancije stiha i zvukovnost </a:t>
            </a:r>
          </a:p>
          <a:p>
            <a:r>
              <a:rPr lang="sr-Latn-CS" dirty="0" smtClean="0"/>
              <a:t>Njegovo pjevanje je čist larpurlartizam-uvjerenje da pjesma postoji  zbog ljepote i sebe same</a:t>
            </a:r>
          </a:p>
          <a:p>
            <a:endParaRPr lang="sr-Latn-CS" dirty="0"/>
          </a:p>
          <a:p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374720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ĆINKVINA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/>
              <a:t>Naslov</a:t>
            </a:r>
            <a:r>
              <a:rPr lang="en-US" b="1" dirty="0"/>
              <a:t> / </a:t>
            </a:r>
            <a:r>
              <a:rPr lang="en-US" b="1" dirty="0" err="1"/>
              <a:t>tema</a:t>
            </a:r>
            <a:r>
              <a:rPr lang="en-US" b="1" dirty="0"/>
              <a:t> (</a:t>
            </a:r>
            <a:r>
              <a:rPr lang="en-US" b="1" dirty="0" err="1"/>
              <a:t>jedna</a:t>
            </a:r>
            <a:r>
              <a:rPr lang="en-US" b="1" dirty="0"/>
              <a:t> </a:t>
            </a:r>
            <a:r>
              <a:rPr lang="en-US" b="1" dirty="0" err="1"/>
              <a:t>imenica</a:t>
            </a:r>
            <a:r>
              <a:rPr lang="en-US" b="1" dirty="0"/>
              <a:t>) .........................................</a:t>
            </a:r>
            <a:endParaRPr lang="en-US" dirty="0"/>
          </a:p>
          <a:p>
            <a:r>
              <a:rPr lang="en-US" b="1" dirty="0" err="1"/>
              <a:t>Opis</a:t>
            </a:r>
            <a:r>
              <a:rPr lang="en-US" b="1" dirty="0"/>
              <a:t> (</a:t>
            </a:r>
            <a:r>
              <a:rPr lang="en-US" b="1" dirty="0" err="1"/>
              <a:t>dva</a:t>
            </a:r>
            <a:r>
              <a:rPr lang="en-US" b="1" dirty="0"/>
              <a:t> </a:t>
            </a:r>
            <a:r>
              <a:rPr lang="en-US" b="1" dirty="0" err="1"/>
              <a:t>pridjeva</a:t>
            </a:r>
            <a:r>
              <a:rPr lang="en-US" b="1" dirty="0"/>
              <a:t>) ................................... .......... ..................................</a:t>
            </a:r>
            <a:endParaRPr lang="en-US" dirty="0"/>
          </a:p>
          <a:p>
            <a:r>
              <a:rPr lang="en-US" b="1" dirty="0" err="1"/>
              <a:t>Radnja</a:t>
            </a:r>
            <a:r>
              <a:rPr lang="en-US" b="1" dirty="0"/>
              <a:t> (tri </a:t>
            </a:r>
            <a:r>
              <a:rPr lang="en-US" b="1" dirty="0" err="1"/>
              <a:t>glagola</a:t>
            </a:r>
            <a:r>
              <a:rPr lang="en-US" b="1" dirty="0"/>
              <a:t> </a:t>
            </a:r>
            <a:r>
              <a:rPr lang="en-US" b="1" dirty="0" err="1"/>
              <a:t>ili</a:t>
            </a:r>
            <a:r>
              <a:rPr lang="en-US" b="1" dirty="0"/>
              <a:t> </a:t>
            </a:r>
            <a:r>
              <a:rPr lang="en-US" b="1" dirty="0" err="1"/>
              <a:t>glagolske</a:t>
            </a:r>
            <a:r>
              <a:rPr lang="en-US" b="1" dirty="0"/>
              <a:t> </a:t>
            </a:r>
            <a:r>
              <a:rPr lang="en-US" b="1" dirty="0" err="1"/>
              <a:t>imenice</a:t>
            </a:r>
            <a:r>
              <a:rPr lang="en-US" b="1" dirty="0"/>
              <a:t>) ........................ .................. ....... ......................</a:t>
            </a:r>
            <a:endParaRPr lang="en-US" dirty="0"/>
          </a:p>
          <a:p>
            <a:r>
              <a:rPr lang="en-US" b="1" dirty="0" err="1"/>
              <a:t>Osjećaji</a:t>
            </a:r>
            <a:r>
              <a:rPr lang="en-US" b="1" dirty="0"/>
              <a:t> (</a:t>
            </a:r>
            <a:r>
              <a:rPr lang="en-US" b="1" dirty="0" err="1"/>
              <a:t>rečenica</a:t>
            </a:r>
            <a:r>
              <a:rPr lang="en-US" b="1" dirty="0"/>
              <a:t> od </a:t>
            </a:r>
            <a:r>
              <a:rPr lang="en-US" b="1" dirty="0" err="1"/>
              <a:t>četiri</a:t>
            </a:r>
            <a:r>
              <a:rPr lang="en-US" b="1" dirty="0"/>
              <a:t> </a:t>
            </a:r>
            <a:r>
              <a:rPr lang="en-US" b="1" dirty="0" err="1"/>
              <a:t>riječi</a:t>
            </a:r>
            <a:r>
              <a:rPr lang="en-US" b="1" dirty="0"/>
              <a:t>) ...................... ................... .. ..................... ................</a:t>
            </a:r>
            <a:endParaRPr lang="en-US" dirty="0"/>
          </a:p>
          <a:p>
            <a:r>
              <a:rPr lang="en-US" b="1" dirty="0" err="1"/>
              <a:t>Ponavljanje</a:t>
            </a:r>
            <a:r>
              <a:rPr lang="en-US" b="1" dirty="0"/>
              <a:t> </a:t>
            </a:r>
            <a:r>
              <a:rPr lang="en-US" b="1" dirty="0" err="1"/>
              <a:t>suštine</a:t>
            </a:r>
            <a:r>
              <a:rPr lang="en-US" b="1" dirty="0"/>
              <a:t> </a:t>
            </a:r>
            <a:r>
              <a:rPr lang="en-US" b="1" dirty="0" err="1"/>
              <a:t>teme</a:t>
            </a:r>
            <a:r>
              <a:rPr lang="en-US" b="1" dirty="0"/>
              <a:t> (</a:t>
            </a:r>
            <a:r>
              <a:rPr lang="en-US" b="1" dirty="0" err="1"/>
              <a:t>jedna</a:t>
            </a:r>
            <a:r>
              <a:rPr lang="en-US" b="1" dirty="0"/>
              <a:t> </a:t>
            </a:r>
            <a:r>
              <a:rPr lang="en-US" b="1" dirty="0" err="1"/>
              <a:t>riječ</a:t>
            </a:r>
            <a:r>
              <a:rPr lang="en-US" b="1" dirty="0"/>
              <a:t>) ........................................... .....</a:t>
            </a:r>
            <a:endParaRPr lang="en-US" dirty="0"/>
          </a:p>
          <a:p>
            <a:endParaRPr lang="sr-Latn-C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236" y="181154"/>
            <a:ext cx="2275881" cy="256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5721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56</TotalTime>
  <Words>251</Words>
  <Application>Microsoft Office PowerPoint</Application>
  <PresentationFormat>Custom</PresentationFormat>
  <Paragraphs>48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Organic</vt:lpstr>
      <vt:lpstr>Suncokreti </vt:lpstr>
      <vt:lpstr>PowerPoint Presentation</vt:lpstr>
      <vt:lpstr>B      Van Gog</vt:lpstr>
      <vt:lpstr>Zašto se suncokreti okreću za Suncem? Zašto su svjetloljupci?</vt:lpstr>
      <vt:lpstr>Kako suncokreti izgledaju noću?</vt:lpstr>
      <vt:lpstr>       Liričar može postati veliki samo onda kada bude kazao velike istine o trima najvećim i najfatalnijim motivima života i umetnosti: Bogu, ljubavi i smrti.  (Jovan Dučić)</vt:lpstr>
      <vt:lpstr>PowerPoint Presentation</vt:lpstr>
      <vt:lpstr>Jovan Dučić  (1874-1943)               </vt:lpstr>
      <vt:lpstr>Rođen u Trebinju </vt:lpstr>
      <vt:lpstr>Ova pjesma pripada ciklusu Večernje pesme</vt:lpstr>
      <vt:lpstr>Umjetnička vrijednost pjesme: </vt:lpstr>
      <vt:lpstr>ĆINKVINA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Suncokreti</dc:title>
  <dc:creator>Windows User</dc:creator>
  <cp:lastModifiedBy>Win</cp:lastModifiedBy>
  <cp:revision>7</cp:revision>
  <dcterms:created xsi:type="dcterms:W3CDTF">2019-10-22T12:12:03Z</dcterms:created>
  <dcterms:modified xsi:type="dcterms:W3CDTF">2020-03-19T02:43:30Z</dcterms:modified>
</cp:coreProperties>
</file>