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3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r.wikipedia.org/wiki/%D0%9C%D1%83%D0%B7%D0%B0" TargetMode="External"/><Relationship Id="rId2" Type="http://schemas.openxmlformats.org/officeDocument/2006/relationships/hyperlink" Target="https://sr.wikipedia.org/wiki/%D0%A0%D0%B0%D1%84%D0%B0%D0%B5%D0%BB%D0%BE_%D0%A1%D0%B0%D0%BD%D1%82%D0%B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hyperlink" Target="https://sr.wikipedia.org/wiki/Mount_Parnassu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://www.tt-group.net/video/anticka-grcka-muzika-onlin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ezijanoci.com/" TargetMode="External"/><Relationship Id="rId2" Type="http://schemas.openxmlformats.org/officeDocument/2006/relationships/hyperlink" Target="http://www.poetabg.com/htm/antologija%20ljubavnih.htm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dirty="0" smtClean="0"/>
              <a:t>Svjetski dan poezije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dirty="0" smtClean="0"/>
              <a:t>                                                 21.mart</a:t>
            </a:r>
            <a:endParaRPr lang="sr-Latn-C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900" y="370955"/>
            <a:ext cx="2667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52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9"/>
    </mc:Choice>
    <mc:Fallback xmlns="">
      <p:transition spd="slow" advTm="321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Vladika</a:t>
            </a:r>
            <a:r>
              <a:rPr lang="en-US" b="1" dirty="0"/>
              <a:t> </a:t>
            </a:r>
            <a:r>
              <a:rPr lang="en-US" b="1" dirty="0" err="1"/>
              <a:t>Nikolaj</a:t>
            </a:r>
            <a:r>
              <a:rPr lang="en-US" b="1" dirty="0"/>
              <a:t> </a:t>
            </a:r>
            <a:r>
              <a:rPr lang="en-US" b="1" dirty="0" err="1"/>
              <a:t>Velimirović</a:t>
            </a:r>
            <a:endParaRPr lang="en-US" dirty="0"/>
          </a:p>
          <a:p>
            <a:r>
              <a:rPr lang="en-US" sz="2400" dirty="0">
                <a:solidFill>
                  <a:srgbClr val="FF0000"/>
                </a:solidFill>
              </a:rPr>
              <a:t>„</a:t>
            </a:r>
            <a:r>
              <a:rPr lang="en-US" sz="2400" dirty="0" err="1">
                <a:solidFill>
                  <a:srgbClr val="FF0000"/>
                </a:solidFill>
              </a:rPr>
              <a:t>Poezija</a:t>
            </a:r>
            <a:r>
              <a:rPr lang="en-US" sz="2400" dirty="0">
                <a:solidFill>
                  <a:srgbClr val="FF0000"/>
                </a:solidFill>
              </a:rPr>
              <a:t> je </a:t>
            </a:r>
            <a:r>
              <a:rPr lang="en-US" sz="2400" dirty="0" err="1">
                <a:solidFill>
                  <a:srgbClr val="FF0000"/>
                </a:solidFill>
              </a:rPr>
              <a:t>zarazna</a:t>
            </a:r>
            <a:r>
              <a:rPr lang="en-US" sz="2400" dirty="0">
                <a:solidFill>
                  <a:srgbClr val="FF0000"/>
                </a:solidFill>
              </a:rPr>
              <a:t>. </a:t>
            </a:r>
            <a:r>
              <a:rPr lang="en-US" sz="2400" dirty="0" err="1">
                <a:solidFill>
                  <a:srgbClr val="FF0000"/>
                </a:solidFill>
              </a:rPr>
              <a:t>Ona</a:t>
            </a:r>
            <a:r>
              <a:rPr lang="en-US" sz="2400" dirty="0">
                <a:solidFill>
                  <a:srgbClr val="FF0000"/>
                </a:solidFill>
              </a:rPr>
              <a:t> je u </a:t>
            </a:r>
            <a:r>
              <a:rPr lang="en-US" sz="2400" dirty="0" err="1">
                <a:solidFill>
                  <a:srgbClr val="FF0000"/>
                </a:solidFill>
              </a:rPr>
              <a:t>službi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života</a:t>
            </a:r>
            <a:r>
              <a:rPr lang="en-US" sz="2400" dirty="0" smtClean="0">
                <a:solidFill>
                  <a:srgbClr val="FF0000"/>
                </a:solidFill>
              </a:rPr>
              <a:t>.</a:t>
            </a:r>
            <a:endParaRPr lang="sr-Latn-ME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Poezija</a:t>
            </a:r>
            <a:r>
              <a:rPr lang="en-US" sz="2400" dirty="0">
                <a:solidFill>
                  <a:srgbClr val="FF0000"/>
                </a:solidFill>
              </a:rPr>
              <a:t> je u </a:t>
            </a:r>
            <a:r>
              <a:rPr lang="en-US" sz="2400" dirty="0" err="1">
                <a:solidFill>
                  <a:srgbClr val="FF0000"/>
                </a:solidFill>
              </a:rPr>
              <a:t>životu</a:t>
            </a:r>
            <a:r>
              <a:rPr lang="en-US" sz="2400" dirty="0">
                <a:solidFill>
                  <a:srgbClr val="FF0000"/>
                </a:solidFill>
              </a:rPr>
              <a:t>. </a:t>
            </a:r>
            <a:r>
              <a:rPr lang="en-US" sz="2400" dirty="0" err="1">
                <a:solidFill>
                  <a:srgbClr val="FF0000"/>
                </a:solidFill>
              </a:rPr>
              <a:t>Ona</a:t>
            </a:r>
            <a:r>
              <a:rPr lang="en-US" sz="2400" dirty="0">
                <a:solidFill>
                  <a:srgbClr val="FF0000"/>
                </a:solidFill>
              </a:rPr>
              <a:t> je </a:t>
            </a:r>
            <a:r>
              <a:rPr lang="en-US" sz="2400" dirty="0" err="1">
                <a:solidFill>
                  <a:srgbClr val="FF0000"/>
                </a:solidFill>
              </a:rPr>
              <a:t>ispred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života</a:t>
            </a:r>
            <a:r>
              <a:rPr lang="en-US" sz="2400" dirty="0">
                <a:solidFill>
                  <a:srgbClr val="FF0000"/>
                </a:solidFill>
              </a:rPr>
              <a:t>. </a:t>
            </a:r>
            <a:endParaRPr lang="sr-Latn-ME" sz="2400" dirty="0" smtClean="0">
              <a:solidFill>
                <a:srgbClr val="FF0000"/>
              </a:solidFill>
            </a:endParaRPr>
          </a:p>
          <a:p>
            <a:r>
              <a:rPr lang="en-US" sz="2400" dirty="0" err="1" smtClean="0">
                <a:solidFill>
                  <a:srgbClr val="FF0000"/>
                </a:solidFill>
              </a:rPr>
              <a:t>Postoji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razlog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poezije</a:t>
            </a:r>
            <a:r>
              <a:rPr lang="en-US" sz="2400" dirty="0">
                <a:solidFill>
                  <a:srgbClr val="FF0000"/>
                </a:solidFill>
              </a:rPr>
              <a:t>: to je </a:t>
            </a:r>
            <a:r>
              <a:rPr lang="en-US" sz="2400" dirty="0" err="1">
                <a:solidFill>
                  <a:srgbClr val="FF0000"/>
                </a:solidFill>
              </a:rPr>
              <a:t>razlog</a:t>
            </a:r>
            <a:r>
              <a:rPr lang="en-US" sz="2400" dirty="0">
                <a:solidFill>
                  <a:srgbClr val="FF0000"/>
                </a:solidFill>
              </a:rPr>
              <a:t> dobra!“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679" y="514875"/>
            <a:ext cx="5115339" cy="510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9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r-Latn-RS" b="1" i="1" cap="none" dirty="0">
                <a:solidFill>
                  <a:srgbClr val="000080"/>
                </a:solidFill>
                <a:latin typeface="Monotype Corsiva" panose="03010101010201010101" pitchFamily="66" charset="0"/>
              </a:rPr>
              <a:t>KAKO JE NASTALA POEZIJA</a:t>
            </a:r>
            <a:r>
              <a:rPr lang="sr-Latn-RS" sz="1050" cap="none" dirty="0"/>
              <a:t/>
            </a:r>
            <a:br>
              <a:rPr lang="sr-Latn-RS" sz="1050" cap="none" dirty="0"/>
            </a:br>
            <a:endParaRPr lang="sr-Latn-C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30087" y="-14241"/>
            <a:ext cx="10853530" cy="597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20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Monotype Corsiva" panose="03010101010201010101" pitchFamily="66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RS" sz="2000" b="1" i="1" dirty="0">
              <a:solidFill>
                <a:srgbClr val="000080"/>
              </a:solidFill>
              <a:latin typeface="Monotype Corsiva" panose="03010101010201010101" pitchFamily="66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sz="2000" b="1" i="1" u="none" strike="noStrike" cap="none" normalizeH="0" baseline="0" dirty="0" smtClean="0">
              <a:ln>
                <a:noFill/>
              </a:ln>
              <a:solidFill>
                <a:srgbClr val="000080"/>
              </a:solidFill>
              <a:effectLst/>
              <a:latin typeface="Monotype Corsiva" panose="03010101010201010101" pitchFamily="66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RS" sz="2000" b="1" i="1" dirty="0">
              <a:solidFill>
                <a:srgbClr val="000080"/>
              </a:solidFill>
              <a:latin typeface="Monotype Corsiva" panose="03010101010201010101" pitchFamily="66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sz="2000" b="1" i="1" u="none" strike="noStrike" cap="none" normalizeH="0" baseline="0" dirty="0" smtClean="0">
              <a:ln>
                <a:noFill/>
              </a:ln>
              <a:solidFill>
                <a:srgbClr val="000080"/>
              </a:solidFill>
              <a:effectLst/>
              <a:latin typeface="Monotype Corsiva" panose="03010101010201010101" pitchFamily="66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RS" sz="2000" b="1" i="1" dirty="0">
              <a:solidFill>
                <a:srgbClr val="000080"/>
              </a:solidFill>
              <a:latin typeface="Monotype Corsiva" panose="03010101010201010101" pitchFamily="66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20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Monotype Corsiva" panose="03010101010201010101" pitchFamily="66" charset="0"/>
              </a:rPr>
              <a:t> </a:t>
            </a:r>
            <a:r>
              <a:rPr kumimoji="0" lang="sr-Latn-RS" sz="18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Davno, u dobu koje se naziva zlatnim, živio je starac pustinjak na obali rijeke.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8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Na istoj su obali živjele i dvije čaplje, mužjak i ženka.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8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Kako te čaplje življahu ne odvajajći se jedna od druge, one su ljudima i svim bićima značile ljubav.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18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Pustinjak je živio u blizini ljubavi, i osjećao se voljenim, i volio je.</a:t>
            </a:r>
          </a:p>
          <a:p>
            <a:pPr marL="0" lvl="0" indent="0" algn="just">
              <a:lnSpc>
                <a:spcPct val="100000"/>
              </a:lnSpc>
              <a:buNone/>
            </a:pPr>
            <a:r>
              <a:rPr lang="en-US" sz="1800" dirty="0" err="1">
                <a:cs typeface="Arial" panose="020B0604020202020204" pitchFamily="34" charset="0"/>
              </a:rPr>
              <a:t>Jednoga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dana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poslije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mnogih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godina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sr-Latn-ME" sz="1800" dirty="0" smtClean="0">
                <a:cs typeface="Arial" panose="020B0604020202020204" pitchFamily="34" charset="0"/>
              </a:rPr>
              <a:t>došao</a:t>
            </a:r>
            <a:r>
              <a:rPr lang="en-US" sz="1800" dirty="0" smtClean="0">
                <a:cs typeface="Arial" panose="020B0604020202020204" pitchFamily="34" charset="0"/>
              </a:rPr>
              <a:t> </a:t>
            </a:r>
            <a:r>
              <a:rPr lang="en-US" sz="1800" dirty="0">
                <a:cs typeface="Arial" panose="020B0604020202020204" pitchFamily="34" charset="0"/>
              </a:rPr>
              <a:t>je u </a:t>
            </a:r>
            <a:r>
              <a:rPr lang="en-US" sz="1800" dirty="0" err="1">
                <a:cs typeface="Arial" panose="020B0604020202020204" pitchFamily="34" charset="0"/>
              </a:rPr>
              <a:t>svijet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ljubavi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tuđinac</a:t>
            </a:r>
            <a:r>
              <a:rPr lang="en-US" sz="1800" dirty="0">
                <a:cs typeface="Arial" panose="020B0604020202020204" pitchFamily="34" charset="0"/>
              </a:rPr>
              <a:t>. </a:t>
            </a:r>
            <a:r>
              <a:rPr lang="en-US" sz="1800" dirty="0" err="1">
                <a:cs typeface="Arial" panose="020B0604020202020204" pitchFamily="34" charset="0"/>
              </a:rPr>
              <a:t>Lovac</a:t>
            </a:r>
            <a:r>
              <a:rPr lang="en-US" sz="1800" dirty="0">
                <a:cs typeface="Arial" panose="020B0604020202020204" pitchFamily="34" charset="0"/>
              </a:rPr>
              <a:t>. </a:t>
            </a:r>
            <a:r>
              <a:rPr lang="en-US" sz="1800" dirty="0" err="1">
                <a:cs typeface="Arial" panose="020B0604020202020204" pitchFamily="34" charset="0"/>
              </a:rPr>
              <a:t>Vjesnik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možda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željeznoga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doba</a:t>
            </a:r>
            <a:r>
              <a:rPr lang="en-US" sz="1800" dirty="0">
                <a:cs typeface="Arial" panose="020B0604020202020204" pitchFamily="34" charset="0"/>
              </a:rPr>
              <a:t>. </a:t>
            </a:r>
            <a:r>
              <a:rPr lang="en-US" sz="1800" dirty="0" err="1">
                <a:cs typeface="Arial" panose="020B0604020202020204" pitchFamily="34" charset="0"/>
              </a:rPr>
              <a:t>Spazio</a:t>
            </a:r>
            <a:r>
              <a:rPr lang="en-US" sz="1800" dirty="0">
                <a:cs typeface="Arial" panose="020B0604020202020204" pitchFamily="34" charset="0"/>
              </a:rPr>
              <a:t> je </a:t>
            </a:r>
            <a:r>
              <a:rPr lang="en-US" sz="1800" dirty="0" err="1">
                <a:cs typeface="Arial" panose="020B0604020202020204" pitchFamily="34" charset="0"/>
              </a:rPr>
              <a:t>bezazlene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ptice</a:t>
            </a:r>
            <a:r>
              <a:rPr lang="en-US" sz="1800" dirty="0">
                <a:cs typeface="Arial" panose="020B0604020202020204" pitchFamily="34" charset="0"/>
              </a:rPr>
              <a:t> u </a:t>
            </a:r>
            <a:r>
              <a:rPr lang="en-US" sz="1800" dirty="0" err="1">
                <a:cs typeface="Arial" panose="020B0604020202020204" pitchFamily="34" charset="0"/>
              </a:rPr>
              <a:t>šašu</a:t>
            </a:r>
            <a:r>
              <a:rPr lang="en-US" sz="1800" dirty="0">
                <a:cs typeface="Arial" panose="020B0604020202020204" pitchFamily="34" charset="0"/>
              </a:rPr>
              <a:t>. </a:t>
            </a:r>
            <a:r>
              <a:rPr lang="en-US" sz="1800" dirty="0" err="1">
                <a:cs typeface="Arial" panose="020B0604020202020204" pitchFamily="34" charset="0"/>
              </a:rPr>
              <a:t>Ptice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nisu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pokazivale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straha</a:t>
            </a:r>
            <a:r>
              <a:rPr lang="en-US" sz="1800" dirty="0">
                <a:cs typeface="Arial" panose="020B0604020202020204" pitchFamily="34" charset="0"/>
              </a:rPr>
              <a:t> -</a:t>
            </a:r>
            <a:r>
              <a:rPr lang="en-US" sz="1800" dirty="0" err="1">
                <a:cs typeface="Arial" panose="020B0604020202020204" pitchFamily="34" charset="0"/>
              </a:rPr>
              <a:t>nisu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znale</a:t>
            </a:r>
            <a:r>
              <a:rPr lang="en-US" sz="1800" dirty="0">
                <a:cs typeface="Arial" panose="020B0604020202020204" pitchFamily="34" charset="0"/>
              </a:rPr>
              <a:t> da </a:t>
            </a:r>
            <a:r>
              <a:rPr lang="en-US" sz="1800" dirty="0" err="1">
                <a:cs typeface="Arial" panose="020B0604020202020204" pitchFamily="34" charset="0"/>
              </a:rPr>
              <a:t>mogu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biti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ubijene</a:t>
            </a:r>
            <a:r>
              <a:rPr lang="en-US" sz="1800" dirty="0">
                <a:cs typeface="Arial" panose="020B0604020202020204" pitchFamily="34" charset="0"/>
              </a:rPr>
              <a:t>. Ni </a:t>
            </a:r>
            <a:r>
              <a:rPr lang="en-US" sz="1800" dirty="0" err="1">
                <a:cs typeface="Arial" panose="020B0604020202020204" pitchFamily="34" charset="0"/>
              </a:rPr>
              <a:t>šaš</a:t>
            </a:r>
            <a:r>
              <a:rPr lang="en-US" sz="1800" dirty="0">
                <a:cs typeface="Arial" panose="020B0604020202020204" pitchFamily="34" charset="0"/>
              </a:rPr>
              <a:t> to </a:t>
            </a:r>
            <a:r>
              <a:rPr lang="en-US" sz="1800" dirty="0" err="1">
                <a:cs typeface="Arial" panose="020B0604020202020204" pitchFamily="34" charset="0"/>
              </a:rPr>
              <a:t>nije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znao</a:t>
            </a:r>
            <a:r>
              <a:rPr lang="en-US" sz="1800" dirty="0">
                <a:cs typeface="Arial" panose="020B0604020202020204" pitchFamily="34" charset="0"/>
              </a:rPr>
              <a:t>. Ni </a:t>
            </a:r>
            <a:r>
              <a:rPr lang="en-US" sz="1800" dirty="0" err="1">
                <a:cs typeface="Arial" panose="020B0604020202020204" pitchFamily="34" charset="0"/>
              </a:rPr>
              <a:t>pustinjak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ni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rijeka</a:t>
            </a:r>
            <a:r>
              <a:rPr lang="en-US" sz="1800" dirty="0" smtClean="0">
                <a:cs typeface="Arial" panose="020B0604020202020204" pitchFamily="34" charset="0"/>
              </a:rPr>
              <a:t>.</a:t>
            </a:r>
            <a:endParaRPr lang="sr-Latn-ME" sz="1800" dirty="0" smtClean="0"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buNone/>
            </a:pPr>
            <a:r>
              <a:rPr lang="en-US" sz="1800" dirty="0" err="1"/>
              <a:t>Lovac</a:t>
            </a:r>
            <a:r>
              <a:rPr lang="en-US" sz="1800" dirty="0"/>
              <a:t> je </a:t>
            </a:r>
            <a:r>
              <a:rPr lang="en-US" sz="1800" dirty="0" err="1"/>
              <a:t>napeo</a:t>
            </a:r>
            <a:r>
              <a:rPr lang="en-US" sz="1800" dirty="0"/>
              <a:t> </a:t>
            </a:r>
            <a:r>
              <a:rPr lang="en-US" sz="1800" dirty="0" err="1"/>
              <a:t>luk</a:t>
            </a:r>
            <a:r>
              <a:rPr lang="en-US" sz="1800" dirty="0"/>
              <a:t>,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tek</a:t>
            </a:r>
            <a:r>
              <a:rPr lang="en-US" sz="1800" dirty="0"/>
              <a:t> </a:t>
            </a:r>
            <a:r>
              <a:rPr lang="en-US" sz="1800" dirty="0" err="1"/>
              <a:t>što</a:t>
            </a:r>
            <a:r>
              <a:rPr lang="en-US" sz="1800" dirty="0"/>
              <a:t> </a:t>
            </a:r>
            <a:r>
              <a:rPr lang="en-US" sz="1800" dirty="0" err="1"/>
              <a:t>nije</a:t>
            </a:r>
            <a:r>
              <a:rPr lang="en-US" sz="1800" dirty="0"/>
              <a:t> </a:t>
            </a:r>
            <a:r>
              <a:rPr lang="en-US" sz="1800" dirty="0" err="1"/>
              <a:t>odapeo</a:t>
            </a:r>
            <a:r>
              <a:rPr lang="en-US" sz="1800" dirty="0"/>
              <a:t> </a:t>
            </a:r>
            <a:r>
              <a:rPr lang="en-US" sz="1800" dirty="0" err="1"/>
              <a:t>strijelu</a:t>
            </a:r>
            <a:r>
              <a:rPr lang="en-US" sz="1800" dirty="0"/>
              <a:t>. I </a:t>
            </a:r>
            <a:r>
              <a:rPr lang="en-US" sz="1800" dirty="0" err="1"/>
              <a:t>strijela</a:t>
            </a:r>
            <a:r>
              <a:rPr lang="en-US" sz="1800" dirty="0"/>
              <a:t> </a:t>
            </a:r>
            <a:r>
              <a:rPr lang="en-US" sz="1800" dirty="0" err="1"/>
              <a:t>tek</a:t>
            </a:r>
            <a:r>
              <a:rPr lang="en-US" sz="1800" dirty="0"/>
              <a:t> </a:t>
            </a:r>
            <a:r>
              <a:rPr lang="en-US" sz="1800" dirty="0" err="1"/>
              <a:t>što</a:t>
            </a:r>
            <a:r>
              <a:rPr lang="en-US" sz="1800" dirty="0"/>
              <a:t> </a:t>
            </a:r>
            <a:r>
              <a:rPr lang="en-US" sz="1800" dirty="0" err="1"/>
              <a:t>nije</a:t>
            </a:r>
            <a:r>
              <a:rPr lang="en-US" sz="1800" dirty="0"/>
              <a:t> </a:t>
            </a:r>
            <a:r>
              <a:rPr lang="en-US" sz="1800" dirty="0" err="1"/>
              <a:t>poletjela</a:t>
            </a:r>
            <a:r>
              <a:rPr lang="en-US" sz="1800" dirty="0"/>
              <a:t>, </a:t>
            </a:r>
            <a:r>
              <a:rPr lang="en-US" sz="1800" dirty="0" err="1"/>
              <a:t>kad</a:t>
            </a:r>
            <a:r>
              <a:rPr lang="en-US" sz="1800" dirty="0"/>
              <a:t> je </a:t>
            </a:r>
            <a:r>
              <a:rPr lang="en-US" sz="1800" dirty="0" err="1"/>
              <a:t>odnekuda</a:t>
            </a:r>
            <a:r>
              <a:rPr lang="en-US" sz="1800" dirty="0"/>
              <a:t> </a:t>
            </a:r>
            <a:r>
              <a:rPr lang="en-US" sz="1800" dirty="0" err="1"/>
              <a:t>naišao</a:t>
            </a:r>
            <a:r>
              <a:rPr lang="en-US" sz="1800" dirty="0"/>
              <a:t> </a:t>
            </a:r>
            <a:r>
              <a:rPr lang="en-US" sz="1800" dirty="0" err="1"/>
              <a:t>pustinjak</a:t>
            </a:r>
            <a:r>
              <a:rPr lang="en-US" sz="1800" dirty="0"/>
              <a:t>. I </a:t>
            </a:r>
            <a:r>
              <a:rPr lang="en-US" sz="1800" dirty="0" err="1"/>
              <a:t>mada</a:t>
            </a:r>
            <a:r>
              <a:rPr lang="en-US" sz="1800" dirty="0"/>
              <a:t> je </a:t>
            </a:r>
            <a:r>
              <a:rPr lang="en-US" sz="1800" dirty="0" err="1"/>
              <a:t>prvi</a:t>
            </a:r>
            <a:r>
              <a:rPr lang="en-US" sz="1800" dirty="0"/>
              <a:t> </a:t>
            </a:r>
            <a:r>
              <a:rPr lang="en-US" sz="1800" dirty="0" err="1"/>
              <a:t>puta</a:t>
            </a:r>
            <a:r>
              <a:rPr lang="en-US" sz="1800" dirty="0"/>
              <a:t> </a:t>
            </a:r>
            <a:r>
              <a:rPr lang="en-US" sz="1800" dirty="0" err="1"/>
              <a:t>ugledao</a:t>
            </a:r>
            <a:r>
              <a:rPr lang="en-US" sz="1800" dirty="0"/>
              <a:t> </a:t>
            </a:r>
            <a:r>
              <a:rPr lang="en-US" sz="1800" dirty="0" err="1"/>
              <a:t>luk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strijelu</a:t>
            </a:r>
            <a:r>
              <a:rPr lang="en-US" sz="1800" dirty="0"/>
              <a:t>, </a:t>
            </a:r>
            <a:r>
              <a:rPr lang="en-US" sz="1800" dirty="0" err="1"/>
              <a:t>shvatio</a:t>
            </a:r>
            <a:r>
              <a:rPr lang="en-US" sz="1800" dirty="0"/>
              <a:t> je da je </a:t>
            </a:r>
            <a:r>
              <a:rPr lang="en-US" sz="1800" dirty="0" err="1"/>
              <a:t>riječ</a:t>
            </a:r>
            <a:r>
              <a:rPr lang="en-US" sz="1800" dirty="0"/>
              <a:t> o </a:t>
            </a:r>
            <a:r>
              <a:rPr lang="en-US" sz="1800" dirty="0" err="1"/>
              <a:t>spravi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ubijanje</a:t>
            </a:r>
            <a:r>
              <a:rPr lang="en-US" sz="1800" dirty="0"/>
              <a:t>, </a:t>
            </a:r>
            <a:r>
              <a:rPr lang="en-US" sz="1800" dirty="0" err="1"/>
              <a:t>i</a:t>
            </a:r>
            <a:r>
              <a:rPr lang="en-US" sz="1800" dirty="0"/>
              <a:t> da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dirty="0" err="1"/>
              <a:t>ugrožene</a:t>
            </a:r>
            <a:r>
              <a:rPr lang="en-US" sz="1800" dirty="0"/>
              <a:t> </a:t>
            </a:r>
            <a:r>
              <a:rPr lang="en-US" sz="1800" dirty="0" err="1"/>
              <a:t>božanstvene</a:t>
            </a:r>
            <a:r>
              <a:rPr lang="en-US" sz="1800" dirty="0"/>
              <a:t> </a:t>
            </a:r>
            <a:r>
              <a:rPr lang="en-US" sz="1800" dirty="0" err="1"/>
              <a:t>ptice</a:t>
            </a:r>
            <a:r>
              <a:rPr lang="en-US" sz="1800" dirty="0"/>
              <a:t> - a s </a:t>
            </a:r>
            <a:r>
              <a:rPr lang="en-US" sz="1800" dirty="0" err="1"/>
              <a:t>njima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sve</a:t>
            </a:r>
            <a:r>
              <a:rPr lang="en-US" sz="1800" dirty="0"/>
              <a:t> </a:t>
            </a:r>
            <a:r>
              <a:rPr lang="en-US" sz="1800" dirty="0" err="1"/>
              <a:t>ostalo</a:t>
            </a:r>
            <a:r>
              <a:rPr lang="en-US" sz="1800" dirty="0"/>
              <a:t> </a:t>
            </a:r>
            <a:r>
              <a:rPr lang="en-US" sz="1800" dirty="0" err="1"/>
              <a:t>što</a:t>
            </a:r>
            <a:r>
              <a:rPr lang="en-US" sz="1800" dirty="0"/>
              <a:t> </a:t>
            </a:r>
            <a:r>
              <a:rPr lang="en-US" sz="1800" dirty="0" err="1"/>
              <a:t>živi</a:t>
            </a:r>
            <a:r>
              <a:rPr lang="en-US" sz="1800" dirty="0"/>
              <a:t> od </a:t>
            </a:r>
            <a:r>
              <a:rPr lang="en-US" sz="1800" dirty="0" err="1"/>
              <a:t>njih</a:t>
            </a:r>
            <a:r>
              <a:rPr lang="en-US" sz="1800" dirty="0" smtClean="0"/>
              <a:t>.</a:t>
            </a:r>
            <a:endParaRPr lang="sr-Latn-ME" sz="1800" dirty="0" smtClean="0"/>
          </a:p>
          <a:p>
            <a:pPr marL="0" lvl="0" indent="0" algn="just">
              <a:lnSpc>
                <a:spcPct val="100000"/>
              </a:lnSpc>
              <a:buNone/>
            </a:pPr>
            <a:r>
              <a:rPr lang="en-US" sz="1800" dirty="0"/>
              <a:t>U </a:t>
            </a:r>
            <a:r>
              <a:rPr lang="en-US" sz="1800" dirty="0" err="1"/>
              <a:t>tomu</a:t>
            </a:r>
            <a:r>
              <a:rPr lang="en-US" sz="1800" dirty="0"/>
              <a:t> je </a:t>
            </a:r>
            <a:r>
              <a:rPr lang="en-US" sz="1800" dirty="0" err="1"/>
              <a:t>času</a:t>
            </a:r>
            <a:r>
              <a:rPr lang="en-US" sz="1800" dirty="0"/>
              <a:t> </a:t>
            </a:r>
            <a:r>
              <a:rPr lang="en-US" sz="1800" dirty="0" err="1"/>
              <a:t>valjalo</a:t>
            </a:r>
            <a:r>
              <a:rPr lang="en-US" sz="1800" dirty="0"/>
              <a:t> </a:t>
            </a:r>
            <a:r>
              <a:rPr lang="en-US" sz="1800" dirty="0" err="1"/>
              <a:t>nešto</a:t>
            </a:r>
            <a:r>
              <a:rPr lang="en-US" sz="1800" dirty="0"/>
              <a:t> </a:t>
            </a:r>
            <a:r>
              <a:rPr lang="en-US" sz="1800" dirty="0" err="1"/>
              <a:t>učiniti</a:t>
            </a:r>
            <a:r>
              <a:rPr lang="en-US" sz="1800" dirty="0"/>
              <a:t>, </a:t>
            </a:r>
            <a:r>
              <a:rPr lang="en-US" sz="1800" dirty="0" err="1"/>
              <a:t>valjalo</a:t>
            </a:r>
            <a:r>
              <a:rPr lang="en-US" sz="1800" dirty="0"/>
              <a:t> je to </a:t>
            </a:r>
            <a:r>
              <a:rPr lang="en-US" sz="1800" dirty="0" err="1"/>
              <a:t>učiniti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vrijeme</a:t>
            </a:r>
            <a:r>
              <a:rPr lang="en-US" sz="1800" dirty="0"/>
              <a:t>. Ali </a:t>
            </a:r>
            <a:r>
              <a:rPr lang="en-US" sz="1800" dirty="0" err="1"/>
              <a:t>što</a:t>
            </a:r>
            <a:r>
              <a:rPr lang="en-US" sz="1800" dirty="0"/>
              <a:t>? </a:t>
            </a:r>
            <a:r>
              <a:rPr lang="en-US" sz="1800" dirty="0" err="1"/>
              <a:t>Ako</a:t>
            </a:r>
            <a:r>
              <a:rPr lang="en-US" sz="1800" dirty="0"/>
              <a:t> </a:t>
            </a:r>
            <a:r>
              <a:rPr lang="en-US" sz="1800" dirty="0" err="1"/>
              <a:t>potrči</a:t>
            </a:r>
            <a:r>
              <a:rPr lang="en-US" sz="1800" dirty="0"/>
              <a:t>, </a:t>
            </a:r>
            <a:r>
              <a:rPr lang="en-US" sz="1800" dirty="0" err="1"/>
              <a:t>neće</a:t>
            </a:r>
            <a:r>
              <a:rPr lang="en-US" sz="1800" dirty="0"/>
              <a:t> </a:t>
            </a:r>
            <a:r>
              <a:rPr lang="en-US" sz="1800" dirty="0" err="1"/>
              <a:t>stići</a:t>
            </a:r>
            <a:r>
              <a:rPr lang="en-US" sz="1800" dirty="0"/>
              <a:t>. </a:t>
            </a:r>
            <a:r>
              <a:rPr lang="en-US" sz="1800" dirty="0" err="1"/>
              <a:t>Ako</a:t>
            </a:r>
            <a:r>
              <a:rPr lang="en-US" sz="1800" dirty="0"/>
              <a:t> </a:t>
            </a:r>
            <a:r>
              <a:rPr lang="en-US" sz="1800" dirty="0" err="1"/>
              <a:t>krikne</a:t>
            </a:r>
            <a:r>
              <a:rPr lang="en-US" sz="1800" dirty="0"/>
              <a:t>, </a:t>
            </a:r>
            <a:r>
              <a:rPr lang="en-US" sz="1800" dirty="0" err="1"/>
              <a:t>lovac</a:t>
            </a:r>
            <a:r>
              <a:rPr lang="en-US" sz="1800" dirty="0"/>
              <a:t> </a:t>
            </a:r>
            <a:r>
              <a:rPr lang="en-US" sz="1800" dirty="0" err="1"/>
              <a:t>će</a:t>
            </a:r>
            <a:r>
              <a:rPr lang="en-US" sz="1800" dirty="0"/>
              <a:t> se </a:t>
            </a:r>
            <a:r>
              <a:rPr lang="en-US" sz="1800" dirty="0" err="1"/>
              <a:t>trgnuti</a:t>
            </a:r>
            <a:r>
              <a:rPr lang="en-US" sz="1800" dirty="0"/>
              <a:t>, </a:t>
            </a:r>
            <a:r>
              <a:rPr lang="en-US" sz="1800" dirty="0" err="1"/>
              <a:t>i</a:t>
            </a:r>
            <a:r>
              <a:rPr lang="en-US" sz="1800" dirty="0"/>
              <a:t> od toga </a:t>
            </a:r>
            <a:r>
              <a:rPr lang="en-US" sz="1800" dirty="0" err="1"/>
              <a:t>će</a:t>
            </a:r>
            <a:r>
              <a:rPr lang="en-US" sz="1800" dirty="0"/>
              <a:t> </a:t>
            </a:r>
            <a:r>
              <a:rPr lang="en-US" sz="1800" dirty="0" err="1"/>
              <a:t>trzaja</a:t>
            </a:r>
            <a:r>
              <a:rPr lang="en-US" sz="1800" dirty="0"/>
              <a:t> </a:t>
            </a:r>
            <a:r>
              <a:rPr lang="en-US" sz="1800" dirty="0" err="1"/>
              <a:t>ispustiti</a:t>
            </a:r>
            <a:r>
              <a:rPr lang="en-US" sz="1800" dirty="0"/>
              <a:t> </a:t>
            </a:r>
            <a:r>
              <a:rPr lang="en-US" sz="1800" dirty="0" err="1"/>
              <a:t>strijelu</a:t>
            </a:r>
            <a:r>
              <a:rPr lang="en-US" sz="1800" dirty="0"/>
              <a:t>. </a:t>
            </a:r>
            <a:r>
              <a:rPr lang="en-US" sz="1800" dirty="0" err="1"/>
              <a:t>Ako</a:t>
            </a:r>
            <a:r>
              <a:rPr lang="en-US" sz="1800" dirty="0"/>
              <a:t> </a:t>
            </a:r>
            <a:r>
              <a:rPr lang="en-US" sz="1800" dirty="0" err="1"/>
              <a:t>ostane</a:t>
            </a:r>
            <a:r>
              <a:rPr lang="en-US" sz="1800" dirty="0"/>
              <a:t> </a:t>
            </a:r>
            <a:r>
              <a:rPr lang="en-US" sz="1800" dirty="0" err="1"/>
              <a:t>nijem</a:t>
            </a:r>
            <a:r>
              <a:rPr lang="en-US" sz="1800" dirty="0"/>
              <a:t>, </a:t>
            </a:r>
            <a:r>
              <a:rPr lang="en-US" sz="1800" dirty="0" err="1"/>
              <a:t>dogodit</a:t>
            </a:r>
            <a:r>
              <a:rPr lang="en-US" sz="1800" dirty="0"/>
              <a:t> </a:t>
            </a:r>
            <a:r>
              <a:rPr lang="en-US" sz="1800" dirty="0" err="1"/>
              <a:t>će</a:t>
            </a:r>
            <a:r>
              <a:rPr lang="en-US" sz="1800" dirty="0"/>
              <a:t> se </a:t>
            </a:r>
            <a:r>
              <a:rPr lang="en-US" sz="1800" dirty="0" err="1"/>
              <a:t>isto</a:t>
            </a:r>
            <a:r>
              <a:rPr lang="en-US" sz="1800" dirty="0"/>
              <a:t>. U </a:t>
            </a:r>
            <a:r>
              <a:rPr lang="en-US" sz="1800" dirty="0" err="1"/>
              <a:t>trenutku</a:t>
            </a:r>
            <a:r>
              <a:rPr lang="en-US" sz="1800" dirty="0"/>
              <a:t> toga </a:t>
            </a:r>
            <a:r>
              <a:rPr lang="en-US" sz="1800" dirty="0" err="1"/>
              <a:t>velikog</a:t>
            </a:r>
            <a:r>
              <a:rPr lang="en-US" sz="1800" dirty="0"/>
              <a:t> </a:t>
            </a:r>
            <a:r>
              <a:rPr lang="en-US" sz="1800" dirty="0" err="1"/>
              <a:t>moranja,pustinjak</a:t>
            </a:r>
            <a:r>
              <a:rPr lang="en-US" sz="1800" dirty="0"/>
              <a:t> je </a:t>
            </a:r>
            <a:r>
              <a:rPr lang="en-US" sz="1800" dirty="0" err="1"/>
              <a:t>otvorio</a:t>
            </a:r>
            <a:r>
              <a:rPr lang="en-US" sz="1800" dirty="0"/>
              <a:t> </a:t>
            </a:r>
            <a:r>
              <a:rPr lang="en-US" sz="1800" dirty="0" err="1"/>
              <a:t>usta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počeo</a:t>
            </a:r>
            <a:r>
              <a:rPr lang="en-US" sz="1800" dirty="0"/>
              <a:t> </a:t>
            </a:r>
            <a:r>
              <a:rPr lang="en-US" sz="1800" dirty="0" err="1"/>
              <a:t>govoriti</a:t>
            </a:r>
            <a:r>
              <a:rPr lang="en-US" sz="1800" dirty="0"/>
              <a:t> </a:t>
            </a:r>
            <a:r>
              <a:rPr lang="en-US" sz="1800" dirty="0" err="1"/>
              <a:t>neke</a:t>
            </a:r>
            <a:r>
              <a:rPr lang="en-US" sz="1800" dirty="0"/>
              <a:t> </a:t>
            </a:r>
            <a:r>
              <a:rPr lang="en-US" sz="1800" dirty="0" err="1"/>
              <a:t>riječi</a:t>
            </a:r>
            <a:r>
              <a:rPr lang="en-US" sz="1800" dirty="0" smtClean="0"/>
              <a:t>.</a:t>
            </a:r>
            <a:endParaRPr lang="sr-Latn-ME" sz="1800" dirty="0" smtClean="0"/>
          </a:p>
          <a:p>
            <a:pPr marL="0" lvl="0" indent="0" algn="just">
              <a:lnSpc>
                <a:spcPct val="100000"/>
              </a:lnSpc>
              <a:buNone/>
            </a:pPr>
            <a:endParaRPr kumimoji="0" lang="sr-Latn-R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39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2505112" y="2436909"/>
            <a:ext cx="750027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28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Monotype Corsiva" panose="03010101010201010101" pitchFamily="66" charset="0"/>
              </a:rPr>
              <a:t>Nije znao što je govorio.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28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Monotype Corsiva" panose="03010101010201010101" pitchFamily="66" charset="0"/>
              </a:rPr>
              <a:t>Ali lovac je okrenuo uho, i počeo slušati.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RS" sz="2800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28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Monotype Corsiva" panose="03010101010201010101" pitchFamily="66" charset="0"/>
              </a:rPr>
              <a:t> To, što je pustinjak i ne znajući govorio, bila je poezija.</a:t>
            </a:r>
            <a:endParaRPr kumimoji="0" lang="sr-Latn-R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Latn-RS" sz="2800" dirty="0">
              <a:latin typeface="Monotype Corsiva" panose="03010101010201010101" pitchFamily="66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sz="28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Monotype Corsiva" panose="03010101010201010101" pitchFamily="66" charset="0"/>
              </a:rPr>
              <a:t> Ptice su bile spašene.   (indijska priča</a:t>
            </a:r>
            <a:r>
              <a:rPr kumimoji="0" lang="sr-Latn-RS" sz="2800" b="0" i="0" u="none" strike="noStrike" cap="none" normalizeH="0" dirty="0" smtClean="0">
                <a:ln>
                  <a:noFill/>
                </a:ln>
                <a:solidFill>
                  <a:srgbClr val="000080"/>
                </a:solidFill>
                <a:effectLst/>
                <a:latin typeface="Monotype Corsiva" panose="03010101010201010101" pitchFamily="66" charset="0"/>
              </a:rPr>
              <a:t> prepričala Vesna Krpotić.)</a:t>
            </a:r>
            <a:endParaRPr kumimoji="0" lang="sr-Latn-R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064" y="462805"/>
            <a:ext cx="5237797" cy="273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0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1600" dirty="0" smtClean="0"/>
              <a:t>The Parnassus (</a:t>
            </a:r>
            <a:r>
              <a:rPr lang="ru-RU" sz="1600" dirty="0" smtClean="0"/>
              <a:t>1511</a:t>
            </a:r>
            <a:r>
              <a:rPr lang="ru-RU" sz="1600" dirty="0"/>
              <a:t>)  </a:t>
            </a:r>
            <a:r>
              <a:rPr lang="ru-RU" sz="1600" dirty="0">
                <a:hlinkClick r:id="rId2" tooltip="Рафаело Санти"/>
              </a:rPr>
              <a:t>Рафаела </a:t>
            </a:r>
            <a:r>
              <a:rPr lang="ru-RU" sz="1600" dirty="0" smtClean="0">
                <a:hlinkClick r:id="rId2" tooltip="Рафаело Санти"/>
              </a:rPr>
              <a:t>Сантија</a:t>
            </a:r>
            <a:r>
              <a:rPr lang="sr-Latn-ME" sz="1600" dirty="0"/>
              <a:t>,</a:t>
            </a:r>
            <a:r>
              <a:rPr lang="ru-RU" sz="1600" dirty="0"/>
              <a:t> познати </a:t>
            </a:r>
            <a:r>
              <a:rPr lang="ru-RU" sz="1600" dirty="0" smtClean="0"/>
              <a:t>п</a:t>
            </a:r>
            <a:r>
              <a:rPr lang="sr-Latn-ME" sz="1600" dirty="0" smtClean="0"/>
              <a:t>j</a:t>
            </a:r>
            <a:r>
              <a:rPr lang="ru-RU" sz="1600" dirty="0" smtClean="0"/>
              <a:t>есници </a:t>
            </a:r>
            <a:r>
              <a:rPr lang="ru-RU" sz="1600" dirty="0"/>
              <a:t>рецитују у друштву девет </a:t>
            </a:r>
            <a:r>
              <a:rPr lang="ru-RU" sz="1600" dirty="0">
                <a:hlinkClick r:id="rId3" tooltip="Муза"/>
              </a:rPr>
              <a:t>муза</a:t>
            </a:r>
            <a:r>
              <a:rPr lang="ru-RU" sz="1600" dirty="0"/>
              <a:t> на врху планине </a:t>
            </a:r>
            <a:r>
              <a:rPr lang="ru-RU" sz="1600" dirty="0">
                <a:hlinkClick r:id="rId4" tooltip="Mount Parnassus"/>
              </a:rPr>
              <a:t>Парнас</a:t>
            </a:r>
            <a:r>
              <a:rPr lang="ru-RU" sz="1600" dirty="0"/>
              <a:t>.</a:t>
            </a:r>
            <a:endParaRPr lang="sr-Latn-CS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105" y="1954696"/>
            <a:ext cx="7153725" cy="4273826"/>
          </a:xfrm>
        </p:spPr>
      </p:pic>
    </p:spTree>
    <p:extLst>
      <p:ext uri="{BB962C8B-B14F-4D97-AF65-F5344CB8AC3E}">
        <p14:creationId xmlns:p14="http://schemas.microsoft.com/office/powerpoint/2010/main" val="375220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17913"/>
            <a:ext cx="10820400" cy="3700772"/>
          </a:xfrm>
        </p:spPr>
        <p:txBody>
          <a:bodyPr/>
          <a:lstStyle/>
          <a:p>
            <a:r>
              <a:rPr lang="sr-Latn-CS" dirty="0" smtClean="0"/>
              <a:t>Poezija se smatra pretečom pismenosti i „majkom“ književnosti. U grčkoj mitologiji boginja Mnemozina, Zevsova žena i  majka svih devetmuza je boginja pamćenja, UMJETNOSTI  i boginja poezije. Njene kćerke su: </a:t>
            </a:r>
          </a:p>
          <a:p>
            <a:r>
              <a:rPr lang="en-US" b="1" dirty="0" err="1"/>
              <a:t>Euterpa</a:t>
            </a:r>
            <a:r>
              <a:rPr lang="en-US" dirty="0"/>
              <a:t> – </a:t>
            </a:r>
            <a:r>
              <a:rPr lang="en-US" dirty="0" err="1"/>
              <a:t>zaštitnica</a:t>
            </a:r>
            <a:r>
              <a:rPr lang="en-US" b="1" dirty="0">
                <a:hlinkClick r:id="rId2"/>
              </a:rPr>
              <a:t> </a:t>
            </a:r>
            <a:r>
              <a:rPr lang="en-US" b="1" dirty="0" err="1">
                <a:hlinkClick r:id="rId2"/>
              </a:rPr>
              <a:t>antičke</a:t>
            </a:r>
            <a:r>
              <a:rPr lang="en-US" b="1" dirty="0">
                <a:hlinkClick r:id="rId2"/>
              </a:rPr>
              <a:t> </a:t>
            </a:r>
            <a:r>
              <a:rPr lang="en-US" b="1" dirty="0" err="1">
                <a:hlinkClick r:id="rId2"/>
              </a:rPr>
              <a:t>muzike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lirske</a:t>
            </a:r>
            <a:r>
              <a:rPr lang="en-US" dirty="0"/>
              <a:t> </a:t>
            </a:r>
            <a:r>
              <a:rPr lang="en-US" dirty="0" err="1" smtClean="0"/>
              <a:t>poezije</a:t>
            </a:r>
            <a:endParaRPr lang="sr-Latn-ME" dirty="0" smtClean="0"/>
          </a:p>
          <a:p>
            <a:r>
              <a:rPr lang="en-US" b="1" dirty="0" err="1"/>
              <a:t>Erato</a:t>
            </a:r>
            <a:r>
              <a:rPr lang="en-US" dirty="0"/>
              <a:t> – </a:t>
            </a:r>
            <a:r>
              <a:rPr lang="en-US" dirty="0" err="1"/>
              <a:t>zaštitnica</a:t>
            </a:r>
            <a:r>
              <a:rPr lang="en-US" dirty="0"/>
              <a:t> </a:t>
            </a:r>
            <a:r>
              <a:rPr lang="en-US" dirty="0" err="1"/>
              <a:t>ljubavne</a:t>
            </a:r>
            <a:r>
              <a:rPr lang="en-US" dirty="0"/>
              <a:t> </a:t>
            </a:r>
            <a:r>
              <a:rPr lang="en-US" dirty="0" err="1" smtClean="0"/>
              <a:t>poezije</a:t>
            </a:r>
            <a:endParaRPr lang="sr-Latn-ME" dirty="0" smtClean="0"/>
          </a:p>
          <a:p>
            <a:r>
              <a:rPr lang="en-US" b="1" dirty="0" err="1"/>
              <a:t>Kaliopa</a:t>
            </a:r>
            <a:r>
              <a:rPr lang="en-US" dirty="0"/>
              <a:t> – </a:t>
            </a:r>
            <a:r>
              <a:rPr lang="en-US" dirty="0" err="1"/>
              <a:t>zaštitnica</a:t>
            </a:r>
            <a:r>
              <a:rPr lang="en-US" dirty="0"/>
              <a:t> </a:t>
            </a:r>
            <a:r>
              <a:rPr lang="en-US" dirty="0" err="1"/>
              <a:t>epske</a:t>
            </a:r>
            <a:r>
              <a:rPr lang="en-US" dirty="0"/>
              <a:t> </a:t>
            </a:r>
            <a:r>
              <a:rPr lang="en-US" dirty="0" err="1"/>
              <a:t>poezije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govorništva</a:t>
            </a:r>
            <a:endParaRPr lang="sr-Latn-ME" dirty="0" smtClean="0"/>
          </a:p>
          <a:p>
            <a:r>
              <a:rPr lang="en-US" b="1" dirty="0" err="1"/>
              <a:t>Klio</a:t>
            </a:r>
            <a:r>
              <a:rPr lang="en-US" dirty="0"/>
              <a:t> – </a:t>
            </a:r>
            <a:r>
              <a:rPr lang="en-US" dirty="0" err="1"/>
              <a:t>zaštitnica</a:t>
            </a:r>
            <a:r>
              <a:rPr lang="en-US" dirty="0"/>
              <a:t> </a:t>
            </a:r>
            <a:r>
              <a:rPr lang="en-US" dirty="0" err="1"/>
              <a:t>istorije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junačkog</a:t>
            </a:r>
            <a:r>
              <a:rPr lang="en-US" dirty="0"/>
              <a:t> </a:t>
            </a:r>
            <a:r>
              <a:rPr lang="en-US" dirty="0" err="1"/>
              <a:t>pesništva</a:t>
            </a:r>
            <a:endParaRPr lang="sr-Latn-CS" dirty="0" smtClean="0"/>
          </a:p>
          <a:p>
            <a:r>
              <a:rPr lang="sr-Latn-CS" dirty="0" smtClean="0"/>
              <a:t>Uz poeziju odrastamo i sazrijevamo, uz poziju plačemo, smijemo se, tješimo, iščekujemo, ona je ta koja nam liječi DUŠU.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798" y="3488037"/>
            <a:ext cx="2466975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970" y="416973"/>
            <a:ext cx="5106822" cy="198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2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 smtClean="0"/>
              <a:t>„</a:t>
            </a:r>
            <a:r>
              <a:rPr lang="en-US" dirty="0" err="1" smtClean="0"/>
              <a:t>Poezija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seme</a:t>
            </a:r>
            <a:r>
              <a:rPr lang="en-US" dirty="0"/>
              <a:t> </a:t>
            </a:r>
            <a:r>
              <a:rPr lang="en-US" dirty="0" err="1"/>
              <a:t>razneseno</a:t>
            </a:r>
            <a:r>
              <a:rPr lang="en-US" dirty="0"/>
              <a:t> </a:t>
            </a:r>
            <a:r>
              <a:rPr lang="en-US" dirty="0" err="1"/>
              <a:t>snažnom</a:t>
            </a:r>
            <a:r>
              <a:rPr lang="en-US" dirty="0"/>
              <a:t> </a:t>
            </a:r>
            <a:r>
              <a:rPr lang="en-US" dirty="0" err="1"/>
              <a:t>duševnom</a:t>
            </a:r>
            <a:r>
              <a:rPr lang="en-US" dirty="0"/>
              <a:t> </a:t>
            </a:r>
            <a:r>
              <a:rPr lang="en-US" dirty="0" err="1"/>
              <a:t>olujom</a:t>
            </a:r>
            <a:r>
              <a:rPr lang="en-US" dirty="0"/>
              <a:t>. </a:t>
            </a:r>
            <a:r>
              <a:rPr lang="en-US" dirty="0" err="1"/>
              <a:t>Vrhunska</a:t>
            </a:r>
            <a:r>
              <a:rPr lang="en-US" dirty="0"/>
              <a:t> </a:t>
            </a:r>
            <a:r>
              <a:rPr lang="en-US" dirty="0" err="1"/>
              <a:t>poezija</a:t>
            </a:r>
            <a:r>
              <a:rPr lang="en-US" dirty="0"/>
              <a:t> </a:t>
            </a:r>
            <a:r>
              <a:rPr lang="en-US" dirty="0" err="1"/>
              <a:t>nikada</a:t>
            </a:r>
            <a:r>
              <a:rPr lang="en-US" dirty="0"/>
              <a:t> ne </a:t>
            </a:r>
            <a:r>
              <a:rPr lang="en-US" dirty="0" err="1"/>
              <a:t>nastaje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osrednjih</a:t>
            </a:r>
            <a:r>
              <a:rPr lang="en-US" dirty="0"/>
              <a:t> </a:t>
            </a:r>
            <a:r>
              <a:rPr lang="en-US" dirty="0" err="1"/>
              <a:t>emocija</a:t>
            </a:r>
            <a:r>
              <a:rPr lang="en-US" dirty="0"/>
              <a:t>. </a:t>
            </a:r>
            <a:r>
              <a:rPr lang="en-US" dirty="0" err="1"/>
              <a:t>Ona</a:t>
            </a:r>
            <a:r>
              <a:rPr lang="en-US" dirty="0"/>
              <a:t> je </a:t>
            </a:r>
            <a:r>
              <a:rPr lang="en-US" dirty="0" err="1"/>
              <a:t>uvek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plod </a:t>
            </a:r>
            <a:r>
              <a:rPr lang="en-US" dirty="0" err="1"/>
              <a:t>intenzivnog</a:t>
            </a:r>
            <a:r>
              <a:rPr lang="en-US" dirty="0"/>
              <a:t> </a:t>
            </a:r>
            <a:r>
              <a:rPr lang="en-US" dirty="0" err="1"/>
              <a:t>emotivnog</a:t>
            </a:r>
            <a:r>
              <a:rPr lang="en-US" dirty="0"/>
              <a:t> </a:t>
            </a:r>
            <a:r>
              <a:rPr lang="en-US" dirty="0" err="1"/>
              <a:t>naboja</a:t>
            </a:r>
            <a:r>
              <a:rPr lang="en-US" dirty="0"/>
              <a:t>, </a:t>
            </a:r>
            <a:r>
              <a:rPr lang="en-US" dirty="0" err="1"/>
              <a:t>ili</a:t>
            </a:r>
            <a:r>
              <a:rPr lang="en-US" dirty="0"/>
              <a:t> plod </a:t>
            </a:r>
            <a:r>
              <a:rPr lang="en-US" dirty="0" err="1"/>
              <a:t>intenzivnog</a:t>
            </a:r>
            <a:r>
              <a:rPr lang="en-US" dirty="0"/>
              <a:t> </a:t>
            </a:r>
            <a:r>
              <a:rPr lang="en-US" dirty="0" err="1"/>
              <a:t>duševog</a:t>
            </a:r>
            <a:r>
              <a:rPr lang="en-US" dirty="0"/>
              <a:t> </a:t>
            </a:r>
            <a:r>
              <a:rPr lang="en-US" dirty="0" err="1"/>
              <a:t>potresa</a:t>
            </a:r>
            <a:r>
              <a:rPr lang="en-US" dirty="0" smtClean="0"/>
              <a:t>.</a:t>
            </a:r>
            <a:r>
              <a:rPr lang="sr-Latn-ME" dirty="0" smtClean="0"/>
              <a:t>“</a:t>
            </a:r>
            <a:endParaRPr lang="sr-Latn-C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652" y="3513585"/>
            <a:ext cx="45720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87964"/>
      </p:ext>
    </p:extLst>
  </p:cSld>
  <p:clrMapOvr>
    <a:masterClrMapping/>
  </p:clrMapOvr>
  <p:transition spd="slow" advTm="1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ME" dirty="0"/>
              <a:t>	</a:t>
            </a:r>
            <a:endParaRPr lang="sr-Latn-ME" dirty="0" smtClean="0"/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/>
              <a:t>Svjetski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poezije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proglasio</a:t>
            </a:r>
            <a:r>
              <a:rPr lang="en-US" dirty="0"/>
              <a:t> UNESCO 1999. </a:t>
            </a:r>
            <a:r>
              <a:rPr lang="en-US" dirty="0" err="1"/>
              <a:t>godine</a:t>
            </a:r>
            <a:r>
              <a:rPr lang="en-US" dirty="0"/>
              <a:t> s </a:t>
            </a:r>
            <a:r>
              <a:rPr lang="en-US" dirty="0" err="1"/>
              <a:t>ciljem</a:t>
            </a:r>
            <a:r>
              <a:rPr lang="en-US" dirty="0"/>
              <a:t> </a:t>
            </a:r>
            <a:r>
              <a:rPr lang="en-US" dirty="0" err="1"/>
              <a:t>promocije</a:t>
            </a:r>
            <a:r>
              <a:rPr lang="en-US" dirty="0"/>
              <a:t> </a:t>
            </a:r>
            <a:r>
              <a:rPr lang="en-US" dirty="0" err="1"/>
              <a:t>čitanja</a:t>
            </a:r>
            <a:r>
              <a:rPr lang="en-US" dirty="0"/>
              <a:t>, </a:t>
            </a:r>
            <a:r>
              <a:rPr lang="en-US" dirty="0" err="1"/>
              <a:t>pisanja</a:t>
            </a:r>
            <a:r>
              <a:rPr lang="en-US" dirty="0"/>
              <a:t>, </a:t>
            </a:r>
            <a:r>
              <a:rPr lang="en-US" dirty="0" err="1"/>
              <a:t>objavljivanja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poučavanja</a:t>
            </a:r>
            <a:r>
              <a:rPr lang="en-US" dirty="0"/>
              <a:t> </a:t>
            </a:r>
            <a:r>
              <a:rPr lang="en-US" dirty="0" err="1"/>
              <a:t>poezije</a:t>
            </a:r>
            <a:r>
              <a:rPr lang="en-US" dirty="0"/>
              <a:t> u </a:t>
            </a:r>
            <a:r>
              <a:rPr lang="en-US" dirty="0" err="1"/>
              <a:t>cijelom</a:t>
            </a:r>
            <a:r>
              <a:rPr lang="en-US" dirty="0"/>
              <a:t> </a:t>
            </a:r>
            <a:r>
              <a:rPr lang="en-US" dirty="0" err="1"/>
              <a:t>svijetu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davanja</a:t>
            </a:r>
            <a:r>
              <a:rPr lang="en-US" dirty="0"/>
              <a:t> </a:t>
            </a:r>
            <a:r>
              <a:rPr lang="en-US" dirty="0" err="1"/>
              <a:t>priznanja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podsticajima</a:t>
            </a:r>
            <a:r>
              <a:rPr lang="en-US" dirty="0"/>
              <a:t> </a:t>
            </a:r>
            <a:r>
              <a:rPr lang="en-US" dirty="0" err="1"/>
              <a:t>nacionalnim</a:t>
            </a:r>
            <a:r>
              <a:rPr lang="en-US" dirty="0"/>
              <a:t>, </a:t>
            </a:r>
            <a:r>
              <a:rPr lang="en-US" dirty="0" err="1"/>
              <a:t>regionalnim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međunarodnim</a:t>
            </a:r>
            <a:r>
              <a:rPr lang="en-US" dirty="0"/>
              <a:t> </a:t>
            </a:r>
            <a:r>
              <a:rPr lang="en-US" dirty="0" err="1"/>
              <a:t>pokretima</a:t>
            </a:r>
            <a:r>
              <a:rPr lang="en-US" dirty="0"/>
              <a:t> </a:t>
            </a:r>
            <a:r>
              <a:rPr lang="en-US" dirty="0" err="1" smtClean="0"/>
              <a:t>poezije</a:t>
            </a:r>
            <a:r>
              <a:rPr lang="en-US" dirty="0" smtClean="0"/>
              <a:t>.</a:t>
            </a:r>
            <a:endParaRPr lang="sr-Latn-ME" dirty="0" smtClean="0"/>
          </a:p>
          <a:p>
            <a:pPr marL="0" indent="0">
              <a:buNone/>
            </a:pPr>
            <a:r>
              <a:rPr lang="sr-Latn-ME" dirty="0" smtClean="0"/>
              <a:t>	P</a:t>
            </a:r>
            <a:r>
              <a:rPr lang="en-US" dirty="0" err="1" smtClean="0"/>
              <a:t>ovodom</a:t>
            </a:r>
            <a:r>
              <a:rPr lang="en-US" dirty="0" smtClean="0"/>
              <a:t> </a:t>
            </a:r>
            <a:r>
              <a:rPr lang="en-US" dirty="0" err="1"/>
              <a:t>Svjetskog</a:t>
            </a:r>
            <a:r>
              <a:rPr lang="en-US" dirty="0"/>
              <a:t> </a:t>
            </a:r>
            <a:r>
              <a:rPr lang="en-US" dirty="0" err="1"/>
              <a:t>dana</a:t>
            </a:r>
            <a:r>
              <a:rPr lang="en-US" dirty="0"/>
              <a:t> </a:t>
            </a:r>
            <a:r>
              <a:rPr lang="en-US" dirty="0" err="1"/>
              <a:t>poezije</a:t>
            </a:r>
            <a:r>
              <a:rPr lang="en-US" dirty="0"/>
              <a:t>, u </a:t>
            </a:r>
            <a:r>
              <a:rPr lang="en-US" dirty="0" err="1"/>
              <a:t>svijetu</a:t>
            </a:r>
            <a:r>
              <a:rPr lang="en-US" dirty="0"/>
              <a:t> se 21. </a:t>
            </a:r>
            <a:r>
              <a:rPr lang="en-US" dirty="0" err="1"/>
              <a:t>marta</a:t>
            </a:r>
            <a:r>
              <a:rPr lang="en-US" dirty="0"/>
              <a:t> </a:t>
            </a:r>
            <a:r>
              <a:rPr lang="en-US" dirty="0" err="1"/>
              <a:t>organizuje</a:t>
            </a:r>
            <a:r>
              <a:rPr lang="en-US" dirty="0"/>
              <a:t> </a:t>
            </a:r>
            <a:r>
              <a:rPr lang="en-US" dirty="0" err="1"/>
              <a:t>međunarodna</a:t>
            </a:r>
            <a:r>
              <a:rPr lang="en-US" dirty="0"/>
              <a:t> Julius </a:t>
            </a:r>
            <a:r>
              <a:rPr lang="en-US" dirty="0" err="1"/>
              <a:t>Meinl</a:t>
            </a:r>
            <a:r>
              <a:rPr lang="en-US" dirty="0"/>
              <a:t> </a:t>
            </a:r>
            <a:r>
              <a:rPr lang="en-US" dirty="0" err="1"/>
              <a:t>promocija</a:t>
            </a:r>
            <a:r>
              <a:rPr lang="en-US" dirty="0"/>
              <a:t> pod </a:t>
            </a:r>
            <a:r>
              <a:rPr lang="en-US" dirty="0" err="1"/>
              <a:t>nazivom</a:t>
            </a:r>
            <a:r>
              <a:rPr lang="en-US" dirty="0"/>
              <a:t> “</a:t>
            </a:r>
            <a:r>
              <a:rPr lang="en-US" dirty="0" err="1"/>
              <a:t>Platite</a:t>
            </a:r>
            <a:r>
              <a:rPr lang="en-US" dirty="0"/>
              <a:t> </a:t>
            </a:r>
            <a:r>
              <a:rPr lang="en-US" dirty="0" err="1"/>
              <a:t>kafu</a:t>
            </a:r>
            <a:r>
              <a:rPr lang="en-US" dirty="0"/>
              <a:t> </a:t>
            </a:r>
            <a:r>
              <a:rPr lang="en-US" dirty="0" err="1"/>
              <a:t>stihom</a:t>
            </a:r>
            <a:r>
              <a:rPr lang="en-US" dirty="0"/>
              <a:t>”, </a:t>
            </a:r>
            <a:r>
              <a:rPr lang="en-US" dirty="0" err="1"/>
              <a:t>globalna</a:t>
            </a:r>
            <a:r>
              <a:rPr lang="en-US" dirty="0"/>
              <a:t> </a:t>
            </a:r>
            <a:r>
              <a:rPr lang="en-US" dirty="0" err="1"/>
              <a:t>inicijativa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svake</a:t>
            </a:r>
            <a:r>
              <a:rPr lang="en-US" dirty="0"/>
              <a:t> </a:t>
            </a:r>
            <a:r>
              <a:rPr lang="en-US" dirty="0" err="1"/>
              <a:t>godine</a:t>
            </a:r>
            <a:r>
              <a:rPr lang="en-US" dirty="0"/>
              <a:t> </a:t>
            </a:r>
            <a:r>
              <a:rPr lang="en-US" dirty="0" err="1"/>
              <a:t>postaje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 smtClean="0"/>
              <a:t>značajnija</a:t>
            </a:r>
            <a:r>
              <a:rPr lang="en-US" dirty="0" smtClean="0"/>
              <a:t>.</a:t>
            </a:r>
            <a:endParaRPr lang="sr-Latn-ME" dirty="0"/>
          </a:p>
          <a:p>
            <a:pPr marL="0" indent="0">
              <a:buNone/>
            </a:pPr>
            <a:r>
              <a:rPr lang="sr-Latn-ME" dirty="0" smtClean="0"/>
              <a:t>	</a:t>
            </a:r>
            <a:r>
              <a:rPr lang="en-US" dirty="0" smtClean="0"/>
              <a:t>Julius </a:t>
            </a:r>
            <a:r>
              <a:rPr lang="en-US" dirty="0" err="1"/>
              <a:t>Meinl</a:t>
            </a:r>
            <a:r>
              <a:rPr lang="en-US" dirty="0"/>
              <a:t> </a:t>
            </a:r>
            <a:r>
              <a:rPr lang="en-US" dirty="0" err="1"/>
              <a:t>želi</a:t>
            </a:r>
            <a:r>
              <a:rPr lang="en-US" dirty="0"/>
              <a:t> da </a:t>
            </a:r>
            <a:r>
              <a:rPr lang="en-US" dirty="0" err="1"/>
              <a:t>inspiriše</a:t>
            </a:r>
            <a:r>
              <a:rPr lang="en-US" dirty="0"/>
              <a:t> </a:t>
            </a:r>
            <a:r>
              <a:rPr lang="en-US" dirty="0" err="1"/>
              <a:t>ljude</a:t>
            </a:r>
            <a:r>
              <a:rPr lang="en-US" dirty="0"/>
              <a:t> da </a:t>
            </a:r>
            <a:r>
              <a:rPr lang="en-US" dirty="0" err="1"/>
              <a:t>pišu</a:t>
            </a:r>
            <a:r>
              <a:rPr lang="en-US" dirty="0"/>
              <a:t> </a:t>
            </a:r>
            <a:r>
              <a:rPr lang="en-US" dirty="0" err="1"/>
              <a:t>poeziju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učine</a:t>
            </a:r>
            <a:r>
              <a:rPr lang="en-US" dirty="0"/>
              <a:t> </a:t>
            </a:r>
            <a:r>
              <a:rPr lang="en-US" dirty="0" err="1"/>
              <a:t>svijet</a:t>
            </a:r>
            <a:r>
              <a:rPr lang="en-US" dirty="0"/>
              <a:t> </a:t>
            </a:r>
            <a:r>
              <a:rPr lang="en-US" dirty="0" err="1"/>
              <a:t>boljim</a:t>
            </a:r>
            <a:r>
              <a:rPr lang="en-US" dirty="0"/>
              <a:t> </a:t>
            </a:r>
            <a:r>
              <a:rPr lang="en-US" dirty="0" err="1"/>
              <a:t>mjestom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sr-Latn-C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029" y="461010"/>
            <a:ext cx="3661871" cy="241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915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 advTm="1000">
        <p15:prstTrans prst="fallOve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Rekli su o Poeziji: </a:t>
            </a:r>
            <a:br>
              <a:rPr lang="sr-Latn-CS" dirty="0" smtClean="0"/>
            </a:b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84244"/>
            <a:ext cx="10820400" cy="4734442"/>
          </a:xfrm>
        </p:spPr>
        <p:txBody>
          <a:bodyPr/>
          <a:lstStyle/>
          <a:p>
            <a:r>
              <a:rPr lang="en-US" dirty="0"/>
              <a:t>„Bar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svetske</a:t>
            </a:r>
            <a:r>
              <a:rPr lang="en-US" dirty="0"/>
              <a:t> </a:t>
            </a:r>
            <a:r>
              <a:rPr lang="en-US" dirty="0" err="1"/>
              <a:t>poezije</a:t>
            </a:r>
            <a:r>
              <a:rPr lang="en-US" dirty="0"/>
              <a:t> je </a:t>
            </a:r>
            <a:r>
              <a:rPr lang="en-US" dirty="0" err="1"/>
              <a:t>napisano</a:t>
            </a:r>
            <a:r>
              <a:rPr lang="en-US" dirty="0"/>
              <a:t> </a:t>
            </a:r>
            <a:r>
              <a:rPr lang="en-US" dirty="0" err="1"/>
              <a:t>zato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neko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imao</a:t>
            </a:r>
            <a:r>
              <a:rPr lang="en-US" dirty="0"/>
              <a:t> </a:t>
            </a:r>
            <a:r>
              <a:rPr lang="en-US" dirty="0" err="1"/>
              <a:t>hrabrosti</a:t>
            </a:r>
            <a:r>
              <a:rPr lang="en-US" dirty="0"/>
              <a:t> da </a:t>
            </a:r>
            <a:r>
              <a:rPr lang="en-US" dirty="0" err="1"/>
              <a:t>nekom</a:t>
            </a:r>
            <a:r>
              <a:rPr lang="en-US" dirty="0"/>
              <a:t> </a:t>
            </a:r>
            <a:r>
              <a:rPr lang="en-US" dirty="0" err="1"/>
              <a:t>izjavi</a:t>
            </a:r>
            <a:r>
              <a:rPr lang="en-US" dirty="0"/>
              <a:t> </a:t>
            </a:r>
            <a:r>
              <a:rPr lang="en-US" dirty="0" err="1"/>
              <a:t>ljubav</a:t>
            </a:r>
            <a:r>
              <a:rPr lang="en-US" dirty="0" smtClean="0"/>
              <a:t>!“</a:t>
            </a:r>
            <a:r>
              <a:rPr lang="sr-Latn-ME" dirty="0" smtClean="0"/>
              <a:t>  </a:t>
            </a:r>
            <a:r>
              <a:rPr lang="en-US" b="1" dirty="0" smtClean="0"/>
              <a:t>Karl Sandberg</a:t>
            </a:r>
            <a:endParaRPr lang="sr-Latn-ME" b="1" dirty="0" smtClean="0"/>
          </a:p>
          <a:p>
            <a:r>
              <a:rPr lang="en-US" dirty="0"/>
              <a:t>„</a:t>
            </a:r>
            <a:r>
              <a:rPr lang="en-US" dirty="0" err="1"/>
              <a:t>Poezija</a:t>
            </a:r>
            <a:r>
              <a:rPr lang="en-US" dirty="0"/>
              <a:t> je </a:t>
            </a:r>
            <a:r>
              <a:rPr lang="en-US" dirty="0" err="1"/>
              <a:t>dnevnik</a:t>
            </a:r>
            <a:r>
              <a:rPr lang="en-US" dirty="0"/>
              <a:t> </a:t>
            </a:r>
            <a:r>
              <a:rPr lang="en-US" dirty="0" err="1"/>
              <a:t>ribe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živi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kopnu</a:t>
            </a:r>
            <a:r>
              <a:rPr lang="en-US" dirty="0"/>
              <a:t> a </a:t>
            </a:r>
            <a:r>
              <a:rPr lang="en-US" dirty="0" err="1"/>
              <a:t>htela</a:t>
            </a:r>
            <a:r>
              <a:rPr lang="en-US" dirty="0"/>
              <a:t> bi da </a:t>
            </a:r>
            <a:r>
              <a:rPr lang="en-US" dirty="0" err="1"/>
              <a:t>leti</a:t>
            </a:r>
            <a:r>
              <a:rPr lang="en-US" dirty="0"/>
              <a:t>. </a:t>
            </a:r>
            <a:r>
              <a:rPr lang="en-US" dirty="0" err="1"/>
              <a:t>Poezija</a:t>
            </a:r>
            <a:r>
              <a:rPr lang="en-US" dirty="0"/>
              <a:t> je </a:t>
            </a:r>
            <a:r>
              <a:rPr lang="en-US" dirty="0" err="1"/>
              <a:t>torba</a:t>
            </a:r>
            <a:r>
              <a:rPr lang="en-US" dirty="0"/>
              <a:t> </a:t>
            </a:r>
            <a:r>
              <a:rPr lang="en-US" dirty="0" err="1"/>
              <a:t>puna</a:t>
            </a:r>
            <a:r>
              <a:rPr lang="en-US" dirty="0"/>
              <a:t> </a:t>
            </a:r>
            <a:r>
              <a:rPr lang="en-US" dirty="0" err="1"/>
              <a:t>nevidljivih</a:t>
            </a:r>
            <a:r>
              <a:rPr lang="en-US" dirty="0"/>
              <a:t> </a:t>
            </a:r>
            <a:r>
              <a:rPr lang="en-US" dirty="0" err="1"/>
              <a:t>suvenira</a:t>
            </a:r>
            <a:r>
              <a:rPr lang="en-US" dirty="0"/>
              <a:t>. </a:t>
            </a:r>
            <a:r>
              <a:rPr lang="en-US" dirty="0" err="1"/>
              <a:t>Poezija</a:t>
            </a:r>
            <a:r>
              <a:rPr lang="en-US" dirty="0"/>
              <a:t> je </a:t>
            </a:r>
            <a:r>
              <a:rPr lang="en-US" dirty="0" err="1"/>
              <a:t>premeštanje</a:t>
            </a:r>
            <a:r>
              <a:rPr lang="en-US" dirty="0"/>
              <a:t> </a:t>
            </a:r>
            <a:r>
              <a:rPr lang="en-US" dirty="0" err="1"/>
              <a:t>sanduka</a:t>
            </a:r>
            <a:r>
              <a:rPr lang="en-US" dirty="0"/>
              <a:t> </a:t>
            </a:r>
            <a:r>
              <a:rPr lang="en-US" dirty="0" err="1"/>
              <a:t>iluzija</a:t>
            </a:r>
            <a:r>
              <a:rPr lang="en-US" dirty="0"/>
              <a:t> </a:t>
            </a:r>
            <a:r>
              <a:rPr lang="en-US" dirty="0" err="1"/>
              <a:t>vezanih</a:t>
            </a:r>
            <a:r>
              <a:rPr lang="en-US" dirty="0"/>
              <a:t> </a:t>
            </a:r>
            <a:r>
              <a:rPr lang="en-US" dirty="0" err="1"/>
              <a:t>remenom</a:t>
            </a:r>
            <a:r>
              <a:rPr lang="en-US" dirty="0"/>
              <a:t> </a:t>
            </a:r>
            <a:r>
              <a:rPr lang="en-US" dirty="0" err="1"/>
              <a:t>činjenica</a:t>
            </a:r>
            <a:r>
              <a:rPr lang="en-US" dirty="0"/>
              <a:t>. </a:t>
            </a:r>
            <a:r>
              <a:rPr lang="en-US" dirty="0" err="1"/>
              <a:t>Poezija</a:t>
            </a:r>
            <a:r>
              <a:rPr lang="en-US" dirty="0"/>
              <a:t> je </a:t>
            </a:r>
            <a:r>
              <a:rPr lang="en-US" dirty="0" err="1"/>
              <a:t>postizanje</a:t>
            </a:r>
            <a:r>
              <a:rPr lang="en-US" dirty="0"/>
              <a:t> </a:t>
            </a:r>
            <a:r>
              <a:rPr lang="en-US" dirty="0" err="1"/>
              <a:t>sinteze</a:t>
            </a:r>
            <a:r>
              <a:rPr lang="en-US" dirty="0"/>
              <a:t> </a:t>
            </a:r>
            <a:r>
              <a:rPr lang="en-US" dirty="0" err="1"/>
              <a:t>zumbula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biskvita</a:t>
            </a:r>
            <a:r>
              <a:rPr lang="en-US" dirty="0"/>
              <a:t>. </a:t>
            </a:r>
            <a:r>
              <a:rPr lang="en-US" dirty="0" err="1"/>
              <a:t>Poezija</a:t>
            </a:r>
            <a:r>
              <a:rPr lang="en-US" dirty="0"/>
              <a:t> je </a:t>
            </a:r>
            <a:r>
              <a:rPr lang="en-US" dirty="0" err="1"/>
              <a:t>nepostojeći</a:t>
            </a:r>
            <a:r>
              <a:rPr lang="en-US" dirty="0"/>
              <a:t> </a:t>
            </a:r>
            <a:r>
              <a:rPr lang="en-US" dirty="0" err="1"/>
              <a:t>rukopis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otkriva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se </a:t>
            </a:r>
            <a:r>
              <a:rPr lang="en-US" dirty="0" err="1"/>
              <a:t>stvaraju</a:t>
            </a:r>
            <a:r>
              <a:rPr lang="en-US" dirty="0"/>
              <a:t> </a:t>
            </a:r>
            <a:r>
              <a:rPr lang="en-US" dirty="0" err="1"/>
              <a:t>duge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zašto</a:t>
            </a:r>
            <a:r>
              <a:rPr lang="en-US" dirty="0"/>
              <a:t> </a:t>
            </a:r>
            <a:r>
              <a:rPr lang="en-US" dirty="0" err="1"/>
              <a:t>nestaju</a:t>
            </a:r>
            <a:r>
              <a:rPr lang="en-US" dirty="0"/>
              <a:t>. </a:t>
            </a:r>
            <a:r>
              <a:rPr lang="en-US" dirty="0" err="1"/>
              <a:t>Poezija</a:t>
            </a:r>
            <a:r>
              <a:rPr lang="en-US" dirty="0"/>
              <a:t> je </a:t>
            </a:r>
            <a:r>
              <a:rPr lang="en-US" dirty="0" err="1"/>
              <a:t>hvatanje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en-US" dirty="0"/>
              <a:t>, </a:t>
            </a:r>
            <a:r>
              <a:rPr lang="en-US" dirty="0" err="1"/>
              <a:t>napeva</a:t>
            </a:r>
            <a:r>
              <a:rPr lang="en-US" dirty="0"/>
              <a:t>,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talenta</a:t>
            </a:r>
            <a:r>
              <a:rPr lang="en-US" dirty="0"/>
              <a:t> u </a:t>
            </a:r>
            <a:r>
              <a:rPr lang="en-US" dirty="0" err="1"/>
              <a:t>smišljenu</a:t>
            </a:r>
            <a:r>
              <a:rPr lang="en-US" dirty="0"/>
              <a:t> </a:t>
            </a:r>
            <a:r>
              <a:rPr lang="en-US" dirty="0" err="1"/>
              <a:t>prizmu</a:t>
            </a:r>
            <a:r>
              <a:rPr lang="en-US" dirty="0"/>
              <a:t> </a:t>
            </a:r>
            <a:r>
              <a:rPr lang="en-US" dirty="0" err="1"/>
              <a:t>reči</a:t>
            </a:r>
            <a:r>
              <a:rPr lang="en-US" dirty="0" smtClean="0"/>
              <a:t>!“</a:t>
            </a:r>
            <a:r>
              <a:rPr lang="sr-Latn-ME" dirty="0" smtClean="0"/>
              <a:t> </a:t>
            </a:r>
            <a:r>
              <a:rPr lang="sr-Latn-ME" b="1" dirty="0" smtClean="0"/>
              <a:t>Mika Antić</a:t>
            </a:r>
          </a:p>
          <a:p>
            <a:r>
              <a:rPr lang="en-US" dirty="0" err="1"/>
              <a:t>Najlepša</a:t>
            </a:r>
            <a:r>
              <a:rPr lang="en-US" dirty="0"/>
              <a:t> </a:t>
            </a:r>
            <a:r>
              <a:rPr lang="en-US" dirty="0" err="1"/>
              <a:t>poezija</a:t>
            </a:r>
            <a:r>
              <a:rPr lang="en-US" dirty="0"/>
              <a:t> je </a:t>
            </a:r>
            <a:r>
              <a:rPr lang="en-US" dirty="0" err="1"/>
              <a:t>trenutak</a:t>
            </a:r>
            <a:r>
              <a:rPr lang="en-US" dirty="0"/>
              <a:t> </a:t>
            </a:r>
            <a:r>
              <a:rPr lang="en-US" dirty="0" err="1"/>
              <a:t>kad</a:t>
            </a:r>
            <a:r>
              <a:rPr lang="en-US" dirty="0"/>
              <a:t> nisi </a:t>
            </a:r>
            <a:r>
              <a:rPr lang="en-US" dirty="0" err="1"/>
              <a:t>svestan</a:t>
            </a:r>
            <a:r>
              <a:rPr lang="en-US" dirty="0"/>
              <a:t> </a:t>
            </a:r>
            <a:r>
              <a:rPr lang="en-US" dirty="0" err="1"/>
              <a:t>pesme</a:t>
            </a:r>
            <a:r>
              <a:rPr lang="en-US" dirty="0"/>
              <a:t>. I </a:t>
            </a:r>
            <a:r>
              <a:rPr lang="en-US" dirty="0" err="1"/>
              <a:t>najlepši</a:t>
            </a:r>
            <a:r>
              <a:rPr lang="en-US" dirty="0"/>
              <a:t> je </a:t>
            </a:r>
            <a:r>
              <a:rPr lang="en-US" dirty="0" err="1"/>
              <a:t>život</a:t>
            </a:r>
            <a:r>
              <a:rPr lang="en-US" dirty="0"/>
              <a:t> </a:t>
            </a:r>
            <a:r>
              <a:rPr lang="en-US" dirty="0" err="1"/>
              <a:t>kad</a:t>
            </a:r>
            <a:r>
              <a:rPr lang="en-US" dirty="0"/>
              <a:t> nisi </a:t>
            </a:r>
            <a:r>
              <a:rPr lang="en-US" dirty="0" err="1"/>
              <a:t>svestan</a:t>
            </a:r>
            <a:r>
              <a:rPr lang="en-US" dirty="0"/>
              <a:t> da </a:t>
            </a:r>
            <a:r>
              <a:rPr lang="en-US" dirty="0" err="1"/>
              <a:t>živiš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misliš</a:t>
            </a:r>
            <a:r>
              <a:rPr lang="en-US" dirty="0"/>
              <a:t> da </a:t>
            </a:r>
            <a:r>
              <a:rPr lang="en-US" dirty="0" err="1"/>
              <a:t>sanjaš</a:t>
            </a:r>
            <a:r>
              <a:rPr lang="en-US" dirty="0" smtClean="0"/>
              <a:t>!“</a:t>
            </a:r>
            <a:r>
              <a:rPr lang="sr-Latn-ME" dirty="0" smtClean="0"/>
              <a:t> </a:t>
            </a:r>
            <a:r>
              <a:rPr lang="sr-Latn-ME" b="1" dirty="0" smtClean="0"/>
              <a:t>Bora Kapetanović</a:t>
            </a:r>
          </a:p>
          <a:p>
            <a:r>
              <a:rPr lang="en-US" dirty="0"/>
              <a:t>„</a:t>
            </a:r>
            <a:r>
              <a:rPr lang="en-US" dirty="0" err="1"/>
              <a:t>Kad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ljubav</a:t>
            </a:r>
            <a:r>
              <a:rPr lang="en-US" dirty="0"/>
              <a:t> </a:t>
            </a:r>
            <a:r>
              <a:rPr lang="en-US" dirty="0" err="1"/>
              <a:t>dodirne</a:t>
            </a:r>
            <a:r>
              <a:rPr lang="en-US" dirty="0"/>
              <a:t> –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postajemo</a:t>
            </a:r>
            <a:r>
              <a:rPr lang="en-US" dirty="0"/>
              <a:t> </a:t>
            </a:r>
            <a:r>
              <a:rPr lang="en-US" dirty="0" err="1"/>
              <a:t>pesnici</a:t>
            </a:r>
            <a:r>
              <a:rPr lang="en-US" dirty="0" smtClean="0"/>
              <a:t>!“</a:t>
            </a:r>
            <a:r>
              <a:rPr lang="en-US" b="1" dirty="0"/>
              <a:t>Leonard Koen</a:t>
            </a:r>
            <a:endParaRPr lang="sr-Latn-ME" dirty="0" smtClean="0"/>
          </a:p>
          <a:p>
            <a:r>
              <a:rPr lang="pl-PL" dirty="0"/>
              <a:t>„Pesnik je oduvek bio onaj koji u drugima leči bolest od koje sam umire</a:t>
            </a:r>
            <a:r>
              <a:rPr lang="pl-PL" dirty="0" smtClean="0"/>
              <a:t>!“</a:t>
            </a:r>
            <a:r>
              <a:rPr lang="en-US" b="1" dirty="0" err="1"/>
              <a:t>Zuko</a:t>
            </a:r>
            <a:r>
              <a:rPr lang="en-US" b="1" dirty="0"/>
              <a:t> </a:t>
            </a:r>
            <a:r>
              <a:rPr lang="en-US" b="1" dirty="0" err="1"/>
              <a:t>Džumhur</a:t>
            </a:r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371633401"/>
      </p:ext>
    </p:extLst>
  </p:cSld>
  <p:clrMapOvr>
    <a:masterClrMapping/>
  </p:clrMapOvr>
  <p:transition spd="slow" advTm="1000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01" y="0"/>
            <a:ext cx="52959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557" y="0"/>
            <a:ext cx="4846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68816"/>
      </p:ext>
    </p:extLst>
  </p:cSld>
  <p:clrMapOvr>
    <a:masterClrMapping/>
  </p:clrMapOvr>
  <p:transition spd="slow" advTm="1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231" y="186656"/>
            <a:ext cx="8711096" cy="653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0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28" y="0"/>
            <a:ext cx="5963479" cy="66989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18" y="69012"/>
            <a:ext cx="4400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19229"/>
      </p:ext>
    </p:extLst>
  </p:cSld>
  <p:clrMapOvr>
    <a:masterClrMapping/>
  </p:clrMapOvr>
  <p:transition spd="slow" advTm="2000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1166843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1C1E21"/>
                </a:solidFill>
                <a:latin typeface="Helvetica" panose="020B0604020202020204" pitchFamily="34" charset="0"/>
              </a:rPr>
              <a:t>MOLITVA</a:t>
            </a:r>
          </a:p>
          <a:p>
            <a:r>
              <a:rPr lang="en-US" dirty="0" err="1">
                <a:solidFill>
                  <a:srgbClr val="1C1E21"/>
                </a:solidFill>
                <a:latin typeface="Helvetica" panose="020B0604020202020204" pitchFamily="34" charset="0"/>
              </a:rPr>
              <a:t>Tamo</a:t>
            </a:r>
            <a:r>
              <a:rPr lang="en-US" dirty="0">
                <a:solidFill>
                  <a:srgbClr val="1C1E21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Helvetica" panose="020B0604020202020204" pitchFamily="34" charset="0"/>
              </a:rPr>
              <a:t>gde</a:t>
            </a:r>
            <a:r>
              <a:rPr lang="en-US" dirty="0">
                <a:solidFill>
                  <a:srgbClr val="1C1E21"/>
                </a:solidFill>
                <a:latin typeface="Helvetica" panose="020B0604020202020204" pitchFamily="34" charset="0"/>
              </a:rPr>
              <a:t> je </a:t>
            </a:r>
            <a:r>
              <a:rPr lang="en-US" dirty="0" err="1">
                <a:solidFill>
                  <a:srgbClr val="1C1E21"/>
                </a:solidFill>
                <a:latin typeface="Helvetica" panose="020B0604020202020204" pitchFamily="34" charset="0"/>
              </a:rPr>
              <a:t>misao</a:t>
            </a:r>
            <a:r>
              <a:rPr lang="en-US" dirty="0">
                <a:solidFill>
                  <a:srgbClr val="1C1E21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Helvetica" panose="020B0604020202020204" pitchFamily="34" charset="0"/>
              </a:rPr>
              <a:t>bez</a:t>
            </a:r>
            <a:r>
              <a:rPr lang="en-US" dirty="0">
                <a:solidFill>
                  <a:srgbClr val="1C1E21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Helvetica" panose="020B0604020202020204" pitchFamily="34" charset="0"/>
              </a:rPr>
              <a:t>straha</a:t>
            </a:r>
            <a:endParaRPr lang="en-US" dirty="0">
              <a:solidFill>
                <a:srgbClr val="1C1E21"/>
              </a:solidFill>
              <a:latin typeface="Helvetica" panose="020B0604020202020204" pitchFamily="34" charset="0"/>
            </a:endParaRPr>
          </a:p>
          <a:p>
            <a:r>
              <a:rPr lang="en-US" dirty="0" err="1">
                <a:solidFill>
                  <a:srgbClr val="1C1E21"/>
                </a:solidFill>
                <a:latin typeface="Helvetica" panose="020B0604020202020204" pitchFamily="34" charset="0"/>
              </a:rPr>
              <a:t>i</a:t>
            </a:r>
            <a:r>
              <a:rPr lang="en-US" dirty="0">
                <a:solidFill>
                  <a:srgbClr val="1C1E21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Helvetica" panose="020B0604020202020204" pitchFamily="34" charset="0"/>
              </a:rPr>
              <a:t>glava</a:t>
            </a:r>
            <a:r>
              <a:rPr lang="en-US" dirty="0">
                <a:solidFill>
                  <a:srgbClr val="1C1E21"/>
                </a:solidFill>
                <a:latin typeface="Helvetica" panose="020B0604020202020204" pitchFamily="34" charset="0"/>
              </a:rPr>
              <a:t> se </a:t>
            </a:r>
            <a:r>
              <a:rPr lang="en-US" dirty="0" err="1">
                <a:solidFill>
                  <a:srgbClr val="1C1E21"/>
                </a:solidFill>
                <a:latin typeface="Helvetica" panose="020B0604020202020204" pitchFamily="34" charset="0"/>
              </a:rPr>
              <a:t>drži</a:t>
            </a:r>
            <a:r>
              <a:rPr lang="en-US" dirty="0">
                <a:solidFill>
                  <a:srgbClr val="1C1E21"/>
                </a:solidFill>
                <a:latin typeface="Helvetica" panose="020B0604020202020204" pitchFamily="34" charset="0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Helvetica" panose="020B0604020202020204" pitchFamily="34" charset="0"/>
              </a:rPr>
              <a:t>uspravno</a:t>
            </a:r>
            <a:r>
              <a:rPr lang="en-US" dirty="0">
                <a:solidFill>
                  <a:srgbClr val="1C1E21"/>
                </a:solidFill>
                <a:latin typeface="Helvetica" panose="020B0604020202020204" pitchFamily="34" charset="0"/>
              </a:rPr>
              <a:t>,</a:t>
            </a:r>
          </a:p>
          <a:p>
            <a:r>
              <a:rPr lang="en-US" dirty="0" err="1">
                <a:solidFill>
                  <a:srgbClr val="1C1E21"/>
                </a:solidFill>
                <a:latin typeface="inherit"/>
              </a:rPr>
              <a:t>gde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je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znanje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besplatno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,</a:t>
            </a:r>
          </a:p>
          <a:p>
            <a:r>
              <a:rPr lang="en-US" dirty="0" err="1">
                <a:solidFill>
                  <a:srgbClr val="1C1E21"/>
                </a:solidFill>
                <a:latin typeface="inherit"/>
              </a:rPr>
              <a:t>gde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svet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još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nije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polomljen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u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komade</a:t>
            </a:r>
            <a:endParaRPr lang="en-US" dirty="0">
              <a:solidFill>
                <a:srgbClr val="1C1E21"/>
              </a:solidFill>
              <a:latin typeface="inherit"/>
            </a:endParaRPr>
          </a:p>
          <a:p>
            <a:r>
              <a:rPr lang="en-US" dirty="0" err="1">
                <a:solidFill>
                  <a:srgbClr val="1C1E21"/>
                </a:solidFill>
                <a:latin typeface="inherit"/>
              </a:rPr>
              <a:t>tesnim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poznatim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zidovima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,</a:t>
            </a:r>
          </a:p>
          <a:p>
            <a:r>
              <a:rPr lang="en-US" dirty="0" err="1">
                <a:solidFill>
                  <a:srgbClr val="1C1E21"/>
                </a:solidFill>
                <a:latin typeface="inherit"/>
              </a:rPr>
              <a:t>tamo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gde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reči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izlaze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iz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dubine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istine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,</a:t>
            </a:r>
          </a:p>
          <a:p>
            <a:r>
              <a:rPr lang="en-US" dirty="0" err="1">
                <a:solidFill>
                  <a:srgbClr val="1C1E21"/>
                </a:solidFill>
                <a:latin typeface="inherit"/>
              </a:rPr>
              <a:t>gde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neumorna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težnja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pruža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svoje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ruke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prema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savršenstvu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,</a:t>
            </a:r>
          </a:p>
          <a:p>
            <a:r>
              <a:rPr lang="en-US" dirty="0" err="1">
                <a:solidFill>
                  <a:srgbClr val="1C1E21"/>
                </a:solidFill>
                <a:latin typeface="inherit"/>
              </a:rPr>
              <a:t>gde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bistra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struja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razuma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još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nije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izgubila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put</a:t>
            </a:r>
          </a:p>
          <a:p>
            <a:r>
              <a:rPr lang="en-US" dirty="0">
                <a:solidFill>
                  <a:srgbClr val="1C1E21"/>
                </a:solidFill>
                <a:latin typeface="inherit"/>
              </a:rPr>
              <a:t>u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turobnoj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pustinji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mrtvih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navika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,</a:t>
            </a:r>
          </a:p>
          <a:p>
            <a:r>
              <a:rPr lang="en-US" dirty="0" err="1">
                <a:solidFill>
                  <a:srgbClr val="1C1E21"/>
                </a:solidFill>
                <a:latin typeface="inherit"/>
              </a:rPr>
              <a:t>tamo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gdje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je um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vođen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tvojom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rukom</a:t>
            </a:r>
            <a:endParaRPr lang="en-US" dirty="0">
              <a:solidFill>
                <a:srgbClr val="1C1E21"/>
              </a:solidFill>
              <a:latin typeface="inherit"/>
            </a:endParaRPr>
          </a:p>
          <a:p>
            <a:r>
              <a:rPr lang="en-US" dirty="0">
                <a:solidFill>
                  <a:srgbClr val="1C1E21"/>
                </a:solidFill>
                <a:latin typeface="inherit"/>
              </a:rPr>
              <a:t>u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uvek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rastuću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misao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i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akciju</a:t>
            </a:r>
            <a:endParaRPr lang="en-US" dirty="0">
              <a:solidFill>
                <a:srgbClr val="1C1E21"/>
              </a:solidFill>
              <a:latin typeface="inherit"/>
            </a:endParaRPr>
          </a:p>
          <a:p>
            <a:r>
              <a:rPr lang="en-US" dirty="0">
                <a:solidFill>
                  <a:srgbClr val="1C1E21"/>
                </a:solidFill>
                <a:latin typeface="inherit"/>
              </a:rPr>
              <a:t>u tom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slobodnom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raju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,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moj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Oče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,</a:t>
            </a:r>
          </a:p>
          <a:p>
            <a:r>
              <a:rPr lang="en-US" dirty="0" err="1">
                <a:solidFill>
                  <a:srgbClr val="1C1E21"/>
                </a:solidFill>
                <a:latin typeface="inherit"/>
              </a:rPr>
              <a:t>probudi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moju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zemlju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.</a:t>
            </a:r>
          </a:p>
          <a:p>
            <a:r>
              <a:rPr lang="en-US" dirty="0">
                <a:solidFill>
                  <a:srgbClr val="1C1E21"/>
                </a:solidFill>
                <a:latin typeface="inherit"/>
              </a:rPr>
              <a:t>(</a:t>
            </a:r>
            <a:r>
              <a:rPr lang="en-US" dirty="0" err="1">
                <a:solidFill>
                  <a:srgbClr val="1C1E21"/>
                </a:solidFill>
                <a:latin typeface="inherit"/>
              </a:rPr>
              <a:t>Rabindranat</a:t>
            </a:r>
            <a:r>
              <a:rPr lang="en-US" dirty="0">
                <a:solidFill>
                  <a:srgbClr val="1C1E21"/>
                </a:solidFill>
                <a:latin typeface="inherit"/>
              </a:rPr>
              <a:t> Tagore)</a:t>
            </a:r>
            <a:endParaRPr lang="en-US" b="0" i="0" dirty="0">
              <a:solidFill>
                <a:srgbClr val="1C1E21"/>
              </a:solidFill>
              <a:effectLst/>
              <a:latin typeface="inheri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869" y="577968"/>
            <a:ext cx="3908549" cy="260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17698"/>
      </p:ext>
    </p:extLst>
  </p:cSld>
  <p:clrMapOvr>
    <a:masterClrMapping/>
  </p:clrMapOvr>
  <p:transition spd="slow" advTm="1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8686" y="474453"/>
            <a:ext cx="764300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gency FB" panose="020B0503020202020204" pitchFamily="34" charset="0"/>
              </a:rPr>
              <a:t>NA KROVOVIMA</a:t>
            </a:r>
          </a:p>
          <a:p>
            <a:r>
              <a:rPr lang="en-US" b="1" dirty="0" err="1">
                <a:latin typeface="Agency FB" panose="020B0503020202020204" pitchFamily="34" charset="0"/>
              </a:rPr>
              <a:t>Ljubim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te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 err="1">
                <a:latin typeface="Agency FB" panose="020B0503020202020204" pitchFamily="34" charset="0"/>
              </a:rPr>
              <a:t>na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krovovima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kuća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 err="1">
                <a:latin typeface="Agency FB" panose="020B0503020202020204" pitchFamily="34" charset="0"/>
              </a:rPr>
              <a:t>ovdje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su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čuda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moguća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 err="1">
                <a:latin typeface="Agency FB" panose="020B0503020202020204" pitchFamily="34" charset="0"/>
              </a:rPr>
              <a:t>Sanjam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te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 err="1">
                <a:latin typeface="Agency FB" panose="020B0503020202020204" pitchFamily="34" charset="0"/>
              </a:rPr>
              <a:t>na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nebu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ovog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grada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 err="1">
                <a:latin typeface="Agency FB" panose="020B0503020202020204" pitchFamily="34" charset="0"/>
              </a:rPr>
              <a:t>trčim</a:t>
            </a:r>
            <a:r>
              <a:rPr lang="en-US" b="1" dirty="0">
                <a:latin typeface="Agency FB" panose="020B0503020202020204" pitchFamily="34" charset="0"/>
              </a:rPr>
              <a:t> do </a:t>
            </a:r>
            <a:r>
              <a:rPr lang="en-US" b="1" dirty="0" err="1">
                <a:latin typeface="Agency FB" panose="020B0503020202020204" pitchFamily="34" charset="0"/>
              </a:rPr>
              <a:t>tebe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 err="1">
                <a:latin typeface="Agency FB" panose="020B0503020202020204" pitchFamily="34" charset="0"/>
              </a:rPr>
              <a:t>po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krovivima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zgrada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 err="1">
                <a:latin typeface="Agency FB" panose="020B0503020202020204" pitchFamily="34" charset="0"/>
              </a:rPr>
              <a:t>Ljubav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pravim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>
                <a:latin typeface="Agency FB" panose="020B0503020202020204" pitchFamily="34" charset="0"/>
              </a:rPr>
              <a:t>od </a:t>
            </a:r>
            <a:r>
              <a:rPr lang="en-US" b="1" dirty="0" err="1">
                <a:latin typeface="Agency FB" panose="020B0503020202020204" pitchFamily="34" charset="0"/>
              </a:rPr>
              <a:t>blata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i</a:t>
            </a:r>
            <a:r>
              <a:rPr lang="en-US" b="1" dirty="0">
                <a:latin typeface="Agency FB" panose="020B0503020202020204" pitchFamily="34" charset="0"/>
              </a:rPr>
              <a:t> od </a:t>
            </a:r>
            <a:r>
              <a:rPr lang="en-US" b="1" dirty="0" err="1">
                <a:latin typeface="Agency FB" panose="020B0503020202020204" pitchFamily="34" charset="0"/>
              </a:rPr>
              <a:t>pruća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>
                <a:latin typeface="Agency FB" panose="020B0503020202020204" pitchFamily="34" charset="0"/>
              </a:rPr>
              <a:t>u </a:t>
            </a:r>
            <a:r>
              <a:rPr lang="en-US" b="1" dirty="0" err="1">
                <a:latin typeface="Agency FB" panose="020B0503020202020204" pitchFamily="34" charset="0"/>
              </a:rPr>
              <a:t>gnijezda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liježem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 err="1">
                <a:latin typeface="Agency FB" panose="020B0503020202020204" pitchFamily="34" charset="0"/>
              </a:rPr>
              <a:t>bespuća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 err="1">
                <a:latin typeface="Agency FB" panose="020B0503020202020204" pitchFamily="34" charset="0"/>
              </a:rPr>
              <a:t>Šapućem</a:t>
            </a:r>
            <a:r>
              <a:rPr lang="en-US" b="1" dirty="0">
                <a:latin typeface="Agency FB" panose="020B0503020202020204" pitchFamily="34" charset="0"/>
              </a:rPr>
              <a:t>,</a:t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 err="1">
                <a:latin typeface="Agency FB" panose="020B0503020202020204" pitchFamily="34" charset="0"/>
              </a:rPr>
              <a:t>znam</a:t>
            </a:r>
            <a:r>
              <a:rPr lang="en-US" b="1" dirty="0">
                <a:latin typeface="Agency FB" panose="020B0503020202020204" pitchFamily="34" charset="0"/>
              </a:rPr>
              <a:t> da </a:t>
            </a:r>
            <a:r>
              <a:rPr lang="en-US" b="1" dirty="0" err="1">
                <a:latin typeface="Agency FB" panose="020B0503020202020204" pitchFamily="34" charset="0"/>
              </a:rPr>
              <a:t>ćeš</a:t>
            </a:r>
            <a:r>
              <a:rPr lang="en-US" b="1" dirty="0">
                <a:latin typeface="Agency FB" panose="020B0503020202020204" pitchFamily="34" charset="0"/>
              </a:rPr>
              <a:t> me </a:t>
            </a:r>
            <a:r>
              <a:rPr lang="en-US" b="1" dirty="0" err="1">
                <a:latin typeface="Agency FB" panose="020B0503020202020204" pitchFamily="34" charset="0"/>
              </a:rPr>
              <a:t>čuti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 err="1">
                <a:latin typeface="Agency FB" panose="020B0503020202020204" pitchFamily="34" charset="0"/>
              </a:rPr>
              <a:t>po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prozoru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ću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zvijede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prosuti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 err="1">
                <a:latin typeface="Agency FB" panose="020B0503020202020204" pitchFamily="34" charset="0"/>
              </a:rPr>
              <a:t>Volim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te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>
                <a:latin typeface="Agency FB" panose="020B0503020202020204" pitchFamily="34" charset="0"/>
              </a:rPr>
              <a:t>to </a:t>
            </a:r>
            <a:r>
              <a:rPr lang="en-US" b="1" dirty="0" err="1">
                <a:latin typeface="Agency FB" panose="020B0503020202020204" pitchFamily="34" charset="0"/>
              </a:rPr>
              <a:t>već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i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vrapci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>
                <a:latin typeface="Agency FB" panose="020B0503020202020204" pitchFamily="34" charset="0"/>
              </a:rPr>
              <a:t>znaju</a:t>
            </a:r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r>
              <a:rPr lang="en-US" b="1" dirty="0">
                <a:latin typeface="Agency FB" panose="020B0503020202020204" pitchFamily="34" charset="0"/>
              </a:rPr>
              <a:t>tom </a:t>
            </a:r>
            <a:r>
              <a:rPr lang="en-US" b="1" dirty="0" err="1">
                <a:latin typeface="Agency FB" panose="020B0503020202020204" pitchFamily="34" charset="0"/>
              </a:rPr>
              <a:t>bojom</a:t>
            </a:r>
            <a:r>
              <a:rPr lang="en-US" b="1" dirty="0">
                <a:latin typeface="Agency FB" panose="020B0503020202020204" pitchFamily="34" charset="0"/>
              </a:rPr>
              <a:t> mi </a:t>
            </a:r>
            <a:r>
              <a:rPr lang="en-US" b="1" dirty="0" err="1">
                <a:latin typeface="Agency FB" panose="020B0503020202020204" pitchFamily="34" charset="0"/>
              </a:rPr>
              <a:t>oči</a:t>
            </a:r>
            <a:r>
              <a:rPr lang="en-US" b="1" dirty="0">
                <a:latin typeface="Agency FB" panose="020B0503020202020204" pitchFamily="34" charset="0"/>
              </a:rPr>
              <a:t> </a:t>
            </a:r>
            <a:r>
              <a:rPr lang="en-US" b="1" dirty="0" err="1" smtClean="0">
                <a:latin typeface="Agency FB" panose="020B0503020202020204" pitchFamily="34" charset="0"/>
              </a:rPr>
              <a:t>cvjetaju</a:t>
            </a:r>
            <a:endParaRPr lang="sr-Latn-ME" b="1" dirty="0" smtClean="0">
              <a:latin typeface="Agency FB" panose="020B0503020202020204" pitchFamily="34" charset="0"/>
            </a:endParaRPr>
          </a:p>
          <a:p>
            <a:r>
              <a:rPr lang="it-IT" b="1" dirty="0">
                <a:latin typeface="Agency FB" panose="020B0503020202020204" pitchFamily="34" charset="0"/>
              </a:rPr>
              <a:t>Šire se po</a:t>
            </a:r>
            <a:br>
              <a:rPr lang="it-IT" b="1" dirty="0">
                <a:latin typeface="Agency FB" panose="020B0503020202020204" pitchFamily="34" charset="0"/>
              </a:rPr>
            </a:br>
            <a:r>
              <a:rPr lang="it-IT" b="1" dirty="0">
                <a:latin typeface="Agency FB" panose="020B0503020202020204" pitchFamily="34" charset="0"/>
              </a:rPr>
              <a:t>krovovima priče</a:t>
            </a:r>
            <a:br>
              <a:rPr lang="it-IT" b="1" dirty="0">
                <a:latin typeface="Agency FB" panose="020B0503020202020204" pitchFamily="34" charset="0"/>
              </a:rPr>
            </a:br>
            <a:r>
              <a:rPr lang="it-IT" b="1" dirty="0">
                <a:latin typeface="Agency FB" panose="020B0503020202020204" pitchFamily="34" charset="0"/>
              </a:rPr>
              <a:t>sa moga krova</a:t>
            </a:r>
            <a:endParaRPr lang="en-US" b="1" i="0" dirty="0">
              <a:effectLst/>
              <a:latin typeface="Agency FB" panose="020B0503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81690" y="-218152"/>
            <a:ext cx="2863971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ME" dirty="0" smtClean="0">
              <a:solidFill>
                <a:srgbClr val="666666"/>
              </a:solidFill>
              <a:latin typeface="inherit"/>
            </a:endParaRPr>
          </a:p>
          <a:p>
            <a:endParaRPr lang="sr-Latn-ME" dirty="0">
              <a:solidFill>
                <a:srgbClr val="666666"/>
              </a:solidFill>
              <a:latin typeface="inherit"/>
            </a:endParaRPr>
          </a:p>
          <a:p>
            <a:r>
              <a:rPr lang="en-US" dirty="0" err="1" smtClean="0">
                <a:latin typeface="Agency FB" panose="020B0503020202020204" pitchFamily="34" charset="0"/>
              </a:rPr>
              <a:t>jedna</a:t>
            </a:r>
            <a:r>
              <a:rPr lang="en-US" dirty="0" smtClean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ljubav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viče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Pružam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prema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tebi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ruke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krovovi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su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kao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jabuke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crveni</a:t>
            </a:r>
            <a:r>
              <a:rPr lang="en-US" dirty="0">
                <a:latin typeface="Agency FB" panose="020B0503020202020204" pitchFamily="34" charset="0"/>
              </a:rPr>
              <a:t>, </a:t>
            </a:r>
            <a:r>
              <a:rPr lang="en-US" dirty="0" err="1">
                <a:latin typeface="Agency FB" panose="020B0503020202020204" pitchFamily="34" charset="0"/>
              </a:rPr>
              <a:t>ili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limeni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i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sivi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po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krovu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hodam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na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tankoj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žici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živim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Krovovima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rovarim</a:t>
            </a:r>
            <a:r>
              <a:rPr lang="en-US" dirty="0">
                <a:latin typeface="Agency FB" panose="020B0503020202020204" pitchFamily="34" charset="0"/>
              </a:rPr>
              <a:t> do </a:t>
            </a:r>
            <a:r>
              <a:rPr lang="en-US" dirty="0" err="1">
                <a:latin typeface="Agency FB" panose="020B0503020202020204" pitchFamily="34" charset="0"/>
              </a:rPr>
              <a:t>neba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sa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vrha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svijeta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na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tebe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ljepše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gledam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Liijepo</a:t>
            </a:r>
            <a:r>
              <a:rPr lang="en-US" dirty="0">
                <a:latin typeface="Agency FB" panose="020B0503020202020204" pitchFamily="34" charset="0"/>
              </a:rPr>
              <a:t> je</a:t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vidjeti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ti</a:t>
            </a:r>
            <a:r>
              <a:rPr lang="en-US" dirty="0">
                <a:latin typeface="Agency FB" panose="020B0503020202020204" pitchFamily="34" charset="0"/>
              </a:rPr>
              <a:t> lice</a:t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krila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nemam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>
                <a:latin typeface="Agency FB" panose="020B0503020202020204" pitchFamily="34" charset="0"/>
              </a:rPr>
              <a:t>a </a:t>
            </a:r>
            <a:r>
              <a:rPr lang="en-US" dirty="0" err="1">
                <a:latin typeface="Agency FB" panose="020B0503020202020204" pitchFamily="34" charset="0"/>
              </a:rPr>
              <a:t>živim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poput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ptice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Sanjam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te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na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krovovima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kuća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ovdje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su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čuda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moguća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Ljubim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te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na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nebu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ovog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grada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živimo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tajno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na</a:t>
            </a:r>
            <a:r>
              <a:rPr lang="en-US" dirty="0">
                <a:latin typeface="Agency FB" panose="020B0503020202020204" pitchFamily="34" charset="0"/>
              </a:rPr>
              <a:t/>
            </a:r>
            <a:br>
              <a:rPr lang="en-US" dirty="0">
                <a:latin typeface="Agency FB" panose="020B0503020202020204" pitchFamily="34" charset="0"/>
              </a:rPr>
            </a:br>
            <a:r>
              <a:rPr lang="en-US" dirty="0" err="1">
                <a:latin typeface="Agency FB" panose="020B0503020202020204" pitchFamily="34" charset="0"/>
              </a:rPr>
              <a:t>krovovima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dirty="0" err="1">
                <a:latin typeface="Agency FB" panose="020B0503020202020204" pitchFamily="34" charset="0"/>
              </a:rPr>
              <a:t>zgrada</a:t>
            </a:r>
            <a:r>
              <a:rPr lang="en-US" dirty="0">
                <a:latin typeface="Agency FB" panose="020B0503020202020204" pitchFamily="34" charset="0"/>
              </a:rPr>
              <a:t>...</a:t>
            </a:r>
          </a:p>
          <a:p>
            <a:r>
              <a:rPr lang="en-US" dirty="0" smtClean="0">
                <a:solidFill>
                  <a:srgbClr val="666666"/>
                </a:solidFill>
                <a:latin typeface="Agency FB" panose="020B0503020202020204" pitchFamily="34" charset="0"/>
              </a:rPr>
              <a:t>A</a:t>
            </a:r>
            <a:r>
              <a:rPr lang="sr-Latn-ME" dirty="0" smtClean="0">
                <a:solidFill>
                  <a:srgbClr val="666666"/>
                </a:solidFill>
                <a:latin typeface="Agency FB" panose="020B0503020202020204" pitchFamily="34" charset="0"/>
              </a:rPr>
              <a:t>leksandra Vučetić</a:t>
            </a:r>
            <a:endParaRPr lang="en-US" b="0" i="0" dirty="0">
              <a:solidFill>
                <a:srgbClr val="666666"/>
              </a:solidFill>
              <a:effectLst/>
              <a:latin typeface="Agency FB" panose="020B0503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073" y="1213718"/>
            <a:ext cx="514350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3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split orient="vert"/>
      </p:transition>
    </mc:Choice>
    <mc:Fallback xmlns="">
      <p:transition spd="slow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506" y="302891"/>
            <a:ext cx="7347369" cy="608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9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00">
        <p:circle/>
      </p:transition>
    </mc:Choice>
    <mc:Fallback xmlns="">
      <p:transition spd="slow" advTm="1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48" y="653810"/>
            <a:ext cx="5325374" cy="27018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928" y="508959"/>
            <a:ext cx="3798788" cy="36230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151" y="3508017"/>
            <a:ext cx="5207928" cy="347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000">
        <p:cut/>
      </p:transition>
    </mc:Choice>
    <mc:Fallback xmlns="">
      <p:transition advTm="1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753534"/>
            <a:ext cx="3299604" cy="678452"/>
          </a:xfrm>
        </p:spPr>
        <p:txBody>
          <a:bodyPr/>
          <a:lstStyle/>
          <a:p>
            <a:r>
              <a:rPr lang="sr-Latn-CS" dirty="0" smtClean="0"/>
              <a:t>Zadatak: </a:t>
            </a:r>
            <a:endParaRPr lang="sr-Latn-C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4550" y="753534"/>
            <a:ext cx="4806989" cy="2941128"/>
          </a:xfrm>
        </p:spPr>
        <p:txBody>
          <a:bodyPr>
            <a:normAutofit fontScale="77500" lnSpcReduction="20000"/>
          </a:bodyPr>
          <a:lstStyle/>
          <a:p>
            <a:r>
              <a:rPr lang="sr-Latn-CS" dirty="0" smtClean="0">
                <a:solidFill>
                  <a:schemeClr val="tx1"/>
                </a:solidFill>
              </a:rPr>
              <a:t>Posjetite neku od stranica po izboru sa najljepšim pjemama svijeta: </a:t>
            </a:r>
          </a:p>
          <a:p>
            <a:r>
              <a:rPr lang="en-US" dirty="0">
                <a:solidFill>
                  <a:srgbClr val="002060"/>
                </a:solidFill>
                <a:hlinkClick r:id="rId2"/>
              </a:rPr>
              <a:t>http://www.poetabg.com/htm/antologija%20ljubavnih.html</a:t>
            </a:r>
            <a:r>
              <a:rPr lang="en-US" dirty="0">
                <a:solidFill>
                  <a:srgbClr val="002060"/>
                </a:solidFill>
              </a:rPr>
              <a:t>,</a:t>
            </a:r>
            <a:endParaRPr lang="sr-Latn-ME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  <a:hlinkClick r:id="rId3"/>
              </a:rPr>
              <a:t> https://www.poezijanoci.com</a:t>
            </a:r>
            <a:r>
              <a:rPr lang="en-US" dirty="0">
                <a:solidFill>
                  <a:schemeClr val="tx1"/>
                </a:solidFill>
                <a:hlinkClick r:id="rId3"/>
              </a:rPr>
              <a:t>/</a:t>
            </a:r>
            <a:r>
              <a:rPr lang="sr-Latn-ME" dirty="0" smtClean="0">
                <a:solidFill>
                  <a:schemeClr val="tx1"/>
                </a:solidFill>
              </a:rPr>
              <a:t> </a:t>
            </a:r>
            <a:r>
              <a:rPr lang="sr-Latn-CS" dirty="0" smtClean="0">
                <a:solidFill>
                  <a:schemeClr val="tx1"/>
                </a:solidFill>
              </a:rPr>
              <a:t>,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https</a:t>
            </a:r>
            <a:r>
              <a:rPr lang="en-US" dirty="0">
                <a:solidFill>
                  <a:srgbClr val="FF0000"/>
                </a:solidFill>
              </a:rPr>
              <a:t>://www.prelepapoezija.com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endParaRPr lang="sr-Latn-CS" dirty="0">
              <a:solidFill>
                <a:srgbClr val="FF0000"/>
              </a:solidFill>
            </a:endParaRPr>
          </a:p>
          <a:p>
            <a:endParaRPr lang="sr-Latn-CS" dirty="0" smtClean="0">
              <a:solidFill>
                <a:srgbClr val="FF0000"/>
              </a:solidFill>
            </a:endParaRPr>
          </a:p>
          <a:p>
            <a:r>
              <a:rPr lang="sr-Latn-CS" dirty="0" smtClean="0">
                <a:solidFill>
                  <a:schemeClr val="tx1"/>
                </a:solidFill>
              </a:rPr>
              <a:t>**Prepiši pjesmu po želji u svoj dnevnik čitanja ili školsku svesku</a:t>
            </a:r>
          </a:p>
          <a:p>
            <a:r>
              <a:rPr lang="sr-Latn-CS" dirty="0" smtClean="0">
                <a:solidFill>
                  <a:schemeClr val="tx1"/>
                </a:solidFill>
              </a:rPr>
              <a:t>*** Za darovite: napiši ljubavnu ili misaonu pjesmu, tema po ličnom izboru </a:t>
            </a:r>
            <a:endParaRPr lang="sr-Latn-C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9" y="1958676"/>
            <a:ext cx="6101751" cy="406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84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">
        <p15:prstTrans prst="fallOve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198</TotalTime>
  <Words>434</Words>
  <Application>Microsoft Office PowerPoint</Application>
  <PresentationFormat>Widescreen</PresentationFormat>
  <Paragraphs>77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Agency FB</vt:lpstr>
      <vt:lpstr>Arial</vt:lpstr>
      <vt:lpstr>Century Gothic</vt:lpstr>
      <vt:lpstr>Helvetica</vt:lpstr>
      <vt:lpstr>inherit</vt:lpstr>
      <vt:lpstr>Monotype Corsiva</vt:lpstr>
      <vt:lpstr>Vapor Trail</vt:lpstr>
      <vt:lpstr>Svjetski dan poezije</vt:lpstr>
      <vt:lpstr>PowerPoint Presentation</vt:lpstr>
      <vt:lpstr>KAKO JE NASTALA POEZIJA </vt:lpstr>
      <vt:lpstr>PowerPoint Presentation</vt:lpstr>
      <vt:lpstr>The Parnassus (1511)  Рафаела Сантија, познати пjесници рецитују у друштву девет муза на врху планине Парнас.</vt:lpstr>
      <vt:lpstr>PowerPoint Presentation</vt:lpstr>
      <vt:lpstr>PowerPoint Presentation</vt:lpstr>
      <vt:lpstr>PowerPoint Presentation</vt:lpstr>
      <vt:lpstr>Rekli su o Poeziji: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Zadatak: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Svetski dan poezije</dc:title>
  <dc:creator>Windows User</dc:creator>
  <cp:lastModifiedBy>Win</cp:lastModifiedBy>
  <cp:revision>17</cp:revision>
  <dcterms:created xsi:type="dcterms:W3CDTF">2020-03-22T12:36:11Z</dcterms:created>
  <dcterms:modified xsi:type="dcterms:W3CDTF">2020-03-28T11:30:13Z</dcterms:modified>
</cp:coreProperties>
</file>