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5685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583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692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9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432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010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7425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097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731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163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392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3322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5276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0545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9788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084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043DD-2C35-4E5B-80F8-D35155BA2D3C}" type="datetimeFigureOut">
              <a:rPr lang="es-CL" smtClean="0"/>
              <a:t>07-05-2020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0EC277D-FF88-45C9-8E7B-01BB6E058F0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895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68587" y="2946742"/>
            <a:ext cx="8915399" cy="2262781"/>
          </a:xfrm>
        </p:spPr>
        <p:txBody>
          <a:bodyPr/>
          <a:lstStyle/>
          <a:p>
            <a:r>
              <a:rPr lang="es-CL" dirty="0"/>
              <a:t>REPORTED SPEECH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8587" y="5388460"/>
            <a:ext cx="8915399" cy="1126283"/>
          </a:xfrm>
        </p:spPr>
        <p:txBody>
          <a:bodyPr>
            <a:normAutofit/>
          </a:bodyPr>
          <a:lstStyle/>
          <a:p>
            <a:r>
              <a:rPr lang="es-CL" sz="4000"/>
              <a:t>4TH SENIOR B  </a:t>
            </a:r>
            <a:endParaRPr lang="es-CL" sz="4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6" y="324263"/>
            <a:ext cx="5834201" cy="39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4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37953" y="723014"/>
            <a:ext cx="113555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/>
              <a:t>WE USE REPORTED SPEECH TO REPORT WHAT SOMEONE HAS SAID WITHOUT USING THEIR EXACT WORDS.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03" y="3031338"/>
            <a:ext cx="3838575" cy="357187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12765" y="3220279"/>
            <a:ext cx="5168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i="1" dirty="0"/>
              <a:t>WHAT DID BART SAY??</a:t>
            </a:r>
          </a:p>
        </p:txBody>
      </p:sp>
    </p:spTree>
    <p:extLst>
      <p:ext uri="{BB962C8B-B14F-4D97-AF65-F5344CB8AC3E}">
        <p14:creationId xmlns:p14="http://schemas.microsoft.com/office/powerpoint/2010/main" val="93236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 txBox="1">
            <a:spLocks noGrp="1"/>
          </p:cNvSpPr>
          <p:nvPr>
            <p:ph idx="1"/>
          </p:nvPr>
        </p:nvSpPr>
        <p:spPr>
          <a:xfrm>
            <a:off x="460513" y="180230"/>
            <a:ext cx="10820400" cy="4024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 err="1"/>
              <a:t>When</a:t>
            </a:r>
            <a:r>
              <a:rPr lang="es-CL" sz="4800" dirty="0"/>
              <a:t> </a:t>
            </a:r>
            <a:r>
              <a:rPr lang="es-CL" sz="4800" dirty="0" err="1"/>
              <a:t>we</a:t>
            </a:r>
            <a:r>
              <a:rPr lang="es-CL" sz="4800" dirty="0"/>
              <a:t> </a:t>
            </a:r>
            <a:r>
              <a:rPr lang="es-CL" sz="4800" dirty="0" err="1"/>
              <a:t>change</a:t>
            </a:r>
            <a:r>
              <a:rPr lang="es-CL" sz="4800" dirty="0"/>
              <a:t> DIRECT SPEECH to REPORTED SPEECH, </a:t>
            </a:r>
            <a:r>
              <a:rPr lang="es-CL" sz="4800" dirty="0" err="1"/>
              <a:t>we</a:t>
            </a:r>
            <a:r>
              <a:rPr lang="es-CL" sz="4800" dirty="0"/>
              <a:t> </a:t>
            </a:r>
            <a:r>
              <a:rPr lang="es-CL" sz="4800" dirty="0" err="1"/>
              <a:t>usually</a:t>
            </a:r>
            <a:r>
              <a:rPr lang="es-CL" sz="4800" dirty="0"/>
              <a:t> </a:t>
            </a:r>
            <a:r>
              <a:rPr lang="es-CL" sz="4800" dirty="0" err="1"/>
              <a:t>change</a:t>
            </a:r>
            <a:r>
              <a:rPr lang="es-CL" sz="4800" dirty="0"/>
              <a:t> </a:t>
            </a:r>
            <a:r>
              <a:rPr lang="es-CL" sz="4800" dirty="0" err="1"/>
              <a:t>the</a:t>
            </a:r>
            <a:r>
              <a:rPr lang="es-CL" sz="4800" dirty="0"/>
              <a:t> </a:t>
            </a:r>
            <a:r>
              <a:rPr lang="es-CL" sz="4800" dirty="0" err="1"/>
              <a:t>verb</a:t>
            </a:r>
            <a:r>
              <a:rPr lang="es-CL" sz="4800" dirty="0"/>
              <a:t> </a:t>
            </a:r>
            <a:r>
              <a:rPr lang="es-CL" sz="4800" dirty="0" err="1"/>
              <a:t>form</a:t>
            </a:r>
            <a:r>
              <a:rPr lang="es-CL" sz="4800" dirty="0"/>
              <a:t> to </a:t>
            </a:r>
            <a:r>
              <a:rPr lang="es-CL" sz="4800" dirty="0" err="1"/>
              <a:t>go</a:t>
            </a:r>
            <a:r>
              <a:rPr lang="es-CL" sz="4800" dirty="0"/>
              <a:t> ONE TENSE BACK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9" y="3021496"/>
            <a:ext cx="8865704" cy="37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6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378546" y="434841"/>
            <a:ext cx="10820400" cy="4024125"/>
          </a:xfrm>
        </p:spPr>
        <p:txBody>
          <a:bodyPr anchor="t"/>
          <a:lstStyle/>
          <a:p>
            <a:pPr algn="just" eaLnBrk="1" hangingPunct="1"/>
            <a:r>
              <a:rPr lang="en-US" altLang="es-CL" sz="3200" dirty="0">
                <a:solidFill>
                  <a:schemeClr val="tx1"/>
                </a:solidFill>
                <a:latin typeface="Berlin Sans FB Demi" panose="020E0802020502020306" pitchFamily="34" charset="0"/>
                <a:sym typeface="Calibri" panose="020F0502020204030204" pitchFamily="34" charset="0"/>
              </a:rPr>
              <a:t>Changing pronouns, personal and possessive.</a:t>
            </a:r>
          </a:p>
          <a:p>
            <a:pPr algn="just" eaLnBrk="1" hangingPunct="1"/>
            <a:r>
              <a:rPr lang="en-US" altLang="es-CL" sz="3200" b="1" dirty="0">
                <a:solidFill>
                  <a:schemeClr val="tx1"/>
                </a:solidFill>
                <a:latin typeface="Berlin Sans FB Demi" panose="020E0802020502020306" pitchFamily="34" charset="0"/>
                <a:ea typeface="ヒラギノ角ゴ ProN W3" charset="-128"/>
                <a:sym typeface="Calibri" panose="020F0502020204030204" pitchFamily="34" charset="0"/>
              </a:rPr>
              <a:t>Pronouns change (or not) depending on the view of the reporter</a:t>
            </a:r>
          </a:p>
          <a:p>
            <a:pPr algn="just" eaLnBrk="1" hangingPunct="1">
              <a:spcBef>
                <a:spcPts val="3000"/>
              </a:spcBef>
            </a:pPr>
            <a:endParaRPr lang="en-US" altLang="es-CL" dirty="0">
              <a:latin typeface="Calibri" panose="020F0502020204030204" pitchFamily="34" charset="0"/>
              <a:ea typeface="ヒラギノ角ゴ ProN W3" charset="-128"/>
              <a:sym typeface="Calibri" panose="020F050202020403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221517"/>
              </p:ext>
            </p:extLst>
          </p:nvPr>
        </p:nvGraphicFramePr>
        <p:xfrm>
          <a:off x="172586" y="2220245"/>
          <a:ext cx="7354647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549">
                  <a:extLst>
                    <a:ext uri="{9D8B030D-6E8A-4147-A177-3AD203B41FA5}">
                      <a16:colId xmlns:a16="http://schemas.microsoft.com/office/drawing/2014/main" val="2839904432"/>
                    </a:ext>
                  </a:extLst>
                </a:gridCol>
                <a:gridCol w="2451549">
                  <a:extLst>
                    <a:ext uri="{9D8B030D-6E8A-4147-A177-3AD203B41FA5}">
                      <a16:colId xmlns:a16="http://schemas.microsoft.com/office/drawing/2014/main" val="263399337"/>
                    </a:ext>
                  </a:extLst>
                </a:gridCol>
                <a:gridCol w="2451549">
                  <a:extLst>
                    <a:ext uri="{9D8B030D-6E8A-4147-A177-3AD203B41FA5}">
                      <a16:colId xmlns:a16="http://schemas.microsoft.com/office/drawing/2014/main" val="2823981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4000" dirty="0"/>
                        <a:t>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17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sz="4000" dirty="0"/>
                        <a:t>HE/SHE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HIM/HER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HIS/HER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851268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507689"/>
              </p:ext>
            </p:extLst>
          </p:nvPr>
        </p:nvGraphicFramePr>
        <p:xfrm>
          <a:off x="7527234" y="2230242"/>
          <a:ext cx="4664763" cy="1392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921">
                  <a:extLst>
                    <a:ext uri="{9D8B030D-6E8A-4147-A177-3AD203B41FA5}">
                      <a16:colId xmlns:a16="http://schemas.microsoft.com/office/drawing/2014/main" val="3639031228"/>
                    </a:ext>
                  </a:extLst>
                </a:gridCol>
                <a:gridCol w="1554921">
                  <a:extLst>
                    <a:ext uri="{9D8B030D-6E8A-4147-A177-3AD203B41FA5}">
                      <a16:colId xmlns:a16="http://schemas.microsoft.com/office/drawing/2014/main" val="145736174"/>
                    </a:ext>
                  </a:extLst>
                </a:gridCol>
                <a:gridCol w="1554921">
                  <a:extLst>
                    <a:ext uri="{9D8B030D-6E8A-4147-A177-3AD203B41FA5}">
                      <a16:colId xmlns:a16="http://schemas.microsoft.com/office/drawing/2014/main" val="2303916455"/>
                    </a:ext>
                  </a:extLst>
                </a:gridCol>
              </a:tblGrid>
              <a:tr h="664404">
                <a:tc>
                  <a:txBody>
                    <a:bodyPr/>
                    <a:lstStyle/>
                    <a:p>
                      <a:r>
                        <a:rPr lang="es-CL" sz="3600" dirty="0"/>
                        <a:t>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600" dirty="0"/>
                        <a:t>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600" dirty="0"/>
                        <a:t>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221617"/>
                  </a:ext>
                </a:extLst>
              </a:tr>
              <a:tr h="727680">
                <a:tc>
                  <a:txBody>
                    <a:bodyPr/>
                    <a:lstStyle/>
                    <a:p>
                      <a:r>
                        <a:rPr lang="es-CL" sz="4000" dirty="0"/>
                        <a:t>THEY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4000" dirty="0"/>
                        <a:t>THEIR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92431"/>
                  </a:ext>
                </a:extLst>
              </a:tr>
            </a:tbl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172586" y="4231925"/>
            <a:ext cx="9041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/>
              <a:t>DIRECT SPEECH: JOHN SAID, “</a:t>
            </a:r>
            <a:r>
              <a:rPr lang="es-CL" sz="3200" u="sng" dirty="0">
                <a:solidFill>
                  <a:srgbClr val="FF0000"/>
                </a:solidFill>
              </a:rPr>
              <a:t>I</a:t>
            </a:r>
            <a:r>
              <a:rPr lang="es-CL" sz="3200" dirty="0"/>
              <a:t> </a:t>
            </a:r>
            <a:r>
              <a:rPr lang="es-CL" sz="3200" dirty="0">
                <a:solidFill>
                  <a:schemeClr val="accent1"/>
                </a:solidFill>
              </a:rPr>
              <a:t>AM</a:t>
            </a:r>
            <a:r>
              <a:rPr lang="es-CL" sz="3200" dirty="0"/>
              <a:t> COOKING”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72586" y="5309143"/>
            <a:ext cx="8220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chemeClr val="accent1">
                    <a:lumMod val="75000"/>
                  </a:schemeClr>
                </a:solidFill>
              </a:rPr>
              <a:t>REPORTED SPEECH</a:t>
            </a:r>
            <a:r>
              <a:rPr lang="es-CL" sz="4000" dirty="0"/>
              <a:t>: JOHN SAID THAT </a:t>
            </a:r>
            <a:r>
              <a:rPr lang="es-CL" sz="4000" u="sng" dirty="0">
                <a:solidFill>
                  <a:srgbClr val="FF0000"/>
                </a:solidFill>
              </a:rPr>
              <a:t>HE</a:t>
            </a:r>
            <a:r>
              <a:rPr lang="es-CL" sz="4000" dirty="0">
                <a:solidFill>
                  <a:srgbClr val="FF0000"/>
                </a:solidFill>
              </a:rPr>
              <a:t> </a:t>
            </a:r>
            <a:r>
              <a:rPr lang="es-CL" sz="4000" dirty="0">
                <a:solidFill>
                  <a:schemeClr val="accent1"/>
                </a:solidFill>
              </a:rPr>
              <a:t>WAS </a:t>
            </a:r>
            <a:r>
              <a:rPr lang="es-CL" sz="4000" dirty="0"/>
              <a:t>COOKING</a:t>
            </a:r>
          </a:p>
        </p:txBody>
      </p:sp>
      <p:cxnSp>
        <p:nvCxnSpPr>
          <p:cNvPr id="18" name="Conector: angular 17"/>
          <p:cNvCxnSpPr>
            <a:cxnSpLocks/>
          </p:cNvCxnSpPr>
          <p:nvPr/>
        </p:nvCxnSpPr>
        <p:spPr>
          <a:xfrm rot="10800000" flipV="1">
            <a:off x="2022232" y="4770532"/>
            <a:ext cx="3901495" cy="1862049"/>
          </a:xfrm>
          <a:prstGeom prst="bentConnector3">
            <a:avLst>
              <a:gd name="adj1" fmla="val -55467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82" y="3693315"/>
            <a:ext cx="3234418" cy="311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7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EXAMPLES/EXERCISES: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4637" y="1764311"/>
            <a:ext cx="8915400" cy="4912533"/>
          </a:xfrm>
        </p:spPr>
        <p:txBody>
          <a:bodyPr>
            <a:normAutofit fontScale="92500" lnSpcReduction="10000"/>
          </a:bodyPr>
          <a:lstStyle/>
          <a:p>
            <a:r>
              <a:rPr lang="es-CL" sz="3200" dirty="0"/>
              <a:t>“I </a:t>
            </a:r>
            <a:r>
              <a:rPr lang="es-CL" sz="3200" u="sng" dirty="0"/>
              <a:t>FEEL</a:t>
            </a:r>
            <a:r>
              <a:rPr lang="es-CL" sz="3200" dirty="0"/>
              <a:t> ILL”        </a:t>
            </a:r>
          </a:p>
          <a:p>
            <a:r>
              <a:rPr lang="es-CL" sz="3200" dirty="0"/>
              <a:t>SANDRA SAID</a:t>
            </a:r>
          </a:p>
          <a:p>
            <a:r>
              <a:rPr lang="es-CL" sz="3200" dirty="0"/>
              <a:t> “I’</a:t>
            </a:r>
            <a:r>
              <a:rPr lang="es-CL" sz="3200" u="sng" dirty="0"/>
              <a:t>M GOING </a:t>
            </a:r>
            <a:r>
              <a:rPr lang="es-CL" sz="3200" dirty="0"/>
              <a:t>INTO TOWN”         </a:t>
            </a:r>
          </a:p>
          <a:p>
            <a:r>
              <a:rPr lang="es-CL" sz="3200" dirty="0"/>
              <a:t>MARK SAID</a:t>
            </a:r>
          </a:p>
          <a:p>
            <a:r>
              <a:rPr lang="es-CL" sz="3200" dirty="0"/>
              <a:t>“I </a:t>
            </a:r>
            <a:r>
              <a:rPr lang="es-CL" sz="3200" u="sng" dirty="0" err="1"/>
              <a:t>studied</a:t>
            </a:r>
            <a:r>
              <a:rPr lang="es-CL" sz="3200" dirty="0"/>
              <a:t> </a:t>
            </a:r>
            <a:r>
              <a:rPr lang="es-CL" sz="3200" dirty="0" err="1"/>
              <a:t>music</a:t>
            </a:r>
            <a:r>
              <a:rPr lang="es-CL" sz="3200" dirty="0"/>
              <a:t> </a:t>
            </a:r>
            <a:r>
              <a:rPr lang="es-CL" sz="3200" dirty="0" err="1"/>
              <a:t>for</a:t>
            </a:r>
            <a:r>
              <a:rPr lang="es-CL" sz="3200" dirty="0"/>
              <a:t> </a:t>
            </a:r>
            <a:r>
              <a:rPr lang="es-CL" sz="3200" dirty="0" err="1"/>
              <a:t>five</a:t>
            </a:r>
            <a:r>
              <a:rPr lang="es-CL" sz="3200" dirty="0"/>
              <a:t> </a:t>
            </a:r>
            <a:r>
              <a:rPr lang="es-CL" sz="3200" dirty="0" err="1"/>
              <a:t>years</a:t>
            </a:r>
            <a:r>
              <a:rPr lang="es-CL" sz="3200" dirty="0"/>
              <a:t>”</a:t>
            </a:r>
          </a:p>
          <a:p>
            <a:r>
              <a:rPr lang="es-CL" sz="3200" dirty="0"/>
              <a:t>Alex </a:t>
            </a:r>
            <a:r>
              <a:rPr lang="es-CL" sz="3200" dirty="0" err="1"/>
              <a:t>said</a:t>
            </a:r>
            <a:endParaRPr lang="sr-Latn-ME" sz="3200" dirty="0"/>
          </a:p>
          <a:p>
            <a:r>
              <a:rPr lang="en-US" sz="3200" dirty="0"/>
              <a:t>“I have lived in London since 2004.”</a:t>
            </a:r>
          </a:p>
          <a:p>
            <a:r>
              <a:rPr lang="en-US" sz="3200" dirty="0"/>
              <a:t>Tom said </a:t>
            </a:r>
            <a:r>
              <a:rPr lang="en-US" sz="3200" dirty="0">
                <a:solidFill>
                  <a:srgbClr val="FF0000"/>
                </a:solidFill>
              </a:rPr>
              <a:t>(THAT) </a:t>
            </a:r>
            <a:r>
              <a:rPr lang="en-US" sz="3200" b="1" dirty="0">
                <a:solidFill>
                  <a:srgbClr val="92D050"/>
                </a:solidFill>
              </a:rPr>
              <a:t>HE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00B0F0"/>
                </a:solidFill>
              </a:rPr>
              <a:t>HAD LIVED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lived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in London since 2004.</a:t>
            </a:r>
            <a:r>
              <a:rPr lang="en-US" sz="3200" dirty="0"/>
              <a:t>   </a:t>
            </a:r>
            <a:r>
              <a:rPr lang="es-CL" sz="3200" dirty="0"/>
              <a:t> 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496823" y="2246415"/>
            <a:ext cx="4002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</a:rPr>
              <a:t>(THAT)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92D050"/>
                </a:solidFill>
              </a:rPr>
              <a:t>SHE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00B0F0"/>
                </a:solidFill>
              </a:rPr>
              <a:t>FELT</a:t>
            </a:r>
            <a:r>
              <a:rPr lang="es-CL" sz="3200" dirty="0"/>
              <a:t> ILL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025871" y="3314463"/>
            <a:ext cx="707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</a:rPr>
              <a:t>(THAT) </a:t>
            </a:r>
            <a:r>
              <a:rPr lang="es-CL" sz="3200" b="1" dirty="0">
                <a:solidFill>
                  <a:srgbClr val="92D050"/>
                </a:solidFill>
              </a:rPr>
              <a:t>HE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00B0F0"/>
                </a:solidFill>
              </a:rPr>
              <a:t>WAS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00B0F0"/>
                </a:solidFill>
              </a:rPr>
              <a:t>GOING</a:t>
            </a:r>
            <a:r>
              <a:rPr lang="es-CL" sz="3200" dirty="0"/>
              <a:t> INTO TOWN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61963" y="4342156"/>
            <a:ext cx="94355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FF0000"/>
                </a:solidFill>
              </a:rPr>
              <a:t>(THAT) </a:t>
            </a:r>
            <a:r>
              <a:rPr lang="es-CL" sz="3200" b="1" dirty="0">
                <a:solidFill>
                  <a:srgbClr val="92D050"/>
                </a:solidFill>
              </a:rPr>
              <a:t>HE</a:t>
            </a:r>
            <a:r>
              <a:rPr lang="es-CL" sz="3200" dirty="0"/>
              <a:t> </a:t>
            </a:r>
            <a:r>
              <a:rPr lang="es-CL" sz="3200" b="1" dirty="0">
                <a:solidFill>
                  <a:srgbClr val="00B0F0"/>
                </a:solidFill>
              </a:rPr>
              <a:t>HAD STUDIED </a:t>
            </a:r>
            <a:r>
              <a:rPr lang="es-CL" sz="3200" dirty="0"/>
              <a:t>MUSIC FOR FIVE YEARS</a:t>
            </a:r>
            <a:endParaRPr lang="sr-Latn-ME" sz="3200" dirty="0"/>
          </a:p>
          <a:p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203996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1400" y="168950"/>
            <a:ext cx="8610600" cy="1293028"/>
          </a:xfrm>
        </p:spPr>
        <p:txBody>
          <a:bodyPr/>
          <a:lstStyle/>
          <a:p>
            <a:pPr algn="ctr"/>
            <a:r>
              <a:rPr lang="es-CL" dirty="0"/>
              <a:t>TIME AND PLACE CHANGES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340" y="535264"/>
            <a:ext cx="10820400" cy="4024125"/>
          </a:xfrm>
        </p:spPr>
        <p:txBody>
          <a:bodyPr>
            <a:normAutofit/>
          </a:bodyPr>
          <a:lstStyle/>
          <a:p>
            <a:r>
              <a:rPr lang="es-CL" sz="2800" dirty="0" err="1"/>
              <a:t>It</a:t>
            </a:r>
            <a:r>
              <a:rPr lang="es-CL" sz="2800" dirty="0"/>
              <a:t> </a:t>
            </a:r>
            <a:r>
              <a:rPr lang="es-CL" sz="2800" dirty="0" err="1"/>
              <a:t>is</a:t>
            </a:r>
            <a:r>
              <a:rPr lang="es-CL" sz="2800" dirty="0"/>
              <a:t> </a:t>
            </a:r>
            <a:r>
              <a:rPr lang="es-CL" sz="2800" dirty="0" err="1"/>
              <a:t>often</a:t>
            </a:r>
            <a:r>
              <a:rPr lang="es-CL" sz="2800" dirty="0"/>
              <a:t> </a:t>
            </a:r>
            <a:r>
              <a:rPr lang="es-CL" sz="2800" dirty="0" err="1"/>
              <a:t>necessary</a:t>
            </a:r>
            <a:r>
              <a:rPr lang="es-CL" sz="2800" dirty="0"/>
              <a:t> to </a:t>
            </a:r>
            <a:r>
              <a:rPr lang="es-CL" sz="2800" dirty="0" err="1"/>
              <a:t>make</a:t>
            </a:r>
            <a:r>
              <a:rPr lang="es-CL" sz="2800" dirty="0"/>
              <a:t> time and place </a:t>
            </a:r>
            <a:r>
              <a:rPr lang="es-CL" sz="2800" dirty="0" err="1"/>
              <a:t>changes</a:t>
            </a:r>
            <a:r>
              <a:rPr lang="es-CL" sz="2800" dirty="0"/>
              <a:t> in </a:t>
            </a:r>
            <a:r>
              <a:rPr lang="es-CL" sz="2800" dirty="0" err="1"/>
              <a:t>relation</a:t>
            </a:r>
            <a:r>
              <a:rPr lang="es-CL" sz="2800" dirty="0"/>
              <a:t> to tense </a:t>
            </a:r>
            <a:r>
              <a:rPr lang="es-CL" sz="2800" dirty="0" err="1"/>
              <a:t>changes</a:t>
            </a:r>
            <a:r>
              <a:rPr lang="es-CL" sz="2800" dirty="0"/>
              <a:t>.  </a:t>
            </a:r>
            <a:r>
              <a:rPr lang="es-CL" sz="2800" dirty="0">
                <a:solidFill>
                  <a:srgbClr val="FF0000"/>
                </a:solidFill>
              </a:rPr>
              <a:t>TIME EXPRESSIONS</a:t>
            </a:r>
            <a:r>
              <a:rPr lang="es-CL" sz="2800" dirty="0"/>
              <a:t>:</a:t>
            </a:r>
          </a:p>
          <a:p>
            <a:pPr marL="0" indent="0">
              <a:buNone/>
            </a:pPr>
            <a:endParaRPr lang="es-CL" sz="3200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18886"/>
              </p:ext>
            </p:extLst>
          </p:nvPr>
        </p:nvGraphicFramePr>
        <p:xfrm>
          <a:off x="639415" y="1632160"/>
          <a:ext cx="9949070" cy="5201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4535">
                  <a:extLst>
                    <a:ext uri="{9D8B030D-6E8A-4147-A177-3AD203B41FA5}">
                      <a16:colId xmlns:a16="http://schemas.microsoft.com/office/drawing/2014/main" val="3595476252"/>
                    </a:ext>
                  </a:extLst>
                </a:gridCol>
                <a:gridCol w="4974535">
                  <a:extLst>
                    <a:ext uri="{9D8B030D-6E8A-4147-A177-3AD203B41FA5}">
                      <a16:colId xmlns:a16="http://schemas.microsoft.com/office/drawing/2014/main" val="2009377321"/>
                    </a:ext>
                  </a:extLst>
                </a:gridCol>
              </a:tblGrid>
              <a:tr h="544734">
                <a:tc>
                  <a:txBody>
                    <a:bodyPr/>
                    <a:lstStyle/>
                    <a:p>
                      <a:r>
                        <a:rPr lang="es-CL" sz="3000" dirty="0"/>
                        <a:t>DIRECT 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REPORTED SPEECH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9965"/>
                  </a:ext>
                </a:extLst>
              </a:tr>
              <a:tr h="544734">
                <a:tc>
                  <a:txBody>
                    <a:bodyPr/>
                    <a:lstStyle/>
                    <a:p>
                      <a:r>
                        <a:rPr lang="es-CL" sz="3000" dirty="0"/>
                        <a:t>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01301"/>
                  </a:ext>
                </a:extLst>
              </a:tr>
              <a:tr h="544734">
                <a:tc>
                  <a:txBody>
                    <a:bodyPr/>
                    <a:lstStyle/>
                    <a:p>
                      <a:r>
                        <a:rPr lang="es-CL" sz="3000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THAT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84028"/>
                  </a:ext>
                </a:extLst>
              </a:tr>
              <a:tr h="544734">
                <a:tc>
                  <a:txBody>
                    <a:bodyPr/>
                    <a:lstStyle/>
                    <a:p>
                      <a:r>
                        <a:rPr lang="es-CL" sz="3000" dirty="0"/>
                        <a:t>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THAT NIGHT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82470"/>
                  </a:ext>
                </a:extLst>
              </a:tr>
              <a:tr h="544734">
                <a:tc>
                  <a:txBody>
                    <a:bodyPr/>
                    <a:lstStyle/>
                    <a:p>
                      <a:r>
                        <a:rPr lang="es-CL" sz="3000" dirty="0"/>
                        <a:t>YESTERDAY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THE DAY BEFORE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01462"/>
                  </a:ext>
                </a:extLst>
              </a:tr>
              <a:tr h="998679">
                <a:tc>
                  <a:txBody>
                    <a:bodyPr/>
                    <a:lstStyle/>
                    <a:p>
                      <a:r>
                        <a:rPr lang="es-CL" sz="3000" dirty="0"/>
                        <a:t>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THE FOLLOWING DAY/THE NEXT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04819"/>
                  </a:ext>
                </a:extLst>
              </a:tr>
              <a:tr h="1452624">
                <a:tc>
                  <a:txBody>
                    <a:bodyPr/>
                    <a:lstStyle/>
                    <a:p>
                      <a:r>
                        <a:rPr lang="es-CL" sz="2500" dirty="0"/>
                        <a:t>NEXT DAY/WEEK/MONTH/YEAR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000" dirty="0"/>
                        <a:t>THE FOLLOWING DAY/WEEK/MONTH/YEAR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82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34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EXAMPLES OF TIME CHANGING:</a:t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2360" y="1905000"/>
            <a:ext cx="8915400" cy="3777622"/>
          </a:xfrm>
        </p:spPr>
        <p:txBody>
          <a:bodyPr>
            <a:normAutofit/>
          </a:bodyPr>
          <a:lstStyle/>
          <a:p>
            <a:r>
              <a:rPr lang="es-CL" sz="3600" dirty="0"/>
              <a:t>“I </a:t>
            </a:r>
            <a:r>
              <a:rPr lang="es-CL" sz="3600" dirty="0" err="1"/>
              <a:t>saw</a:t>
            </a:r>
            <a:r>
              <a:rPr lang="es-CL" sz="3600" dirty="0"/>
              <a:t> Tom </a:t>
            </a:r>
            <a:r>
              <a:rPr lang="es-CL" sz="3600" b="1" u="sng" dirty="0" err="1">
                <a:solidFill>
                  <a:srgbClr val="00B050"/>
                </a:solidFill>
              </a:rPr>
              <a:t>yesterday</a:t>
            </a:r>
            <a:r>
              <a:rPr lang="es-CL" sz="3600" dirty="0"/>
              <a:t>”.</a:t>
            </a:r>
          </a:p>
          <a:p>
            <a:r>
              <a:rPr lang="es-CL" sz="3600" dirty="0"/>
              <a:t>John </a:t>
            </a:r>
            <a:r>
              <a:rPr lang="es-CL" sz="3600" dirty="0" err="1"/>
              <a:t>said</a:t>
            </a:r>
            <a:endParaRPr lang="es-CL" sz="3600" dirty="0"/>
          </a:p>
          <a:p>
            <a:r>
              <a:rPr lang="es-CL" sz="3600" dirty="0"/>
              <a:t>“</a:t>
            </a:r>
            <a:r>
              <a:rPr lang="es-CL" sz="3600" dirty="0" err="1"/>
              <a:t>I’m</a:t>
            </a:r>
            <a:r>
              <a:rPr lang="es-CL" sz="3600" dirty="0"/>
              <a:t> </a:t>
            </a:r>
            <a:r>
              <a:rPr lang="es-CL" sz="3600" dirty="0" err="1"/>
              <a:t>going</a:t>
            </a:r>
            <a:r>
              <a:rPr lang="es-CL" sz="3600" dirty="0"/>
              <a:t> to </a:t>
            </a:r>
            <a:r>
              <a:rPr lang="es-CL" sz="3600" dirty="0" err="1"/>
              <a:t>Liza’s</a:t>
            </a:r>
            <a:r>
              <a:rPr lang="es-CL" sz="3600" dirty="0"/>
              <a:t> </a:t>
            </a:r>
            <a:r>
              <a:rPr lang="es-CL" sz="3600" dirty="0" err="1"/>
              <a:t>party</a:t>
            </a:r>
            <a:r>
              <a:rPr lang="es-CL" sz="3600" dirty="0"/>
              <a:t> </a:t>
            </a:r>
            <a:r>
              <a:rPr lang="es-CL" sz="3600" b="1" u="sng" dirty="0" err="1">
                <a:solidFill>
                  <a:srgbClr val="00B050"/>
                </a:solidFill>
              </a:rPr>
              <a:t>tonight</a:t>
            </a:r>
            <a:r>
              <a:rPr lang="es-CL" sz="3600" dirty="0"/>
              <a:t>.”</a:t>
            </a:r>
          </a:p>
          <a:p>
            <a:r>
              <a:rPr lang="es-CL" sz="3600" dirty="0"/>
              <a:t>María </a:t>
            </a:r>
            <a:r>
              <a:rPr lang="es-CL" sz="3600" dirty="0" err="1"/>
              <a:t>said</a:t>
            </a:r>
            <a:r>
              <a:rPr lang="es-CL" sz="3600" dirty="0"/>
              <a:t>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018250" y="2539559"/>
            <a:ext cx="9359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rgbClr val="FF0000"/>
                </a:solidFill>
              </a:rPr>
              <a:t>(</a:t>
            </a:r>
            <a:r>
              <a:rPr lang="es-CL" sz="3600" dirty="0" err="1">
                <a:solidFill>
                  <a:srgbClr val="FF0000"/>
                </a:solidFill>
              </a:rPr>
              <a:t>that</a:t>
            </a:r>
            <a:r>
              <a:rPr lang="es-CL" sz="3600" dirty="0">
                <a:solidFill>
                  <a:srgbClr val="FF0000"/>
                </a:solidFill>
              </a:rPr>
              <a:t>) </a:t>
            </a:r>
            <a:r>
              <a:rPr lang="es-CL" sz="3600" b="1" dirty="0">
                <a:solidFill>
                  <a:srgbClr val="92D050"/>
                </a:solidFill>
              </a:rPr>
              <a:t>he</a:t>
            </a:r>
            <a:r>
              <a:rPr lang="es-CL" sz="3600" dirty="0"/>
              <a:t> </a:t>
            </a:r>
            <a:r>
              <a:rPr lang="es-CL" sz="3600" b="1" dirty="0" err="1">
                <a:solidFill>
                  <a:srgbClr val="00B0F0"/>
                </a:solidFill>
              </a:rPr>
              <a:t>had</a:t>
            </a:r>
            <a:r>
              <a:rPr lang="es-CL" sz="3600" b="1" dirty="0">
                <a:solidFill>
                  <a:srgbClr val="00B0F0"/>
                </a:solidFill>
              </a:rPr>
              <a:t> </a:t>
            </a:r>
            <a:r>
              <a:rPr lang="es-CL" sz="3600" b="1" dirty="0" err="1">
                <a:solidFill>
                  <a:srgbClr val="00B0F0"/>
                </a:solidFill>
              </a:rPr>
              <a:t>seen</a:t>
            </a:r>
            <a:r>
              <a:rPr lang="es-CL" sz="3600" b="1" dirty="0">
                <a:solidFill>
                  <a:srgbClr val="00B0F0"/>
                </a:solidFill>
              </a:rPr>
              <a:t> </a:t>
            </a:r>
            <a:r>
              <a:rPr lang="es-CL" sz="3600" dirty="0"/>
              <a:t>Tom </a:t>
            </a:r>
            <a:r>
              <a:rPr lang="es-CL" sz="3600" b="1" u="sng" dirty="0" err="1">
                <a:solidFill>
                  <a:srgbClr val="00B050"/>
                </a:solidFill>
              </a:rPr>
              <a:t>the</a:t>
            </a:r>
            <a:r>
              <a:rPr lang="es-CL" sz="3600" b="1" u="sng" dirty="0">
                <a:solidFill>
                  <a:srgbClr val="00B050"/>
                </a:solidFill>
              </a:rPr>
              <a:t> </a:t>
            </a:r>
            <a:r>
              <a:rPr lang="es-CL" sz="3600" b="1" u="sng" dirty="0" err="1">
                <a:solidFill>
                  <a:srgbClr val="00B050"/>
                </a:solidFill>
              </a:rPr>
              <a:t>day</a:t>
            </a:r>
            <a:r>
              <a:rPr lang="es-CL" sz="3600" b="1" u="sng" dirty="0">
                <a:solidFill>
                  <a:srgbClr val="00B050"/>
                </a:solidFill>
              </a:rPr>
              <a:t> </a:t>
            </a:r>
            <a:r>
              <a:rPr lang="es-CL" sz="3600" b="1" u="sng" dirty="0" err="1">
                <a:solidFill>
                  <a:srgbClr val="00B050"/>
                </a:solidFill>
              </a:rPr>
              <a:t>before</a:t>
            </a:r>
            <a:r>
              <a:rPr lang="es-CL" sz="3600" b="1" u="sng" dirty="0">
                <a:solidFill>
                  <a:srgbClr val="00B050"/>
                </a:solidFill>
              </a:rPr>
              <a:t>.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5950226" y="2226365"/>
            <a:ext cx="2690191" cy="4373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3233529" y="3944577"/>
            <a:ext cx="8706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rgbClr val="FF0000"/>
                </a:solidFill>
              </a:rPr>
              <a:t>(</a:t>
            </a:r>
            <a:r>
              <a:rPr lang="es-CL" sz="3600" dirty="0" err="1">
                <a:solidFill>
                  <a:srgbClr val="FF0000"/>
                </a:solidFill>
              </a:rPr>
              <a:t>that</a:t>
            </a:r>
            <a:r>
              <a:rPr lang="es-CL" sz="3600" dirty="0">
                <a:solidFill>
                  <a:srgbClr val="FF0000"/>
                </a:solidFill>
              </a:rPr>
              <a:t>) </a:t>
            </a:r>
            <a:r>
              <a:rPr lang="es-CL" sz="3600" b="1" dirty="0" err="1">
                <a:solidFill>
                  <a:srgbClr val="92D050"/>
                </a:solidFill>
              </a:rPr>
              <a:t>she</a:t>
            </a:r>
            <a:r>
              <a:rPr lang="es-CL" sz="3600" dirty="0"/>
              <a:t> </a:t>
            </a:r>
            <a:r>
              <a:rPr lang="es-CL" sz="3600" b="1" dirty="0" err="1">
                <a:solidFill>
                  <a:srgbClr val="00B0F0"/>
                </a:solidFill>
              </a:rPr>
              <a:t>was</a:t>
            </a:r>
            <a:r>
              <a:rPr lang="es-CL" sz="3600" b="1" dirty="0">
                <a:solidFill>
                  <a:srgbClr val="00B0F0"/>
                </a:solidFill>
              </a:rPr>
              <a:t> </a:t>
            </a:r>
            <a:r>
              <a:rPr lang="es-CL" sz="3600" b="1" dirty="0" err="1">
                <a:solidFill>
                  <a:srgbClr val="00B0F0"/>
                </a:solidFill>
              </a:rPr>
              <a:t>going</a:t>
            </a:r>
            <a:r>
              <a:rPr lang="es-CL" sz="3600" b="1" dirty="0">
                <a:solidFill>
                  <a:srgbClr val="00B0F0"/>
                </a:solidFill>
              </a:rPr>
              <a:t> </a:t>
            </a:r>
            <a:r>
              <a:rPr lang="es-CL" sz="3600" dirty="0"/>
              <a:t>to </a:t>
            </a:r>
            <a:r>
              <a:rPr lang="es-CL" sz="3600" dirty="0" err="1"/>
              <a:t>Liza’s</a:t>
            </a:r>
            <a:r>
              <a:rPr lang="es-CL" sz="3600" dirty="0"/>
              <a:t> </a:t>
            </a:r>
            <a:r>
              <a:rPr lang="es-CL" sz="3600" dirty="0" err="1"/>
              <a:t>party</a:t>
            </a:r>
            <a:r>
              <a:rPr lang="es-CL" sz="3600" dirty="0"/>
              <a:t> </a:t>
            </a:r>
            <a:r>
              <a:rPr lang="es-CL" sz="3600" b="1" dirty="0" err="1">
                <a:solidFill>
                  <a:srgbClr val="00B050"/>
                </a:solidFill>
              </a:rPr>
              <a:t>that</a:t>
            </a:r>
            <a:r>
              <a:rPr lang="es-CL" sz="3600" b="1" dirty="0">
                <a:solidFill>
                  <a:srgbClr val="00B050"/>
                </a:solidFill>
              </a:rPr>
              <a:t> </a:t>
            </a:r>
            <a:r>
              <a:rPr lang="es-CL" sz="3600" b="1" dirty="0" err="1">
                <a:solidFill>
                  <a:srgbClr val="00B050"/>
                </a:solidFill>
              </a:rPr>
              <a:t>night</a:t>
            </a:r>
            <a:r>
              <a:rPr lang="es-CL" sz="3600" dirty="0"/>
              <a:t>.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5539409" y="3793811"/>
            <a:ext cx="2158480" cy="10432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95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4000" dirty="0">
                <a:solidFill>
                  <a:srgbClr val="FF0000"/>
                </a:solidFill>
                <a:latin typeface="Berlin Sans FB Demi" panose="020E0802020502020306" pitchFamily="34" charset="0"/>
              </a:rPr>
              <a:t>SAY &amp; TELL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5699" y="1524000"/>
            <a:ext cx="8915400" cy="3777622"/>
          </a:xfrm>
        </p:spPr>
        <p:txBody>
          <a:bodyPr>
            <a:normAutofit/>
          </a:bodyPr>
          <a:lstStyle/>
          <a:p>
            <a:r>
              <a:rPr lang="es-CL" sz="3600" dirty="0">
                <a:latin typeface="Berlin Sans FB" panose="020E0602020502020306" pitchFamily="34" charset="0"/>
              </a:rPr>
              <a:t>TELL SOMEBODY (</a:t>
            </a:r>
            <a:r>
              <a:rPr lang="es-CL" sz="3600" u="sng" dirty="0">
                <a:solidFill>
                  <a:srgbClr val="92D050"/>
                </a:solidFill>
                <a:latin typeface="Berlin Sans FB" panose="020E0602020502020306" pitchFamily="34" charset="0"/>
              </a:rPr>
              <a:t>SOMETHING</a:t>
            </a:r>
            <a:r>
              <a:rPr lang="es-CL" sz="3600" dirty="0">
                <a:latin typeface="Berlin Sans FB" panose="020E0602020502020306" pitchFamily="34" charset="0"/>
              </a:rPr>
              <a:t>)</a:t>
            </a:r>
          </a:p>
          <a:p>
            <a:r>
              <a:rPr lang="es-CL" sz="3600" dirty="0" err="1">
                <a:latin typeface="Berlin Sans FB" panose="020E0602020502020306" pitchFamily="34" charset="0"/>
              </a:rPr>
              <a:t>She</a:t>
            </a:r>
            <a:r>
              <a:rPr lang="es-CL" sz="3600" dirty="0">
                <a:latin typeface="Berlin Sans FB" panose="020E0602020502020306" pitchFamily="34" charset="0"/>
              </a:rPr>
              <a:t> </a:t>
            </a:r>
            <a:r>
              <a:rPr lang="es-CL" sz="3600" dirty="0" err="1">
                <a:latin typeface="Berlin Sans FB" panose="020E0602020502020306" pitchFamily="34" charset="0"/>
              </a:rPr>
              <a:t>told</a:t>
            </a:r>
            <a:r>
              <a:rPr lang="es-CL" sz="3600" dirty="0">
                <a:latin typeface="Berlin Sans FB" panose="020E0602020502020306" pitchFamily="34" charset="0"/>
              </a:rPr>
              <a:t> me </a:t>
            </a:r>
            <a:r>
              <a:rPr lang="es-CL" sz="3600" b="1" dirty="0" err="1">
                <a:solidFill>
                  <a:srgbClr val="92D050"/>
                </a:solidFill>
                <a:latin typeface="Berlin Sans FB" panose="020E0602020502020306" pitchFamily="34" charset="0"/>
              </a:rPr>
              <a:t>her</a:t>
            </a:r>
            <a:r>
              <a:rPr lang="es-CL" sz="3600" b="1" dirty="0">
                <a:solidFill>
                  <a:srgbClr val="92D050"/>
                </a:solidFill>
                <a:latin typeface="Berlin Sans FB" panose="020E0602020502020306" pitchFamily="34" charset="0"/>
              </a:rPr>
              <a:t> </a:t>
            </a:r>
            <a:r>
              <a:rPr lang="es-CL" sz="3600" b="1" dirty="0" err="1">
                <a:solidFill>
                  <a:srgbClr val="92D050"/>
                </a:solidFill>
                <a:latin typeface="Berlin Sans FB" panose="020E0602020502020306" pitchFamily="34" charset="0"/>
              </a:rPr>
              <a:t>name</a:t>
            </a:r>
            <a:r>
              <a:rPr lang="es-CL" sz="3600" dirty="0">
                <a:latin typeface="Berlin Sans FB" panose="020E0602020502020306" pitchFamily="34" charset="0"/>
              </a:rPr>
              <a:t>.</a:t>
            </a:r>
          </a:p>
          <a:p>
            <a:r>
              <a:rPr lang="es-CL" sz="3600" dirty="0">
                <a:latin typeface="Berlin Sans FB" panose="020E0602020502020306" pitchFamily="34" charset="0"/>
              </a:rPr>
              <a:t>NOT </a:t>
            </a:r>
            <a:r>
              <a:rPr lang="es-CL" sz="3600" strike="sngStrike" dirty="0" err="1">
                <a:latin typeface="Berlin Sans FB" panose="020E0602020502020306" pitchFamily="34" charset="0"/>
              </a:rPr>
              <a:t>She</a:t>
            </a:r>
            <a:r>
              <a:rPr lang="es-CL" sz="3600" strike="sngStrike" dirty="0">
                <a:latin typeface="Berlin Sans FB" panose="020E0602020502020306" pitchFamily="34" charset="0"/>
              </a:rPr>
              <a:t> </a:t>
            </a:r>
            <a:r>
              <a:rPr lang="es-CL" sz="3600" strike="sngStrike" dirty="0" err="1">
                <a:latin typeface="Berlin Sans FB" panose="020E0602020502020306" pitchFamily="34" charset="0"/>
              </a:rPr>
              <a:t>said</a:t>
            </a:r>
            <a:r>
              <a:rPr lang="es-CL" sz="3600" strike="sngStrike" dirty="0">
                <a:latin typeface="Berlin Sans FB" panose="020E0602020502020306" pitchFamily="34" charset="0"/>
              </a:rPr>
              <a:t> me </a:t>
            </a:r>
            <a:r>
              <a:rPr lang="es-CL" sz="3600" strike="sngStrike" dirty="0" err="1">
                <a:latin typeface="Berlin Sans FB" panose="020E0602020502020306" pitchFamily="34" charset="0"/>
              </a:rPr>
              <a:t>her</a:t>
            </a:r>
            <a:r>
              <a:rPr lang="es-CL" sz="3600" strike="sngStrike" dirty="0">
                <a:latin typeface="Berlin Sans FB" panose="020E0602020502020306" pitchFamily="34" charset="0"/>
              </a:rPr>
              <a:t> </a:t>
            </a:r>
            <a:r>
              <a:rPr lang="es-CL" sz="3600" strike="sngStrike" dirty="0" err="1">
                <a:latin typeface="Berlin Sans FB" panose="020E0602020502020306" pitchFamily="34" charset="0"/>
              </a:rPr>
              <a:t>name</a:t>
            </a:r>
            <a:r>
              <a:rPr lang="es-CL" sz="3600" dirty="0">
                <a:latin typeface="Berlin Sans FB" panose="020E0602020502020306" pitchFamily="34" charset="0"/>
              </a:rPr>
              <a:t>.</a:t>
            </a:r>
          </a:p>
          <a:p>
            <a:r>
              <a:rPr lang="es-CL" sz="3600" dirty="0">
                <a:latin typeface="Berlin Sans FB" panose="020E0602020502020306" pitchFamily="34" charset="0"/>
              </a:rPr>
              <a:t>SAY SOMETHING (</a:t>
            </a:r>
            <a:r>
              <a:rPr lang="es-CL" sz="3600" u="sng" dirty="0">
                <a:solidFill>
                  <a:srgbClr val="92D050"/>
                </a:solidFill>
                <a:latin typeface="Berlin Sans FB" panose="020E0602020502020306" pitchFamily="34" charset="0"/>
              </a:rPr>
              <a:t>TO SOMEBODY</a:t>
            </a:r>
            <a:r>
              <a:rPr lang="es-CL" sz="3600" dirty="0">
                <a:latin typeface="Berlin Sans FB" panose="020E0602020502020306" pitchFamily="34" charset="0"/>
              </a:rPr>
              <a:t>)</a:t>
            </a:r>
          </a:p>
          <a:p>
            <a:r>
              <a:rPr lang="es-CL" sz="3600" dirty="0" err="1">
                <a:latin typeface="Berlin Sans FB" panose="020E0602020502020306" pitchFamily="34" charset="0"/>
              </a:rPr>
              <a:t>We</a:t>
            </a:r>
            <a:r>
              <a:rPr lang="es-CL" sz="3600" dirty="0">
                <a:latin typeface="Berlin Sans FB" panose="020E0602020502020306" pitchFamily="34" charset="0"/>
              </a:rPr>
              <a:t> </a:t>
            </a:r>
            <a:r>
              <a:rPr lang="es-CL" sz="3600" dirty="0" err="1">
                <a:latin typeface="Berlin Sans FB" panose="020E0602020502020306" pitchFamily="34" charset="0"/>
              </a:rPr>
              <a:t>said</a:t>
            </a:r>
            <a:r>
              <a:rPr lang="es-CL" sz="3600" dirty="0">
                <a:latin typeface="Berlin Sans FB" panose="020E0602020502020306" pitchFamily="34" charset="0"/>
              </a:rPr>
              <a:t> </a:t>
            </a:r>
            <a:r>
              <a:rPr lang="es-CL" sz="3600" dirty="0" err="1">
                <a:latin typeface="Berlin Sans FB" panose="020E0602020502020306" pitchFamily="34" charset="0"/>
              </a:rPr>
              <a:t>goodbye</a:t>
            </a:r>
            <a:r>
              <a:rPr lang="es-CL" sz="3600" dirty="0">
                <a:latin typeface="Berlin Sans FB" panose="020E0602020502020306" pitchFamily="34" charset="0"/>
              </a:rPr>
              <a:t> </a:t>
            </a:r>
            <a:r>
              <a:rPr lang="es-CL" sz="3600" b="1" dirty="0">
                <a:solidFill>
                  <a:srgbClr val="92D050"/>
                </a:solidFill>
                <a:latin typeface="Berlin Sans FB" panose="020E0602020502020306" pitchFamily="34" charset="0"/>
              </a:rPr>
              <a:t>to </a:t>
            </a:r>
            <a:r>
              <a:rPr lang="es-CL" sz="3600" b="1" dirty="0" err="1">
                <a:solidFill>
                  <a:srgbClr val="92D050"/>
                </a:solidFill>
                <a:latin typeface="Berlin Sans FB" panose="020E0602020502020306" pitchFamily="34" charset="0"/>
              </a:rPr>
              <a:t>our</a:t>
            </a:r>
            <a:r>
              <a:rPr lang="es-CL" sz="3600" b="1" dirty="0">
                <a:solidFill>
                  <a:srgbClr val="92D050"/>
                </a:solidFill>
                <a:latin typeface="Berlin Sans FB" panose="020E0602020502020306" pitchFamily="34" charset="0"/>
              </a:rPr>
              <a:t> </a:t>
            </a:r>
            <a:r>
              <a:rPr lang="es-CL" sz="3600" b="1" dirty="0" err="1">
                <a:solidFill>
                  <a:srgbClr val="92D050"/>
                </a:solidFill>
                <a:latin typeface="Berlin Sans FB" panose="020E0602020502020306" pitchFamily="34" charset="0"/>
              </a:rPr>
              <a:t>cousins</a:t>
            </a:r>
            <a:r>
              <a:rPr lang="es-CL" sz="3600" dirty="0">
                <a:latin typeface="Berlin Sans FB" panose="020E0602020502020306" pitchFamily="34" charset="0"/>
              </a:rPr>
              <a:t>.</a:t>
            </a: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5870713" y="2133600"/>
            <a:ext cx="940904" cy="2650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7048768" y="4108174"/>
            <a:ext cx="862780" cy="2782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53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E378-52AB-49FA-BD0B-C0B99E16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  <a:endParaRPr lang="sr-Latn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9B6F8-5450-4704-8A65-11024AC44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36" y="1328468"/>
            <a:ext cx="8915400" cy="5529532"/>
          </a:xfrm>
        </p:spPr>
        <p:txBody>
          <a:bodyPr>
            <a:normAutofit fontScale="92500" lnSpcReduction="10000"/>
          </a:bodyPr>
          <a:lstStyle/>
          <a:p>
            <a:r>
              <a:rPr lang="sr-Latn-ME" dirty="0"/>
              <a:t>You should read the text about </a:t>
            </a:r>
            <a:r>
              <a:rPr lang="sr-Latn-ME"/>
              <a:t>Mistery German </a:t>
            </a:r>
            <a:r>
              <a:rPr lang="sr-Latn-ME" dirty="0"/>
              <a:t>forest boy.</a:t>
            </a:r>
          </a:p>
          <a:p>
            <a:r>
              <a:rPr lang="sr-Latn-ME" b="1" dirty="0"/>
              <a:t>Do the following exercise: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222222"/>
                </a:solidFill>
              </a:rPr>
              <a:t>Report what the witnesses told the police. </a:t>
            </a:r>
            <a:endParaRPr lang="sr-Latn-ME" b="1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1 We saw the burglars in the office,' said </a:t>
            </a: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 told</a:t>
            </a:r>
            <a:r>
              <a:rPr lang="sr-Latn-ME" dirty="0">
                <a:solidFill>
                  <a:srgbClr val="222222"/>
                </a:solidFill>
              </a:rPr>
              <a:t>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2 </a:t>
            </a:r>
            <a:r>
              <a:rPr lang="sr-Latn-ME" dirty="0">
                <a:solidFill>
                  <a:srgbClr val="222222"/>
                </a:solidFill>
              </a:rPr>
              <a:t>I</a:t>
            </a:r>
            <a:r>
              <a:rPr lang="en-US" dirty="0">
                <a:solidFill>
                  <a:srgbClr val="222222"/>
                </a:solidFill>
              </a:rPr>
              <a:t> have never been witness to a crime before,' said </a:t>
            </a:r>
            <a:r>
              <a:rPr lang="en-US" dirty="0" err="1">
                <a:solidFill>
                  <a:srgbClr val="222222"/>
                </a:solidFill>
              </a:rPr>
              <a:t>Mr</a:t>
            </a:r>
            <a:r>
              <a:rPr lang="en-US" dirty="0">
                <a:solidFill>
                  <a:srgbClr val="222222"/>
                </a:solidFill>
              </a:rPr>
              <a:t> Ross.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222222"/>
                </a:solidFill>
              </a:rPr>
              <a:t>Mr</a:t>
            </a:r>
            <a:r>
              <a:rPr lang="en-US" dirty="0">
                <a:solidFill>
                  <a:srgbClr val="222222"/>
                </a:solidFill>
              </a:rPr>
              <a:t> Ross said </a:t>
            </a:r>
            <a:r>
              <a:rPr lang="sr-Latn-ME" dirty="0">
                <a:solidFill>
                  <a:srgbClr val="222222"/>
                </a:solidFill>
              </a:rPr>
              <a:t>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3 ’</a:t>
            </a:r>
            <a:r>
              <a:rPr lang="sr-Latn-ME" dirty="0">
                <a:solidFill>
                  <a:srgbClr val="222222"/>
                </a:solidFill>
              </a:rPr>
              <a:t>I</a:t>
            </a:r>
            <a:r>
              <a:rPr lang="en-US" dirty="0">
                <a:solidFill>
                  <a:srgbClr val="222222"/>
                </a:solidFill>
              </a:rPr>
              <a:t> feel very frightened,' said Miss Hill.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22222"/>
                </a:solidFill>
              </a:rPr>
              <a:t>Miss Hill said </a:t>
            </a:r>
            <a:r>
              <a:rPr lang="sr-Latn-ME" dirty="0">
                <a:solidFill>
                  <a:srgbClr val="222222"/>
                </a:solidFill>
              </a:rPr>
              <a:t>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4 I'm still shaking,' added Miss Hill.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22222"/>
                </a:solidFill>
              </a:rPr>
              <a:t>Miss Hill added </a:t>
            </a:r>
            <a:r>
              <a:rPr lang="sr-Latn-ME" dirty="0">
                <a:solidFill>
                  <a:srgbClr val="222222"/>
                </a:solidFill>
              </a:rPr>
              <a:t>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5 'I can't stop thinking about the burglary,' said </a:t>
            </a: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 said </a:t>
            </a:r>
            <a:r>
              <a:rPr lang="sr-Latn-ME" dirty="0">
                <a:solidFill>
                  <a:srgbClr val="222222"/>
                </a:solidFill>
              </a:rPr>
              <a:t>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'I haven't been to the office since the burglary,' added </a:t>
            </a: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Reid. </a:t>
            </a:r>
            <a:endParaRPr lang="sr-Latn-ME" dirty="0">
              <a:solidFill>
                <a:srgbClr val="22222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222222"/>
                </a:solidFill>
              </a:rPr>
              <a:t>Mrs</a:t>
            </a:r>
            <a:r>
              <a:rPr lang="en-US" dirty="0">
                <a:solidFill>
                  <a:srgbClr val="222222"/>
                </a:solidFill>
              </a:rPr>
              <a:t> Reid added</a:t>
            </a:r>
            <a:r>
              <a:rPr lang="sr-Latn-ME" dirty="0">
                <a:solidFill>
                  <a:srgbClr val="222222"/>
                </a:solidFill>
              </a:rPr>
              <a:t> _______________.</a:t>
            </a:r>
            <a:r>
              <a:rPr lang="en-US" dirty="0">
                <a:solidFill>
                  <a:srgbClr val="222222"/>
                </a:solidFill>
              </a:rPr>
              <a:t> 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414227541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</TotalTime>
  <Words>450</Words>
  <Application>Microsoft Office PowerPoint</Application>
  <PresentationFormat>Widescreen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Berlin Sans FB</vt:lpstr>
      <vt:lpstr>Berlin Sans FB Demi</vt:lpstr>
      <vt:lpstr>Calibri</vt:lpstr>
      <vt:lpstr>Century Gothic</vt:lpstr>
      <vt:lpstr>Wingdings</vt:lpstr>
      <vt:lpstr>Wingdings 3</vt:lpstr>
      <vt:lpstr>Espiral</vt:lpstr>
      <vt:lpstr>REPORTED SPEECH</vt:lpstr>
      <vt:lpstr>PowerPoint Presentation</vt:lpstr>
      <vt:lpstr>PowerPoint Presentation</vt:lpstr>
      <vt:lpstr>PowerPoint Presentation</vt:lpstr>
      <vt:lpstr>EXAMPLES/EXERCISES:</vt:lpstr>
      <vt:lpstr>TIME AND PLACE CHANGES</vt:lpstr>
      <vt:lpstr>EXAMPLES OF TIME CHANGING: </vt:lpstr>
      <vt:lpstr>SAY &amp; TELL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</dc:title>
  <dc:creator>Miss Veru</dc:creator>
  <cp:lastModifiedBy>Korisnik</cp:lastModifiedBy>
  <cp:revision>19</cp:revision>
  <dcterms:created xsi:type="dcterms:W3CDTF">2017-03-24T20:40:12Z</dcterms:created>
  <dcterms:modified xsi:type="dcterms:W3CDTF">2020-05-07T13:39:52Z</dcterms:modified>
</cp:coreProperties>
</file>