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28463-B2D7-4188-BFCD-ACBE923EC2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9809" y="1327455"/>
            <a:ext cx="9448800" cy="1371571"/>
          </a:xfrm>
        </p:spPr>
        <p:txBody>
          <a:bodyPr/>
          <a:lstStyle/>
          <a:p>
            <a:r>
              <a:rPr lang="sr-Latn-ME" dirty="0"/>
              <a:t>SJEVERNA CRNA GORA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C24FE1-61DB-4CD4-9456-2A6063F02C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9809" y="2699026"/>
            <a:ext cx="9448800" cy="2694609"/>
          </a:xfrm>
        </p:spPr>
        <p:txBody>
          <a:bodyPr>
            <a:normAutofit fontScale="92500" lnSpcReduction="20000"/>
          </a:bodyPr>
          <a:lstStyle/>
          <a:p>
            <a:pPr algn="ctr">
              <a:lnSpc>
                <a:spcPct val="110000"/>
              </a:lnSpc>
            </a:pPr>
            <a:r>
              <a:rPr lang="sr-Latn-ME" dirty="0"/>
              <a:t>Predmet/modul: Geografija</a:t>
            </a:r>
          </a:p>
          <a:p>
            <a:pPr algn="ctr">
              <a:lnSpc>
                <a:spcPct val="110000"/>
              </a:lnSpc>
            </a:pPr>
            <a:r>
              <a:rPr lang="sr-Latn-ME" dirty="0"/>
              <a:t>Škola: JU SSŠ „Spasoje Raspopović“</a:t>
            </a:r>
          </a:p>
          <a:p>
            <a:pPr algn="ctr">
              <a:lnSpc>
                <a:spcPct val="110000"/>
              </a:lnSpc>
            </a:pPr>
            <a:r>
              <a:rPr lang="sr-Latn-ME" dirty="0"/>
              <a:t>Ishod: Učenik/ca će moći da obrazloži prirodne i društvene karakteristike Sjeverne Crne Gore</a:t>
            </a:r>
          </a:p>
          <a:p>
            <a:pPr algn="ctr">
              <a:lnSpc>
                <a:spcPct val="110000"/>
              </a:lnSpc>
            </a:pPr>
            <a:r>
              <a:rPr lang="sr-Latn-ME" dirty="0"/>
              <a:t>Odjeljenje: I-1, II-3, II-4</a:t>
            </a:r>
          </a:p>
          <a:p>
            <a:pPr algn="ctr">
              <a:lnSpc>
                <a:spcPct val="110000"/>
              </a:lnSpc>
            </a:pPr>
            <a:r>
              <a:rPr lang="sr-Latn-ME" dirty="0"/>
              <a:t>Predmetni nastavnik: Jelena Šekularac</a:t>
            </a:r>
          </a:p>
          <a:p>
            <a:pPr algn="ctr">
              <a:lnSpc>
                <a:spcPct val="110000"/>
              </a:lnSpc>
            </a:pPr>
            <a:r>
              <a:rPr lang="sr-Latn-ME" dirty="0"/>
              <a:t>Datum: 19. 05. 2020. </a:t>
            </a:r>
          </a:p>
          <a:p>
            <a:pPr algn="ctr">
              <a:lnSpc>
                <a:spcPct val="110000"/>
              </a:lnSpc>
            </a:pPr>
            <a:endParaRPr lang="sr-Latn-ME" dirty="0"/>
          </a:p>
          <a:p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678472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95BAE6-6BFB-4CBD-A12E-7215B71F4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760" y="2194560"/>
            <a:ext cx="6257290" cy="4024125"/>
          </a:xfrm>
        </p:spPr>
        <p:txBody>
          <a:bodyPr>
            <a:normAutofit/>
          </a:bodyPr>
          <a:lstStyle/>
          <a:p>
            <a:r>
              <a:rPr lang="sr-Latn-ME" sz="2000" dirty="0"/>
              <a:t>Sjeverna Crna Gore predstavlja planinski prostor Crne Gore sa brojnim planinskim vijencima, površima i dubokim dolinama između njih. </a:t>
            </a:r>
          </a:p>
          <a:p>
            <a:r>
              <a:rPr lang="sr-Latn-ME" sz="2000" dirty="0"/>
              <a:t>U zapadnom, srednjem i istočnom dijelu regije prostiru se najviše planine u Crnoj Gori (Durmitor, Volujak, Pivska planina, Sinjajevina, Bjelasica, Komovi, Prokletije i Ljubišnja). </a:t>
            </a:r>
          </a:p>
          <a:p>
            <a:r>
              <a:rPr lang="sr-Latn-ME" sz="2000" dirty="0"/>
              <a:t>Visokoplaninska oblast raščlanjena je dubokim dolinama Tare, Pive i Komarnice. </a:t>
            </a:r>
          </a:p>
          <a:p>
            <a:r>
              <a:rPr lang="sr-Latn-ME" sz="2000" dirty="0"/>
              <a:t>Brdsko-kotlinska oblast na istoku i sjeveroistoku ima pitomiji reljef. </a:t>
            </a:r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2E0C929-96C6-41B1-A001-566036DF04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8740" y="0"/>
            <a:ext cx="500325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snow covered mountain&#10;&#10;Description automatically generated">
            <a:extLst>
              <a:ext uri="{FF2B5EF4-FFF2-40B4-BE49-F238E27FC236}">
                <a16:creationId xmlns:a16="http://schemas.microsoft.com/office/drawing/2014/main" id="{43D3E695-524B-4894-B5FF-E151083868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453" r="34111"/>
          <a:stretch/>
        </p:blipFill>
        <p:spPr>
          <a:xfrm>
            <a:off x="7519416" y="10"/>
            <a:ext cx="4672584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147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E43741-D8F5-4A19-8A95-F1B4D1528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760" y="2194560"/>
            <a:ext cx="6257290" cy="4024125"/>
          </a:xfrm>
        </p:spPr>
        <p:txBody>
          <a:bodyPr>
            <a:normAutofit/>
          </a:bodyPr>
          <a:lstStyle/>
          <a:p>
            <a:r>
              <a:rPr lang="sr-Latn-ME" dirty="0"/>
              <a:t>Klima Sjeverne Crne Gore ima kontinentalne odlike, a u područjima iznad 1000m prelazi u planinsku klimu. </a:t>
            </a:r>
          </a:p>
          <a:p>
            <a:r>
              <a:rPr lang="sr-Latn-ME" dirty="0"/>
              <a:t>Prosječne januarske temperature su svuda niže od nule. </a:t>
            </a:r>
          </a:p>
          <a:p>
            <a:r>
              <a:rPr lang="sr-Latn-ME" dirty="0"/>
              <a:t>Zimi su česte pojave temperaturne inverzije.</a:t>
            </a:r>
          </a:p>
          <a:p>
            <a:r>
              <a:rPr lang="sr-Latn-ME" dirty="0"/>
              <a:t>Količina padavina opada sa udaljenošću od mora, i od zapada prema istoku. </a:t>
            </a:r>
          </a:p>
          <a:p>
            <a:endParaRPr lang="sr-Latn-ME" dirty="0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2E0C929-96C6-41B1-A001-566036DF04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8740" y="0"/>
            <a:ext cx="500325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8BDEAA-4F6B-4C81-A26D-2ACC03ACD0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342" r="14888"/>
          <a:stretch/>
        </p:blipFill>
        <p:spPr>
          <a:xfrm>
            <a:off x="7519416" y="10"/>
            <a:ext cx="4672584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49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4B714C-F202-49FA-AED8-71F2C64CFE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760" y="2194560"/>
            <a:ext cx="6257290" cy="4024125"/>
          </a:xfrm>
        </p:spPr>
        <p:txBody>
          <a:bodyPr>
            <a:normAutofit/>
          </a:bodyPr>
          <a:lstStyle/>
          <a:p>
            <a:r>
              <a:rPr lang="sr-Latn-ME" sz="1700" dirty="0"/>
              <a:t>Sjeverna Crna Gora obiluje vodama. </a:t>
            </a:r>
          </a:p>
          <a:p>
            <a:r>
              <a:rPr lang="sr-Latn-ME" sz="1700" dirty="0"/>
              <a:t>Većina rijeka pripada Crnomorskom slivu (Tara, Piva, Lim, Ćehotina), a jedino Morača pripada Jadranskom slivu. </a:t>
            </a:r>
          </a:p>
          <a:p>
            <a:r>
              <a:rPr lang="sr-Latn-ME" sz="1700" dirty="0"/>
              <a:t>Planinske rijeke imaju velike padove, pa posjeduju veliki hidroenergetski potencijal. </a:t>
            </a:r>
          </a:p>
          <a:p>
            <a:r>
              <a:rPr lang="sr-Latn-ME" sz="1700" dirty="0"/>
              <a:t>Lednička jezera su brojna, ali imaju male površine. Od vještačkih jezera najveće je Pivsko (nastalo podizanjem 220 metara visoke brane na istoimenoj rijeci).</a:t>
            </a:r>
          </a:p>
          <a:p>
            <a:r>
              <a:rPr lang="sr-Latn-ME" sz="1700" dirty="0"/>
              <a:t>Veliki dio regije pokrivaju šume. Najprostranije su bukove šume, koje na većim nadmorskim visinama prelaze u četinarske. </a:t>
            </a:r>
          </a:p>
          <a:p>
            <a:r>
              <a:rPr lang="sr-Latn-ME" sz="1700" dirty="0"/>
              <a:t>Iznad pojasa šuma protežu se pašnjaci i goleti, dok su najviši vrhovi pod vječitim snijegom i ledom. </a:t>
            </a:r>
          </a:p>
        </p:txBody>
      </p:sp>
      <p:sp useBgFill="1">
        <p:nvSpPr>
          <p:cNvPr id="11" name="Rectangle 8">
            <a:extLst>
              <a:ext uri="{FF2B5EF4-FFF2-40B4-BE49-F238E27FC236}">
                <a16:creationId xmlns:a16="http://schemas.microsoft.com/office/drawing/2014/main" id="{E2E0C929-96C6-41B1-A001-566036DF04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8740" y="0"/>
            <a:ext cx="500325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E460DB-E304-4FA2-BB02-70E9F300DD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486" r="28634"/>
          <a:stretch/>
        </p:blipFill>
        <p:spPr>
          <a:xfrm>
            <a:off x="7519416" y="10"/>
            <a:ext cx="4672584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94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851E1-38CC-497B-AF5F-EF95C5F36D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94560"/>
            <a:ext cx="5816600" cy="4024125"/>
          </a:xfrm>
        </p:spPr>
        <p:txBody>
          <a:bodyPr>
            <a:normAutofit/>
          </a:bodyPr>
          <a:lstStyle/>
          <a:p>
            <a:r>
              <a:rPr lang="sr-Latn-ME" sz="1700"/>
              <a:t>Sjeverna Crna Gora je najređe naseljena regija, gdje je gustina naseljenosti manja od 10 stanovnika po kilometru kvadratnom.</a:t>
            </a:r>
          </a:p>
          <a:p>
            <a:r>
              <a:rPr lang="sr-Latn-ME" sz="1700"/>
              <a:t>Nešto je gušće naseljena brdsko-kotlinska oblast (Berane, Bijelo Polje, Rožaje).</a:t>
            </a:r>
          </a:p>
          <a:p>
            <a:r>
              <a:rPr lang="sr-Latn-ME" sz="1700"/>
              <a:t>Razlozi iseljavanje stanovništva pretežno su ekonomske prirode (stanovništvo se seli u centralnu i južnu regiju, ali i u inostranstvo). </a:t>
            </a:r>
          </a:p>
          <a:p>
            <a:r>
              <a:rPr lang="sr-Latn-ME" sz="1700"/>
              <a:t>Razvoj privrede karakteriše bogatstvo prirodnih resursa i nedovoljna infrastrukturna opremljenost. </a:t>
            </a:r>
          </a:p>
          <a:p>
            <a:r>
              <a:rPr lang="sr-Latn-ME" sz="1700"/>
              <a:t>Najvažnije privredne djelatnosti su: poljoprivreda, energetika i drvna industrija. </a:t>
            </a:r>
          </a:p>
          <a:p>
            <a:r>
              <a:rPr lang="sr-Latn-ME" sz="1700"/>
              <a:t>Kolašin i Žabljak, vodeći su turistički centri regije.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7D158A-155C-4619-9DD2-BF3FD2C842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615" r="27744"/>
          <a:stretch/>
        </p:blipFill>
        <p:spPr>
          <a:xfrm>
            <a:off x="6985000" y="2501159"/>
            <a:ext cx="4521200" cy="341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320483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369</Words>
  <Application>Microsoft Office PowerPoint</Application>
  <PresentationFormat>Widescreen</PresentationFormat>
  <Paragraphs>27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Century Gothic</vt:lpstr>
      <vt:lpstr>Vapor Trail</vt:lpstr>
      <vt:lpstr>SJEVERNA CRNA GORA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SJEVERNA CRNA GORA</dc:title>
  <dc:creator>User</dc:creator>
  <cp:lastModifiedBy>User</cp:lastModifiedBy>
  <cp:revision>2</cp:revision>
  <dcterms:created xsi:type="dcterms:W3CDTF">2020-05-17T20:31:54Z</dcterms:created>
  <dcterms:modified xsi:type="dcterms:W3CDTF">2020-05-17T20:34:16Z</dcterms:modified>
</cp:coreProperties>
</file>