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D7998-2C02-460C-81A3-F9C2AA790985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18949B3-083C-4C37-935D-52790C54B576}">
      <dgm:prSet/>
      <dgm:spPr/>
      <dgm:t>
        <a:bodyPr/>
        <a:lstStyle/>
        <a:p>
          <a:r>
            <a:rPr lang="sr-Latn-ME" dirty="0"/>
            <a:t>1. Strma, stjenovita obala od Luštice do Ulcinja, sa brojnim plažama predstavlja centar turizma i primarnu destinaciju za turiste koji dolaze u Crnu Goru. </a:t>
          </a:r>
          <a:endParaRPr lang="en-US" dirty="0"/>
        </a:p>
      </dgm:t>
    </dgm:pt>
    <dgm:pt modelId="{31C947BB-56BA-4D26-91B7-3A4E7DE197C6}" type="parTrans" cxnId="{CD473BC7-DD9E-4AB9-A0E6-A362DBFEBC8B}">
      <dgm:prSet/>
      <dgm:spPr/>
      <dgm:t>
        <a:bodyPr/>
        <a:lstStyle/>
        <a:p>
          <a:endParaRPr lang="en-US"/>
        </a:p>
      </dgm:t>
    </dgm:pt>
    <dgm:pt modelId="{286B1519-11E1-43FC-BF84-19ECEE87C4AF}" type="sibTrans" cxnId="{CD473BC7-DD9E-4AB9-A0E6-A362DBFEBC8B}">
      <dgm:prSet/>
      <dgm:spPr/>
      <dgm:t>
        <a:bodyPr/>
        <a:lstStyle/>
        <a:p>
          <a:endParaRPr lang="en-US"/>
        </a:p>
      </dgm:t>
    </dgm:pt>
    <dgm:pt modelId="{998116A2-7FEA-4DDF-AD88-AEF4B4B1CF55}">
      <dgm:prSet/>
      <dgm:spPr/>
      <dgm:t>
        <a:bodyPr/>
        <a:lstStyle/>
        <a:p>
          <a:r>
            <a:rPr lang="sr-Latn-ME" dirty="0"/>
            <a:t>2. Ulcinj, sa najdužom pješčanom plažom južnog Jadrana, Adom Bojanom i Valdanosom, kao i bogatom istorijom, predstavljla veliki razvojni potencijal crnogorske turističke privrede.</a:t>
          </a:r>
          <a:endParaRPr lang="en-US" dirty="0"/>
        </a:p>
      </dgm:t>
    </dgm:pt>
    <dgm:pt modelId="{70E8D66C-87A2-4B71-A242-105E032D9077}" type="parTrans" cxnId="{D4E2A9F6-F198-4121-A6D9-FF3CE5A44F9F}">
      <dgm:prSet/>
      <dgm:spPr/>
      <dgm:t>
        <a:bodyPr/>
        <a:lstStyle/>
        <a:p>
          <a:endParaRPr lang="en-US"/>
        </a:p>
      </dgm:t>
    </dgm:pt>
    <dgm:pt modelId="{B3B5E79E-9270-4470-89CD-E6E73022ACA7}" type="sibTrans" cxnId="{D4E2A9F6-F198-4121-A6D9-FF3CE5A44F9F}">
      <dgm:prSet/>
      <dgm:spPr/>
      <dgm:t>
        <a:bodyPr/>
        <a:lstStyle/>
        <a:p>
          <a:endParaRPr lang="en-US"/>
        </a:p>
      </dgm:t>
    </dgm:pt>
    <dgm:pt modelId="{F93DFD7B-3E78-4C6A-B8D3-4DA2D543FD4F}">
      <dgm:prSet/>
      <dgm:spPr/>
      <dgm:t>
        <a:bodyPr/>
        <a:lstStyle/>
        <a:p>
          <a:r>
            <a:rPr lang="sr-Latn-ME" dirty="0"/>
            <a:t>3. Boko-kotorski zaliv, okružen planinama i jedinstven po svom istorijskom značaju i kulturnom nasljeđu. </a:t>
          </a:r>
          <a:endParaRPr lang="en-US" dirty="0"/>
        </a:p>
      </dgm:t>
    </dgm:pt>
    <dgm:pt modelId="{FAF52E5C-3633-4DED-B3D8-D2BD096A15D6}" type="parTrans" cxnId="{3DE8F91A-E31E-42A6-836E-778CE1BD57BA}">
      <dgm:prSet/>
      <dgm:spPr/>
      <dgm:t>
        <a:bodyPr/>
        <a:lstStyle/>
        <a:p>
          <a:endParaRPr lang="en-US"/>
        </a:p>
      </dgm:t>
    </dgm:pt>
    <dgm:pt modelId="{DBD698D2-C9AC-4136-A2B0-392776945A07}" type="sibTrans" cxnId="{3DE8F91A-E31E-42A6-836E-778CE1BD57BA}">
      <dgm:prSet/>
      <dgm:spPr/>
      <dgm:t>
        <a:bodyPr/>
        <a:lstStyle/>
        <a:p>
          <a:endParaRPr lang="en-US"/>
        </a:p>
      </dgm:t>
    </dgm:pt>
    <dgm:pt modelId="{800071D6-B22C-4AE3-BC24-FAD7E90F8DC0}" type="pres">
      <dgm:prSet presAssocID="{874D7998-2C02-460C-81A3-F9C2AA790985}" presName="linear" presStyleCnt="0">
        <dgm:presLayoutVars>
          <dgm:animLvl val="lvl"/>
          <dgm:resizeHandles val="exact"/>
        </dgm:presLayoutVars>
      </dgm:prSet>
      <dgm:spPr/>
    </dgm:pt>
    <dgm:pt modelId="{4173A35D-F456-423A-93D5-FC90A3E30AD0}" type="pres">
      <dgm:prSet presAssocID="{A18949B3-083C-4C37-935D-52790C54B57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F5B0861-95F6-40F4-88C7-FFF3035A9FF4}" type="pres">
      <dgm:prSet presAssocID="{286B1519-11E1-43FC-BF84-19ECEE87C4AF}" presName="spacer" presStyleCnt="0"/>
      <dgm:spPr/>
    </dgm:pt>
    <dgm:pt modelId="{87B75223-1098-4382-91F8-908528233F24}" type="pres">
      <dgm:prSet presAssocID="{998116A2-7FEA-4DDF-AD88-AEF4B4B1CF5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96C15B8-F35B-4814-9AB0-50F0A6F9E389}" type="pres">
      <dgm:prSet presAssocID="{B3B5E79E-9270-4470-89CD-E6E73022ACA7}" presName="spacer" presStyleCnt="0"/>
      <dgm:spPr/>
    </dgm:pt>
    <dgm:pt modelId="{F5A6F62E-301B-4487-9A1F-E9344F640920}" type="pres">
      <dgm:prSet presAssocID="{F93DFD7B-3E78-4C6A-B8D3-4DA2D543FD4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7CCD21A-8A80-4F7D-8AAB-0AD2C2CF5A81}" type="presOf" srcId="{A18949B3-083C-4C37-935D-52790C54B576}" destId="{4173A35D-F456-423A-93D5-FC90A3E30AD0}" srcOrd="0" destOrd="0" presId="urn:microsoft.com/office/officeart/2005/8/layout/vList2"/>
    <dgm:cxn modelId="{3DE8F91A-E31E-42A6-836E-778CE1BD57BA}" srcId="{874D7998-2C02-460C-81A3-F9C2AA790985}" destId="{F93DFD7B-3E78-4C6A-B8D3-4DA2D543FD4F}" srcOrd="2" destOrd="0" parTransId="{FAF52E5C-3633-4DED-B3D8-D2BD096A15D6}" sibTransId="{DBD698D2-C9AC-4136-A2B0-392776945A07}"/>
    <dgm:cxn modelId="{D4C44B2A-BE1C-4C25-9120-3C5431CA05F1}" type="presOf" srcId="{874D7998-2C02-460C-81A3-F9C2AA790985}" destId="{800071D6-B22C-4AE3-BC24-FAD7E90F8DC0}" srcOrd="0" destOrd="0" presId="urn:microsoft.com/office/officeart/2005/8/layout/vList2"/>
    <dgm:cxn modelId="{AA284635-3D57-42B5-970E-0A2049D463E3}" type="presOf" srcId="{F93DFD7B-3E78-4C6A-B8D3-4DA2D543FD4F}" destId="{F5A6F62E-301B-4487-9A1F-E9344F640920}" srcOrd="0" destOrd="0" presId="urn:microsoft.com/office/officeart/2005/8/layout/vList2"/>
    <dgm:cxn modelId="{04DF8C77-5AE0-4FDB-8DB7-FA3643543D31}" type="presOf" srcId="{998116A2-7FEA-4DDF-AD88-AEF4B4B1CF55}" destId="{87B75223-1098-4382-91F8-908528233F24}" srcOrd="0" destOrd="0" presId="urn:microsoft.com/office/officeart/2005/8/layout/vList2"/>
    <dgm:cxn modelId="{CD473BC7-DD9E-4AB9-A0E6-A362DBFEBC8B}" srcId="{874D7998-2C02-460C-81A3-F9C2AA790985}" destId="{A18949B3-083C-4C37-935D-52790C54B576}" srcOrd="0" destOrd="0" parTransId="{31C947BB-56BA-4D26-91B7-3A4E7DE197C6}" sibTransId="{286B1519-11E1-43FC-BF84-19ECEE87C4AF}"/>
    <dgm:cxn modelId="{D4E2A9F6-F198-4121-A6D9-FF3CE5A44F9F}" srcId="{874D7998-2C02-460C-81A3-F9C2AA790985}" destId="{998116A2-7FEA-4DDF-AD88-AEF4B4B1CF55}" srcOrd="1" destOrd="0" parTransId="{70E8D66C-87A2-4B71-A242-105E032D9077}" sibTransId="{B3B5E79E-9270-4470-89CD-E6E73022ACA7}"/>
    <dgm:cxn modelId="{23A7CCBE-6ECC-4D97-901F-6B192FB60964}" type="presParOf" srcId="{800071D6-B22C-4AE3-BC24-FAD7E90F8DC0}" destId="{4173A35D-F456-423A-93D5-FC90A3E30AD0}" srcOrd="0" destOrd="0" presId="urn:microsoft.com/office/officeart/2005/8/layout/vList2"/>
    <dgm:cxn modelId="{35F99788-C24E-4A0C-B781-B0242B93A899}" type="presParOf" srcId="{800071D6-B22C-4AE3-BC24-FAD7E90F8DC0}" destId="{8F5B0861-95F6-40F4-88C7-FFF3035A9FF4}" srcOrd="1" destOrd="0" presId="urn:microsoft.com/office/officeart/2005/8/layout/vList2"/>
    <dgm:cxn modelId="{53FC790F-7CB7-4735-B19E-E38B5981B4E5}" type="presParOf" srcId="{800071D6-B22C-4AE3-BC24-FAD7E90F8DC0}" destId="{87B75223-1098-4382-91F8-908528233F24}" srcOrd="2" destOrd="0" presId="urn:microsoft.com/office/officeart/2005/8/layout/vList2"/>
    <dgm:cxn modelId="{930B08A8-8EE1-4924-9158-224348587284}" type="presParOf" srcId="{800071D6-B22C-4AE3-BC24-FAD7E90F8DC0}" destId="{D96C15B8-F35B-4814-9AB0-50F0A6F9E389}" srcOrd="3" destOrd="0" presId="urn:microsoft.com/office/officeart/2005/8/layout/vList2"/>
    <dgm:cxn modelId="{21D2ABC3-3F47-46BF-AABA-33849B6BB588}" type="presParOf" srcId="{800071D6-B22C-4AE3-BC24-FAD7E90F8DC0}" destId="{F5A6F62E-301B-4487-9A1F-E9344F64092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126EA-00BE-4243-9328-4011AAFAADC7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25332DE-4D8B-438A-B206-42B0622CD151}">
      <dgm:prSet/>
      <dgm:spPr/>
      <dgm:t>
        <a:bodyPr/>
        <a:lstStyle/>
        <a:p>
          <a:r>
            <a:rPr lang="sr-Latn-ME"/>
            <a:t>4. Prijestonica Cetinje i Skadarsko jezero, sa istorijskim značajem, kao i raznolikošću flore i faune, od velike su važnosti za razvoj turizma.</a:t>
          </a:r>
          <a:endParaRPr lang="en-US"/>
        </a:p>
      </dgm:t>
    </dgm:pt>
    <dgm:pt modelId="{8F02AED8-FCDA-4A55-9CD6-4F7B0C8E6EB0}" type="parTrans" cxnId="{EBD1FC1D-E79B-4E70-8B05-E7A961B77A19}">
      <dgm:prSet/>
      <dgm:spPr/>
      <dgm:t>
        <a:bodyPr/>
        <a:lstStyle/>
        <a:p>
          <a:endParaRPr lang="en-US"/>
        </a:p>
      </dgm:t>
    </dgm:pt>
    <dgm:pt modelId="{30BB891D-000F-4108-BEAB-59783CC49675}" type="sibTrans" cxnId="{EBD1FC1D-E79B-4E70-8B05-E7A961B77A19}">
      <dgm:prSet/>
      <dgm:spPr/>
      <dgm:t>
        <a:bodyPr/>
        <a:lstStyle/>
        <a:p>
          <a:endParaRPr lang="en-US"/>
        </a:p>
      </dgm:t>
    </dgm:pt>
    <dgm:pt modelId="{D3D858DF-A901-4B3F-A81C-EC7EE00DA9A2}">
      <dgm:prSet/>
      <dgm:spPr/>
      <dgm:t>
        <a:bodyPr/>
        <a:lstStyle/>
        <a:p>
          <a:r>
            <a:rPr lang="sr-Latn-ME"/>
            <a:t>5. Planinski predjeli Durmitora i Sinjajevine sa kanjonom Tare i Nacionalnim parkom, predstavljaju izazov za turiste i u zimskom i u ljetnjem periodu. </a:t>
          </a:r>
          <a:endParaRPr lang="en-US"/>
        </a:p>
      </dgm:t>
    </dgm:pt>
    <dgm:pt modelId="{D2111AF5-C0BE-4243-BB51-FA3267DF3E9C}" type="parTrans" cxnId="{5D406F1C-38B8-4A73-9A88-923BBC812CD1}">
      <dgm:prSet/>
      <dgm:spPr/>
      <dgm:t>
        <a:bodyPr/>
        <a:lstStyle/>
        <a:p>
          <a:endParaRPr lang="en-US"/>
        </a:p>
      </dgm:t>
    </dgm:pt>
    <dgm:pt modelId="{4985ACDE-0552-404C-8400-F4A18B5BD5A2}" type="sibTrans" cxnId="{5D406F1C-38B8-4A73-9A88-923BBC812CD1}">
      <dgm:prSet/>
      <dgm:spPr/>
      <dgm:t>
        <a:bodyPr/>
        <a:lstStyle/>
        <a:p>
          <a:endParaRPr lang="en-US"/>
        </a:p>
      </dgm:t>
    </dgm:pt>
    <dgm:pt modelId="{7CB9EB75-D7DA-4741-9DEC-4BD743EED1DE}">
      <dgm:prSet/>
      <dgm:spPr/>
      <dgm:t>
        <a:bodyPr/>
        <a:lstStyle/>
        <a:p>
          <a:r>
            <a:rPr lang="sr-Latn-ME"/>
            <a:t>6. Planinski predjeli Bjelasice, Komova i Prokletija sa dva nacionalna parka, planinskim i vjerskim turizmom, predstavljaju kako prirodno, tako i kulturno bogatstvo.</a:t>
          </a:r>
          <a:endParaRPr lang="en-US"/>
        </a:p>
      </dgm:t>
    </dgm:pt>
    <dgm:pt modelId="{549D028D-B911-44F5-96B1-CD54A33790E4}" type="parTrans" cxnId="{40976F07-C161-4C05-B745-368D5EFA4A60}">
      <dgm:prSet/>
      <dgm:spPr/>
      <dgm:t>
        <a:bodyPr/>
        <a:lstStyle/>
        <a:p>
          <a:endParaRPr lang="en-US"/>
        </a:p>
      </dgm:t>
    </dgm:pt>
    <dgm:pt modelId="{C3FE48CD-D61B-4E4B-86CF-9D8C73463EC3}" type="sibTrans" cxnId="{40976F07-C161-4C05-B745-368D5EFA4A60}">
      <dgm:prSet/>
      <dgm:spPr/>
      <dgm:t>
        <a:bodyPr/>
        <a:lstStyle/>
        <a:p>
          <a:endParaRPr lang="en-US"/>
        </a:p>
      </dgm:t>
    </dgm:pt>
    <dgm:pt modelId="{35EDAD61-6547-4224-A3CE-2C3423F53EB8}" type="pres">
      <dgm:prSet presAssocID="{8EA126EA-00BE-4243-9328-4011AAFAADC7}" presName="linear" presStyleCnt="0">
        <dgm:presLayoutVars>
          <dgm:animLvl val="lvl"/>
          <dgm:resizeHandles val="exact"/>
        </dgm:presLayoutVars>
      </dgm:prSet>
      <dgm:spPr/>
    </dgm:pt>
    <dgm:pt modelId="{0C019EA1-1712-495D-93BA-2390861B0DD1}" type="pres">
      <dgm:prSet presAssocID="{725332DE-4D8B-438A-B206-42B0622CD15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142702-7468-4EF5-B9BF-313E16381710}" type="pres">
      <dgm:prSet presAssocID="{30BB891D-000F-4108-BEAB-59783CC49675}" presName="spacer" presStyleCnt="0"/>
      <dgm:spPr/>
    </dgm:pt>
    <dgm:pt modelId="{0DA3E9A1-2451-4E6A-90D2-92041A609738}" type="pres">
      <dgm:prSet presAssocID="{D3D858DF-A901-4B3F-A81C-EC7EE00DA9A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A4DCE3D-308D-4E76-B236-C64E9A59B3DF}" type="pres">
      <dgm:prSet presAssocID="{4985ACDE-0552-404C-8400-F4A18B5BD5A2}" presName="spacer" presStyleCnt="0"/>
      <dgm:spPr/>
    </dgm:pt>
    <dgm:pt modelId="{9C1A84EA-4525-4DA9-B2B2-53401AB0D6A3}" type="pres">
      <dgm:prSet presAssocID="{7CB9EB75-D7DA-4741-9DEC-4BD743EED1D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0976F07-C161-4C05-B745-368D5EFA4A60}" srcId="{8EA126EA-00BE-4243-9328-4011AAFAADC7}" destId="{7CB9EB75-D7DA-4741-9DEC-4BD743EED1DE}" srcOrd="2" destOrd="0" parTransId="{549D028D-B911-44F5-96B1-CD54A33790E4}" sibTransId="{C3FE48CD-D61B-4E4B-86CF-9D8C73463EC3}"/>
    <dgm:cxn modelId="{134C591B-4190-4536-BBC1-AE3D77B74811}" type="presOf" srcId="{7CB9EB75-D7DA-4741-9DEC-4BD743EED1DE}" destId="{9C1A84EA-4525-4DA9-B2B2-53401AB0D6A3}" srcOrd="0" destOrd="0" presId="urn:microsoft.com/office/officeart/2005/8/layout/vList2"/>
    <dgm:cxn modelId="{5D406F1C-38B8-4A73-9A88-923BBC812CD1}" srcId="{8EA126EA-00BE-4243-9328-4011AAFAADC7}" destId="{D3D858DF-A901-4B3F-A81C-EC7EE00DA9A2}" srcOrd="1" destOrd="0" parTransId="{D2111AF5-C0BE-4243-BB51-FA3267DF3E9C}" sibTransId="{4985ACDE-0552-404C-8400-F4A18B5BD5A2}"/>
    <dgm:cxn modelId="{EBD1FC1D-E79B-4E70-8B05-E7A961B77A19}" srcId="{8EA126EA-00BE-4243-9328-4011AAFAADC7}" destId="{725332DE-4D8B-438A-B206-42B0622CD151}" srcOrd="0" destOrd="0" parTransId="{8F02AED8-FCDA-4A55-9CD6-4F7B0C8E6EB0}" sibTransId="{30BB891D-000F-4108-BEAB-59783CC49675}"/>
    <dgm:cxn modelId="{0003604B-F486-488C-9D16-96BC0B076DD3}" type="presOf" srcId="{8EA126EA-00BE-4243-9328-4011AAFAADC7}" destId="{35EDAD61-6547-4224-A3CE-2C3423F53EB8}" srcOrd="0" destOrd="0" presId="urn:microsoft.com/office/officeart/2005/8/layout/vList2"/>
    <dgm:cxn modelId="{C45BADC9-E6C8-45EA-9ABA-491017015000}" type="presOf" srcId="{725332DE-4D8B-438A-B206-42B0622CD151}" destId="{0C019EA1-1712-495D-93BA-2390861B0DD1}" srcOrd="0" destOrd="0" presId="urn:microsoft.com/office/officeart/2005/8/layout/vList2"/>
    <dgm:cxn modelId="{FBD196FD-31F5-4203-BC2F-D91A69C78530}" type="presOf" srcId="{D3D858DF-A901-4B3F-A81C-EC7EE00DA9A2}" destId="{0DA3E9A1-2451-4E6A-90D2-92041A609738}" srcOrd="0" destOrd="0" presId="urn:microsoft.com/office/officeart/2005/8/layout/vList2"/>
    <dgm:cxn modelId="{A4966030-70FD-4B70-A030-B9C1A11AFF84}" type="presParOf" srcId="{35EDAD61-6547-4224-A3CE-2C3423F53EB8}" destId="{0C019EA1-1712-495D-93BA-2390861B0DD1}" srcOrd="0" destOrd="0" presId="urn:microsoft.com/office/officeart/2005/8/layout/vList2"/>
    <dgm:cxn modelId="{C363426D-4D24-4407-88AD-4AFE74948CB9}" type="presParOf" srcId="{35EDAD61-6547-4224-A3CE-2C3423F53EB8}" destId="{5F142702-7468-4EF5-B9BF-313E16381710}" srcOrd="1" destOrd="0" presId="urn:microsoft.com/office/officeart/2005/8/layout/vList2"/>
    <dgm:cxn modelId="{72460DA7-F7D1-4CF3-859C-CE87949E03AC}" type="presParOf" srcId="{35EDAD61-6547-4224-A3CE-2C3423F53EB8}" destId="{0DA3E9A1-2451-4E6A-90D2-92041A609738}" srcOrd="2" destOrd="0" presId="urn:microsoft.com/office/officeart/2005/8/layout/vList2"/>
    <dgm:cxn modelId="{CC20C84A-AC91-47C1-A56D-595FDE21C65F}" type="presParOf" srcId="{35EDAD61-6547-4224-A3CE-2C3423F53EB8}" destId="{6A4DCE3D-308D-4E76-B236-C64E9A59B3DF}" srcOrd="3" destOrd="0" presId="urn:microsoft.com/office/officeart/2005/8/layout/vList2"/>
    <dgm:cxn modelId="{97F4E25E-8F62-429F-9985-D908AB392E5C}" type="presParOf" srcId="{35EDAD61-6547-4224-A3CE-2C3423F53EB8}" destId="{9C1A84EA-4525-4DA9-B2B2-53401AB0D6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3A35D-F456-423A-93D5-FC90A3E30AD0}">
      <dsp:nvSpPr>
        <dsp:cNvPr id="0" name=""/>
        <dsp:cNvSpPr/>
      </dsp:nvSpPr>
      <dsp:spPr>
        <a:xfrm>
          <a:off x="0" y="591167"/>
          <a:ext cx="6261100" cy="14250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100" kern="1200" dirty="0"/>
            <a:t>1. Strma, stjenovita obala od Luštice do Ulcinja, sa brojnim plažama predstavlja centar turizma i primarnu destinaciju za turiste koji dolaze u Crnu Goru. </a:t>
          </a:r>
          <a:endParaRPr lang="en-US" sz="2100" kern="1200" dirty="0"/>
        </a:p>
      </dsp:txBody>
      <dsp:txXfrm>
        <a:off x="69566" y="660733"/>
        <a:ext cx="6121968" cy="1285927"/>
      </dsp:txXfrm>
    </dsp:sp>
    <dsp:sp modelId="{87B75223-1098-4382-91F8-908528233F24}">
      <dsp:nvSpPr>
        <dsp:cNvPr id="0" name=""/>
        <dsp:cNvSpPr/>
      </dsp:nvSpPr>
      <dsp:spPr>
        <a:xfrm>
          <a:off x="0" y="2076707"/>
          <a:ext cx="6261100" cy="1425059"/>
        </a:xfrm>
        <a:prstGeom prst="roundRect">
          <a:avLst/>
        </a:prstGeom>
        <a:gradFill rotWithShape="0">
          <a:gsLst>
            <a:gs pos="0">
              <a:schemeClr val="accent2">
                <a:hueOff val="-679246"/>
                <a:satOff val="9530"/>
                <a:lumOff val="196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679246"/>
                <a:satOff val="9530"/>
                <a:lumOff val="196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679246"/>
                <a:satOff val="9530"/>
                <a:lumOff val="196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100" kern="1200" dirty="0"/>
            <a:t>2. Ulcinj, sa najdužom pješčanom plažom južnog Jadrana, Adom Bojanom i Valdanosom, kao i bogatom istorijom, predstavljla veliki razvojni potencijal crnogorske turističke privrede.</a:t>
          </a:r>
          <a:endParaRPr lang="en-US" sz="2100" kern="1200" dirty="0"/>
        </a:p>
      </dsp:txBody>
      <dsp:txXfrm>
        <a:off x="69566" y="2146273"/>
        <a:ext cx="6121968" cy="1285927"/>
      </dsp:txXfrm>
    </dsp:sp>
    <dsp:sp modelId="{F5A6F62E-301B-4487-9A1F-E9344F640920}">
      <dsp:nvSpPr>
        <dsp:cNvPr id="0" name=""/>
        <dsp:cNvSpPr/>
      </dsp:nvSpPr>
      <dsp:spPr>
        <a:xfrm>
          <a:off x="0" y="3562247"/>
          <a:ext cx="6261100" cy="1425059"/>
        </a:xfrm>
        <a:prstGeom prst="roundRect">
          <a:avLst/>
        </a:prstGeom>
        <a:gradFill rotWithShape="0">
          <a:gsLst>
            <a:gs pos="0">
              <a:schemeClr val="accent2">
                <a:hueOff val="-1358492"/>
                <a:satOff val="19059"/>
                <a:lumOff val="3921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358492"/>
                <a:satOff val="19059"/>
                <a:lumOff val="3921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358492"/>
                <a:satOff val="19059"/>
                <a:lumOff val="3921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100" kern="1200" dirty="0"/>
            <a:t>3. Boko-kotorski zaliv, okružen planinama i jedinstven po svom istorijskom značaju i kulturnom nasljeđu. </a:t>
          </a:r>
          <a:endParaRPr lang="en-US" sz="2100" kern="1200" dirty="0"/>
        </a:p>
      </dsp:txBody>
      <dsp:txXfrm>
        <a:off x="69566" y="3631813"/>
        <a:ext cx="6121968" cy="12859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19EA1-1712-495D-93BA-2390861B0DD1}">
      <dsp:nvSpPr>
        <dsp:cNvPr id="0" name=""/>
        <dsp:cNvSpPr/>
      </dsp:nvSpPr>
      <dsp:spPr>
        <a:xfrm>
          <a:off x="0" y="499769"/>
          <a:ext cx="6261100" cy="148407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kern="1200"/>
            <a:t>4. Prijestonica Cetinje i Skadarsko jezero, sa istorijskim značajem, kao i raznolikošću flore i faune, od velike su važnosti za razvoj turizma.</a:t>
          </a:r>
          <a:endParaRPr lang="en-US" sz="2200" kern="1200"/>
        </a:p>
      </dsp:txBody>
      <dsp:txXfrm>
        <a:off x="72446" y="572215"/>
        <a:ext cx="6116208" cy="1339179"/>
      </dsp:txXfrm>
    </dsp:sp>
    <dsp:sp modelId="{0DA3E9A1-2451-4E6A-90D2-92041A609738}">
      <dsp:nvSpPr>
        <dsp:cNvPr id="0" name=""/>
        <dsp:cNvSpPr/>
      </dsp:nvSpPr>
      <dsp:spPr>
        <a:xfrm>
          <a:off x="0" y="2047201"/>
          <a:ext cx="6261100" cy="1484071"/>
        </a:xfrm>
        <a:prstGeom prst="roundRect">
          <a:avLst/>
        </a:prstGeom>
        <a:gradFill rotWithShape="0">
          <a:gsLst>
            <a:gs pos="0">
              <a:schemeClr val="accent2">
                <a:hueOff val="-679246"/>
                <a:satOff val="9530"/>
                <a:lumOff val="196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679246"/>
                <a:satOff val="9530"/>
                <a:lumOff val="196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679246"/>
                <a:satOff val="9530"/>
                <a:lumOff val="196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kern="1200"/>
            <a:t>5. Planinski predjeli Durmitora i Sinjajevine sa kanjonom Tare i Nacionalnim parkom, predstavljaju izazov za turiste i u zimskom i u ljetnjem periodu. </a:t>
          </a:r>
          <a:endParaRPr lang="en-US" sz="2200" kern="1200"/>
        </a:p>
      </dsp:txBody>
      <dsp:txXfrm>
        <a:off x="72446" y="2119647"/>
        <a:ext cx="6116208" cy="1339179"/>
      </dsp:txXfrm>
    </dsp:sp>
    <dsp:sp modelId="{9C1A84EA-4525-4DA9-B2B2-53401AB0D6A3}">
      <dsp:nvSpPr>
        <dsp:cNvPr id="0" name=""/>
        <dsp:cNvSpPr/>
      </dsp:nvSpPr>
      <dsp:spPr>
        <a:xfrm>
          <a:off x="0" y="3594633"/>
          <a:ext cx="6261100" cy="1484071"/>
        </a:xfrm>
        <a:prstGeom prst="roundRect">
          <a:avLst/>
        </a:prstGeom>
        <a:gradFill rotWithShape="0">
          <a:gsLst>
            <a:gs pos="0">
              <a:schemeClr val="accent2">
                <a:hueOff val="-1358492"/>
                <a:satOff val="19059"/>
                <a:lumOff val="3921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358492"/>
                <a:satOff val="19059"/>
                <a:lumOff val="3921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358492"/>
                <a:satOff val="19059"/>
                <a:lumOff val="3921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2200" kern="1200"/>
            <a:t>6. Planinski predjeli Bjelasice, Komova i Prokletija sa dva nacionalna parka, planinskim i vjerskim turizmom, predstavljaju kako prirodno, tako i kulturno bogatstvo.</a:t>
          </a:r>
          <a:endParaRPr lang="en-US" sz="2200" kern="1200"/>
        </a:p>
      </dsp:txBody>
      <dsp:txXfrm>
        <a:off x="72446" y="3667079"/>
        <a:ext cx="6116208" cy="1339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62CEA-114A-4E0C-AD3E-C1723F1069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Turizam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1FA3F-0D94-4DA0-A873-8EE31CDDC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2161506"/>
          </a:xfrm>
        </p:spPr>
        <p:txBody>
          <a:bodyPr>
            <a:normAutofit lnSpcReduction="10000"/>
          </a:bodyPr>
          <a:lstStyle/>
          <a:p>
            <a:pPr algn="l"/>
            <a:r>
              <a:rPr lang="sr-Latn-ME" dirty="0"/>
              <a:t>Predmet/modul: G</a:t>
            </a:r>
            <a:r>
              <a:rPr lang="en-US" dirty="0"/>
              <a:t>EOGRAFIJA</a:t>
            </a:r>
            <a:r>
              <a:rPr lang="sr-Latn-ME" dirty="0"/>
              <a:t> CRNE GORE</a:t>
            </a:r>
          </a:p>
          <a:p>
            <a:pPr algn="l"/>
            <a:r>
              <a:rPr lang="sr-Latn-ME" dirty="0"/>
              <a:t>Ishod: Učenik/ca će moći da objasni turističke vrijednosti Crne Gore i uoči značaj turizma za državni razvoj</a:t>
            </a:r>
          </a:p>
          <a:p>
            <a:pPr algn="l"/>
            <a:r>
              <a:rPr lang="sr-Latn-ME" dirty="0"/>
              <a:t>ODJELJENJE: I-1, II-3, II-4</a:t>
            </a:r>
          </a:p>
          <a:p>
            <a:pPr algn="l"/>
            <a:r>
              <a:rPr lang="sr-Latn-ME" dirty="0"/>
              <a:t>PREDMETNI NASTAVNIK: JELENA ŠEKULARAC</a:t>
            </a:r>
          </a:p>
          <a:p>
            <a:pPr algn="l"/>
            <a:r>
              <a:rPr lang="sr-Latn-ME" dirty="0"/>
              <a:t>DATUM: 13. 04. 2020.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31ECBD-8D8E-4C04-A4BD-0EAB42C9DFC1}"/>
              </a:ext>
            </a:extLst>
          </p:cNvPr>
          <p:cNvSpPr txBox="1"/>
          <p:nvPr/>
        </p:nvSpPr>
        <p:spPr>
          <a:xfrm>
            <a:off x="9342782" y="3097078"/>
            <a:ext cx="2716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JU SSŠ „Spasoje Raspopović“ Podgorica</a:t>
            </a:r>
          </a:p>
        </p:txBody>
      </p:sp>
    </p:spTree>
    <p:extLst>
      <p:ext uri="{BB962C8B-B14F-4D97-AF65-F5344CB8AC3E}">
        <p14:creationId xmlns:p14="http://schemas.microsoft.com/office/powerpoint/2010/main" val="337403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167F56DE-A8C9-4ACE-8C0F-6EC129032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31" name="Rectangle 30">
              <a:extLst>
                <a:ext uri="{FF2B5EF4-FFF2-40B4-BE49-F238E27FC236}">
                  <a16:creationId xmlns:a16="http://schemas.microsoft.com/office/drawing/2014/main" id="{91385334-AE24-46F4-B88A-01AEB85A3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ED01692-E55E-4620-B0F7-95F07A09E3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D4B05D0-3699-467F-A113-82FF85E8D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A087F24-FE84-4887-962B-12685717B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0B753-0678-41D0-9EC9-D923DF35C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819431" cy="4204604"/>
          </a:xfrm>
        </p:spPr>
        <p:txBody>
          <a:bodyPr>
            <a:normAutofit/>
          </a:bodyPr>
          <a:lstStyle/>
          <a:p>
            <a:r>
              <a:rPr lang="sr-Latn-ME" sz="1800" dirty="0"/>
              <a:t>Turizam predstavlja najvažniju privrednu djelatnost u Crnoj Gori.</a:t>
            </a:r>
          </a:p>
          <a:p>
            <a:r>
              <a:rPr lang="sr-Latn-ME" sz="1800" dirty="0"/>
              <a:t>Oblast turizma u Crnoj Gori je u nadležnosti Ministarstva održivog razvoja i turizma. </a:t>
            </a:r>
          </a:p>
          <a:p>
            <a:r>
              <a:rPr lang="sr-Latn-ME" sz="1800" dirty="0"/>
              <a:t>Crnu Goru na godišnjem nivou posjeti veliki broj turista. Taj broj je, prema podacima Monstata, u 2013. godini bio impozantan: gotovo 1,5 miliona turista.</a:t>
            </a:r>
          </a:p>
          <a:p>
            <a:r>
              <a:rPr lang="sr-Latn-ME" sz="1800" dirty="0"/>
              <a:t>Crna Gora je jedinstvena po raznolikosti prirodnih predjela. Na malom prostoru se smjenjuju krševite planine i duboki kanjoni, ravnice i fascinantna obala.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6ADD5-166F-4695-AEE8-782F65AB3D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721" b="4"/>
          <a:stretch/>
        </p:blipFill>
        <p:spPr>
          <a:xfrm>
            <a:off x="6984387" y="484632"/>
            <a:ext cx="4719805" cy="283608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72A945-25BF-44EB-9AAB-6F87FD63AA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07" r="21881"/>
          <a:stretch/>
        </p:blipFill>
        <p:spPr>
          <a:xfrm>
            <a:off x="6984386" y="3632401"/>
            <a:ext cx="4719805" cy="274353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731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C1DA4A20-1DD6-463A-865B-BC58C7202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0">
            <a:extLst>
              <a:ext uri="{FF2B5EF4-FFF2-40B4-BE49-F238E27FC236}">
                <a16:creationId xmlns:a16="http://schemas.microsoft.com/office/drawing/2014/main" id="{962C18E5-8207-4CDA-8D1F-3399785D1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22" name="Rectangle 12">
            <a:extLst>
              <a:ext uri="{FF2B5EF4-FFF2-40B4-BE49-F238E27FC236}">
                <a16:creationId xmlns:a16="http://schemas.microsoft.com/office/drawing/2014/main" id="{97995CCA-C661-4B85-AAC2-9D76A3B78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1537014F-02CF-4051-B4DD-B0501BC1E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1286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" name="Picture 16">
            <a:extLst>
              <a:ext uri="{FF2B5EF4-FFF2-40B4-BE49-F238E27FC236}">
                <a16:creationId xmlns:a16="http://schemas.microsoft.com/office/drawing/2014/main" id="{4100C9ED-4B59-4A55-9A49-AED52060E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6409944" cy="2583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1D47-F95A-45B9-9639-6DE00AC4B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31" y="2863801"/>
            <a:ext cx="5104843" cy="3599316"/>
          </a:xfrm>
        </p:spPr>
        <p:txBody>
          <a:bodyPr>
            <a:normAutofit/>
          </a:bodyPr>
          <a:lstStyle/>
          <a:p>
            <a:r>
              <a:rPr lang="sr-Latn-ME" sz="2000" dirty="0"/>
              <a:t>Crnu Goru karakterišu pejzaži istinske ljepote, vjerno opisani sloganom „Wild Beauty“, i raznolikosti koji se teško mogu nadmašiti. </a:t>
            </a:r>
          </a:p>
          <a:p>
            <a:r>
              <a:rPr lang="sr-Latn-ME" sz="2000" dirty="0"/>
              <a:t>Vegetacija je bogata vrstama, zavisno od nadmorske visine. Kulturološki, pojedina područja karakteriše spoj tri kulturna nasljeđa.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9BAAAD-6CE7-413C-9BB1-497788C84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163" y="642795"/>
            <a:ext cx="4812406" cy="557512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8380E07-939B-4E8B-B327-4A8F21FE4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933" y="2187746"/>
            <a:ext cx="4178419" cy="247571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66787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F80DE4C-0C31-4F4F-BA78-30C6E52FD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99E698-FF9B-4101-95EF-59189E5D0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663CEEF-E862-497E-8B58-D5FC7B59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2DE490-9B76-4FCB-B722-75055E30A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38B29C-0945-4ED7-825C-2662C6957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9245BC-B163-4678-8C28-321CE204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sr-Latn-ME" sz="2100"/>
              <a:t>Crna Gora kao turistička destinacija, može se podijeliti na 6 klastera, koji se međusobno razlikuju po karakteristikama predjela i kultura: </a:t>
            </a:r>
            <a:br>
              <a:rPr lang="sr-Latn-ME" sz="2100"/>
            </a:br>
            <a:endParaRPr lang="sr-Latn-ME" sz="21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225E6E-D7A4-48F2-8547-C1B0AB004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922959"/>
              </p:ext>
            </p:extLst>
          </p:nvPr>
        </p:nvGraphicFramePr>
        <p:xfrm>
          <a:off x="5284788" y="639763"/>
          <a:ext cx="62611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48436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F80DE4C-0C31-4F4F-BA78-30C6E52FD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99E698-FF9B-4101-95EF-59189E5D0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663CEEF-E862-497E-8B58-D5FC7B59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2DE490-9B76-4FCB-B722-75055E30A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38B29C-0945-4ED7-825C-2662C6957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417B06-3210-4B94-BAE8-D1F103DBFB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650377"/>
              </p:ext>
            </p:extLst>
          </p:nvPr>
        </p:nvGraphicFramePr>
        <p:xfrm>
          <a:off x="5284788" y="639763"/>
          <a:ext cx="62611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ED71A88-31BD-45C1-8738-C5AA9AF496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040" y="2172163"/>
            <a:ext cx="4256483" cy="253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4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8">
            <a:extLst>
              <a:ext uri="{FF2B5EF4-FFF2-40B4-BE49-F238E27FC236}">
                <a16:creationId xmlns:a16="http://schemas.microsoft.com/office/drawing/2014/main" id="{FA4231C4-9291-4AB6-8013-B89905DCB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8" name="Rectangle 9">
              <a:extLst>
                <a:ext uri="{FF2B5EF4-FFF2-40B4-BE49-F238E27FC236}">
                  <a16:creationId xmlns:a16="http://schemas.microsoft.com/office/drawing/2014/main" id="{C390F80A-37D4-4A7B-A585-D5E493270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1DC446B-A3C5-434C-AA6D-D5C209AF23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4" name="Picture 3" descr="A body of water&#10;&#10;Description automatically generated">
            <a:extLst>
              <a:ext uri="{FF2B5EF4-FFF2-40B4-BE49-F238E27FC236}">
                <a16:creationId xmlns:a16="http://schemas.microsoft.com/office/drawing/2014/main" id="{A4E83D58-26B0-4231-922F-EDED14B384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17" r="37531" b="-2"/>
          <a:stretch/>
        </p:blipFill>
        <p:spPr>
          <a:xfrm>
            <a:off x="7547810" y="10"/>
            <a:ext cx="464101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" name="Rectangle 12">
            <a:extLst>
              <a:ext uri="{FF2B5EF4-FFF2-40B4-BE49-F238E27FC236}">
                <a16:creationId xmlns:a16="http://schemas.microsoft.com/office/drawing/2014/main" id="{A69907B2-E996-4DCD-8596-211DD8438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" name="Picture 14">
            <a:extLst>
              <a:ext uri="{FF2B5EF4-FFF2-40B4-BE49-F238E27FC236}">
                <a16:creationId xmlns:a16="http://schemas.microsoft.com/office/drawing/2014/main" id="{F0D6DC29-A8FD-460F-A5B1-04986EAA9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60376-22C3-4D47-B747-12821D322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4143440"/>
          </a:xfrm>
        </p:spPr>
        <p:txBody>
          <a:bodyPr>
            <a:normAutofit/>
          </a:bodyPr>
          <a:lstStyle/>
          <a:p>
            <a:r>
              <a:rPr lang="sr-Latn-M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Uz sve druge prednosti, klima čini jedan od odlučujućih preduslova za uspješni razvoj turizma. </a:t>
            </a:r>
          </a:p>
          <a:p>
            <a:r>
              <a:rPr lang="sr-Latn-M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Crna Gora ima prijatnu ljetnju klimu, sličnu onoj na Sardiniji, Azurnoj obali ili Majorki, i predstavlja idealnu osnovu za kupališni i ljetnji turizam. </a:t>
            </a:r>
          </a:p>
          <a:p>
            <a:r>
              <a:rPr lang="sr-Latn-M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Zimu karakterišu velike padavine na primorju, dok na planinama postoje uslovi za sve vrste zimskih sportova. </a:t>
            </a:r>
          </a:p>
          <a:p>
            <a:r>
              <a:rPr lang="sr-Latn-M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Najbolje uslove za zimski turizam nude Durmitor i Bjelasica, ali i Prokletije, gdje postoje sigurni uslovi za snijeg na visini 1.650/1.750 m tokom najmanje 80–90 dana. </a:t>
            </a:r>
          </a:p>
          <a:p>
            <a:r>
              <a:rPr lang="sr-Latn-M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Opština Budva sa Bečićima, trenutno kvalitativno i kvantitativno predstavlja najznačajniji turistički centar na primorju. Nju slijede Bar i Herceg Novi. </a:t>
            </a:r>
          </a:p>
          <a:p>
            <a:endParaRPr lang="sr-Latn-ME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9079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47">
            <a:extLst>
              <a:ext uri="{FF2B5EF4-FFF2-40B4-BE49-F238E27FC236}">
                <a16:creationId xmlns:a16="http://schemas.microsoft.com/office/drawing/2014/main" id="{7539E3D4-6962-40AB-8B73-E9DD5692F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490E84B-32AB-4B93-B2A7-C660A2894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58" name="Rectangle 51">
            <a:extLst>
              <a:ext uri="{FF2B5EF4-FFF2-40B4-BE49-F238E27FC236}">
                <a16:creationId xmlns:a16="http://schemas.microsoft.com/office/drawing/2014/main" id="{AE7C53B3-E639-4BE7-9C53-AAF6DF686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3">
            <a:extLst>
              <a:ext uri="{FF2B5EF4-FFF2-40B4-BE49-F238E27FC236}">
                <a16:creationId xmlns:a16="http://schemas.microsoft.com/office/drawing/2014/main" id="{2CD7F1D5-2F5D-4F06-91C2-5616C9AD5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CA0F9C00-759D-439B-962A-EA32D6076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DE191-AA77-472D-9BB3-E795DEAE9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336872"/>
            <a:ext cx="4336610" cy="4246807"/>
          </a:xfrm>
        </p:spPr>
        <p:txBody>
          <a:bodyPr>
            <a:normAutofit/>
          </a:bodyPr>
          <a:lstStyle/>
          <a:p>
            <a:r>
              <a:rPr lang="sr-Latn-M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Sve je izraženiji takozvani etno turizam (seoski turizam) koji podrazumijeva boravak turista u tradicionalnim kućama, upoznavanje sa domaćim običajima i načinom života, konzumiranje domaćih jela i slično. </a:t>
            </a:r>
          </a:p>
          <a:p>
            <a:r>
              <a:rPr lang="sr-Latn-M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Turizam u Crnoj Gori novu afirmaciju doživljava posljednjih godina, i praćen je nizom infrastrukturnih projekata, koji Crnu Goru, u perspektivi, čine elitnom turističkom destinacijom za turiste iz cijelog svijeta, prije svega iz regiona i drugih evropskih zemalja, posebno zemalja članica Evropske unije. </a:t>
            </a:r>
          </a:p>
          <a:p>
            <a:endParaRPr lang="sr-Latn-ME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EF781F-780F-47BE-84FA-F9EF10BA20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58" r="26947"/>
          <a:stretch/>
        </p:blipFill>
        <p:spPr>
          <a:xfrm>
            <a:off x="5338601" y="640080"/>
            <a:ext cx="6144456" cy="557784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888943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525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Turizam</vt:lpstr>
      <vt:lpstr>PowerPoint Presentation</vt:lpstr>
      <vt:lpstr>PowerPoint Presentation</vt:lpstr>
      <vt:lpstr>Crna Gora kao turistička destinacija, može se podijeliti na 6 klastera, koji se međusobno razlikuju po karakteristikama predjela i kultura: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Turizam</dc:title>
  <dc:creator>User</dc:creator>
  <cp:lastModifiedBy>User</cp:lastModifiedBy>
  <cp:revision>2</cp:revision>
  <dcterms:created xsi:type="dcterms:W3CDTF">2020-04-12T17:00:53Z</dcterms:created>
  <dcterms:modified xsi:type="dcterms:W3CDTF">2020-04-12T17:03:57Z</dcterms:modified>
</cp:coreProperties>
</file>