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3" r:id="rId8"/>
    <p:sldId id="264" r:id="rId9"/>
    <p:sldId id="266" r:id="rId10"/>
    <p:sldId id="262" r:id="rId11"/>
    <p:sldId id="267" r:id="rId12"/>
    <p:sldId id="268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0" autoAdjust="0"/>
    <p:restoredTop sz="94660"/>
  </p:normalViewPr>
  <p:slideViewPr>
    <p:cSldViewPr>
      <p:cViewPr varScale="1">
        <p:scale>
          <a:sx n="74" d="100"/>
          <a:sy n="74" d="100"/>
        </p:scale>
        <p:origin x="12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0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2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7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0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36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0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53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0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9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516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55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9816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32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54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7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A66F4-1D6F-4F5B-B5FA-1EACEBCEE83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B4AB05D-4FE5-427C-BD87-1AF8DCF6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3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3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688" y="1124744"/>
            <a:ext cx="5902424" cy="4248472"/>
          </a:xfrm>
        </p:spPr>
        <p:txBody>
          <a:bodyPr>
            <a:normAutofit/>
          </a:bodyPr>
          <a:lstStyle/>
          <a:p>
            <a:r>
              <a:rPr lang="en-US" sz="7200" b="1" i="1" dirty="0" smtClean="0"/>
              <a:t>pH </a:t>
            </a:r>
            <a:r>
              <a:rPr lang="en-US" sz="7200" b="1" i="1" smtClean="0"/>
              <a:t>vrijednost</a:t>
            </a:r>
            <a:endParaRPr lang="en-US" sz="7200" b="1" i="1" dirty="0"/>
          </a:p>
        </p:txBody>
      </p:sp>
    </p:spTree>
    <p:extLst>
      <p:ext uri="{BB962C8B-B14F-4D97-AF65-F5344CB8AC3E}">
        <p14:creationId xmlns:p14="http://schemas.microsoft.com/office/powerpoint/2010/main" val="58876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836712"/>
            <a:ext cx="7418785" cy="5074510"/>
          </a:xfrm>
        </p:spPr>
        <p:txBody>
          <a:bodyPr>
            <a:no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pH </a:t>
            </a:r>
            <a:r>
              <a:rPr lang="en-US" sz="2400" dirty="0" err="1" smtClean="0"/>
              <a:t>vrijednost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 smtClean="0"/>
              <a:t>mjera</a:t>
            </a:r>
            <a:r>
              <a:rPr lang="en-US" sz="2400" dirty="0" smtClean="0"/>
              <a:t> </a:t>
            </a:r>
            <a:r>
              <a:rPr lang="en-US" sz="2400" dirty="0" err="1"/>
              <a:t>aktivnosti</a:t>
            </a:r>
            <a:r>
              <a:rPr lang="en-US" sz="2400" dirty="0"/>
              <a:t> </a:t>
            </a:r>
            <a:r>
              <a:rPr lang="en-US" sz="2400" dirty="0" err="1"/>
              <a:t>vodonikovih</a:t>
            </a:r>
            <a:r>
              <a:rPr lang="en-US" sz="2400" dirty="0"/>
              <a:t> </a:t>
            </a:r>
            <a:r>
              <a:rPr lang="en-US" sz="2400" dirty="0" err="1"/>
              <a:t>jona</a:t>
            </a:r>
            <a:r>
              <a:rPr lang="en-US" sz="2400" dirty="0"/>
              <a:t> (H+) u </a:t>
            </a:r>
            <a:r>
              <a:rPr lang="en-US" sz="2400" dirty="0" err="1"/>
              <a:t>rastvoru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taj</a:t>
            </a:r>
            <a:r>
              <a:rPr lang="en-US" sz="2400" dirty="0"/>
              <a:t> </a:t>
            </a:r>
            <a:r>
              <a:rPr lang="en-US" sz="2400" dirty="0" smtClean="0"/>
              <a:t>se </a:t>
            </a:r>
            <a:r>
              <a:rPr lang="en-US" sz="2400" dirty="0" err="1" smtClean="0"/>
              <a:t>određuje</a:t>
            </a:r>
            <a:r>
              <a:rPr lang="en-US" sz="2400" dirty="0" smtClean="0"/>
              <a:t> </a:t>
            </a:r>
            <a:r>
              <a:rPr lang="en-US" sz="2400" dirty="0"/>
              <a:t>da li je </a:t>
            </a:r>
            <a:r>
              <a:rPr lang="en-US" sz="2400" dirty="0" err="1"/>
              <a:t>dati</a:t>
            </a:r>
            <a:r>
              <a:rPr lang="en-US" sz="2400" dirty="0"/>
              <a:t> </a:t>
            </a:r>
            <a:r>
              <a:rPr lang="en-US" sz="2400" dirty="0" err="1"/>
              <a:t>rastvor</a:t>
            </a:r>
            <a:r>
              <a:rPr lang="en-US" sz="2400" dirty="0"/>
              <a:t> </a:t>
            </a:r>
            <a:r>
              <a:rPr lang="en-US" sz="2400" dirty="0" err="1" smtClean="0"/>
              <a:t>kiselog</a:t>
            </a:r>
            <a:r>
              <a:rPr lang="en-US" sz="2400" dirty="0" smtClean="0"/>
              <a:t>, </a:t>
            </a:r>
            <a:r>
              <a:rPr lang="en-US" sz="2400" dirty="0" err="1" smtClean="0"/>
              <a:t>neutralnog</a:t>
            </a:r>
            <a:r>
              <a:rPr lang="en-US" sz="2400" dirty="0" smtClean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baznog</a:t>
            </a:r>
            <a:r>
              <a:rPr lang="en-US" sz="2400" dirty="0"/>
              <a:t> </a:t>
            </a:r>
            <a:r>
              <a:rPr lang="en-US" sz="2400" dirty="0" err="1"/>
              <a:t>karaktera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pH </a:t>
            </a:r>
            <a:r>
              <a:rPr lang="en-US" sz="2400" dirty="0" err="1" smtClean="0"/>
              <a:t>vrijednost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/>
              <a:t>broj</a:t>
            </a:r>
            <a:r>
              <a:rPr lang="en-US" sz="2400" dirty="0"/>
              <a:t> </a:t>
            </a:r>
            <a:r>
              <a:rPr lang="en-US" sz="2400" dirty="0" err="1"/>
              <a:t>bez</a:t>
            </a:r>
            <a:r>
              <a:rPr lang="en-US" sz="2400" dirty="0"/>
              <a:t> </a:t>
            </a:r>
            <a:r>
              <a:rPr lang="en-US" sz="2400" dirty="0" err="1" smtClean="0"/>
              <a:t>jedinica</a:t>
            </a:r>
            <a:r>
              <a:rPr lang="en-US" sz="2400" dirty="0" smtClean="0"/>
              <a:t> (</a:t>
            </a:r>
            <a:r>
              <a:rPr lang="en-US" sz="2400" dirty="0" err="1" smtClean="0"/>
              <a:t>nema</a:t>
            </a:r>
            <a:r>
              <a:rPr lang="en-US" sz="2400" dirty="0" smtClean="0"/>
              <a:t> </a:t>
            </a:r>
            <a:r>
              <a:rPr lang="en-US" sz="2400" dirty="0" err="1" smtClean="0"/>
              <a:t>mjernu</a:t>
            </a:r>
            <a:r>
              <a:rPr lang="en-US" sz="2400" dirty="0" smtClean="0"/>
              <a:t> </a:t>
            </a:r>
            <a:r>
              <a:rPr lang="en-US" sz="2400" dirty="0" err="1" smtClean="0"/>
              <a:t>jedinicu</a:t>
            </a:r>
            <a:r>
              <a:rPr lang="en-US" sz="2400" dirty="0" smtClean="0"/>
              <a:t>), a </a:t>
            </a:r>
            <a:r>
              <a:rPr lang="en-US" sz="2400" dirty="0" err="1" smtClean="0"/>
              <a:t>vrijednost</a:t>
            </a:r>
            <a:r>
              <a:rPr lang="en-US" sz="2400" dirty="0" smtClean="0"/>
              <a:t> pH </a:t>
            </a:r>
            <a:r>
              <a:rPr lang="en-US" sz="2400" dirty="0" err="1" smtClean="0"/>
              <a:t>može</a:t>
            </a:r>
            <a:r>
              <a:rPr lang="en-US" sz="2400" dirty="0" smtClean="0"/>
              <a:t> </a:t>
            </a:r>
            <a:r>
              <a:rPr lang="en-US" sz="2400" dirty="0" err="1" smtClean="0"/>
              <a:t>biti</a:t>
            </a:r>
            <a:r>
              <a:rPr lang="en-US" sz="2400" dirty="0" smtClean="0"/>
              <a:t> </a:t>
            </a:r>
            <a:r>
              <a:rPr lang="en-US" sz="2400" dirty="0"/>
              <a:t>od 0 do 14. </a:t>
            </a:r>
          </a:p>
          <a:p>
            <a:r>
              <a:rPr lang="en-US" sz="2400" dirty="0" err="1" smtClean="0"/>
              <a:t>Mjera</a:t>
            </a:r>
            <a:r>
              <a:rPr lang="en-US" sz="2400" dirty="0" smtClean="0"/>
              <a:t> </a:t>
            </a:r>
            <a:r>
              <a:rPr lang="en-US" sz="2400" dirty="0" err="1"/>
              <a:t>analogna</a:t>
            </a:r>
            <a:r>
              <a:rPr lang="en-US" sz="2400" dirty="0"/>
              <a:t> </a:t>
            </a:r>
            <a:r>
              <a:rPr lang="en-US" sz="2400" dirty="0" err="1"/>
              <a:t>ovoj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koncentraciju</a:t>
            </a:r>
            <a:r>
              <a:rPr lang="en-US" sz="2400" dirty="0"/>
              <a:t> </a:t>
            </a:r>
            <a:r>
              <a:rPr lang="en-US" sz="2400" dirty="0" err="1"/>
              <a:t>hidroksidnih</a:t>
            </a:r>
            <a:r>
              <a:rPr lang="en-US" sz="2400" dirty="0"/>
              <a:t> </a:t>
            </a:r>
            <a:r>
              <a:rPr lang="en-US" sz="2400" dirty="0" err="1"/>
              <a:t>jona</a:t>
            </a:r>
            <a:r>
              <a:rPr lang="en-US" sz="2400" dirty="0"/>
              <a:t> u </a:t>
            </a:r>
            <a:r>
              <a:rPr lang="en-US" sz="2400" dirty="0" err="1"/>
              <a:t>rastvoru</a:t>
            </a:r>
            <a:r>
              <a:rPr lang="en-US" sz="2400" dirty="0"/>
              <a:t> je </a:t>
            </a:r>
            <a:r>
              <a:rPr lang="en-US" sz="2400" dirty="0" err="1"/>
              <a:t>pOH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6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1" y="624110"/>
            <a:ext cx="7922840" cy="1280890"/>
          </a:xfrm>
        </p:spPr>
        <p:txBody>
          <a:bodyPr/>
          <a:lstStyle/>
          <a:p>
            <a:pPr algn="ctr"/>
            <a:r>
              <a:rPr lang="en-US" b="1" dirty="0" smtClean="0"/>
              <a:t>pH </a:t>
            </a:r>
            <a:r>
              <a:rPr lang="en-US" b="1" dirty="0" err="1" smtClean="0"/>
              <a:t>vrijednost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1" y="1556792"/>
            <a:ext cx="7922839" cy="435443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312840" y="2936003"/>
            <a:ext cx="2520280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err="1" smtClean="0"/>
              <a:t>Neutralni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rastvori</a:t>
            </a:r>
            <a:endParaRPr lang="en-US" sz="2000" b="1" u="sng" dirty="0" smtClean="0"/>
          </a:p>
          <a:p>
            <a:pPr algn="ctr"/>
            <a:r>
              <a:rPr lang="en-US" dirty="0" smtClean="0"/>
              <a:t>pH=7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118933" y="4175499"/>
            <a:ext cx="2952328" cy="1884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err="1" smtClean="0"/>
              <a:t>Bazni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rastvori</a:t>
            </a:r>
            <a:r>
              <a:rPr lang="en-US" sz="2000" b="1" u="sng" dirty="0" smtClean="0"/>
              <a:t> </a:t>
            </a:r>
          </a:p>
          <a:p>
            <a:pPr algn="ctr"/>
            <a:r>
              <a:rPr lang="en-US" dirty="0" smtClean="0"/>
              <a:t>7-14</a:t>
            </a:r>
          </a:p>
          <a:p>
            <a:pPr algn="ctr"/>
            <a:r>
              <a:rPr lang="en-US" dirty="0" smtClean="0"/>
              <a:t>(pH </a:t>
            </a:r>
            <a:r>
              <a:rPr lang="en-US" dirty="0"/>
              <a:t>&gt; 7,0)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7544" y="1694616"/>
            <a:ext cx="2411289" cy="22861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err="1" smtClean="0"/>
              <a:t>Kisjeli</a:t>
            </a:r>
            <a:r>
              <a:rPr lang="en-US" sz="2400" b="1" u="sng" dirty="0" smtClean="0"/>
              <a:t> </a:t>
            </a:r>
            <a:r>
              <a:rPr lang="en-US" sz="2400" b="1" u="sng" dirty="0" err="1" smtClean="0"/>
              <a:t>rastvori</a:t>
            </a:r>
            <a:r>
              <a:rPr lang="en-US" sz="2400" b="1" u="sng" dirty="0" smtClean="0"/>
              <a:t> </a:t>
            </a:r>
          </a:p>
          <a:p>
            <a:pPr algn="ctr"/>
            <a:r>
              <a:rPr lang="en-US" dirty="0" err="1" smtClean="0"/>
              <a:t>pHvrijednost</a:t>
            </a:r>
            <a:r>
              <a:rPr lang="en-US" dirty="0" smtClean="0"/>
              <a:t> od 0-7</a:t>
            </a:r>
          </a:p>
          <a:p>
            <a:pPr algn="ctr"/>
            <a:r>
              <a:rPr lang="en-US" dirty="0" smtClean="0"/>
              <a:t>(pH </a:t>
            </a:r>
            <a:r>
              <a:rPr lang="en-US" dirty="0"/>
              <a:t>&lt; </a:t>
            </a:r>
            <a:r>
              <a:rPr lang="en-US" dirty="0" smtClean="0"/>
              <a:t>7,0)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4328954" y="1413618"/>
            <a:ext cx="504056" cy="10844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9519702">
            <a:off x="6595098" y="1936951"/>
            <a:ext cx="611088" cy="14292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4169119">
            <a:off x="2383198" y="1010329"/>
            <a:ext cx="395064" cy="7962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57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628800"/>
            <a:ext cx="7634808" cy="422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2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052736"/>
            <a:ext cx="7562801" cy="4858486"/>
          </a:xfrm>
        </p:spPr>
        <p:txBody>
          <a:bodyPr>
            <a:normAutofit/>
          </a:bodyPr>
          <a:lstStyle/>
          <a:p>
            <a:r>
              <a:rPr lang="en-US" dirty="0"/>
              <a:t>Formula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računanje</a:t>
            </a:r>
            <a:r>
              <a:rPr lang="en-US" dirty="0"/>
              <a:t> </a:t>
            </a:r>
            <a:r>
              <a:rPr lang="en-US" dirty="0" smtClean="0"/>
              <a:t>pH </a:t>
            </a:r>
            <a:r>
              <a:rPr lang="en-US" dirty="0" err="1" smtClean="0"/>
              <a:t>vrijednosti</a:t>
            </a:r>
            <a:r>
              <a:rPr lang="en-US" dirty="0" smtClean="0"/>
              <a:t> </a:t>
            </a:r>
            <a:r>
              <a:rPr lang="en-US" dirty="0"/>
              <a:t>je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[H+] </a:t>
            </a:r>
            <a:r>
              <a:rPr lang="en-US" dirty="0" err="1"/>
              <a:t>označava</a:t>
            </a:r>
            <a:r>
              <a:rPr lang="en-US" dirty="0"/>
              <a:t> </a:t>
            </a:r>
            <a:r>
              <a:rPr lang="en-US" dirty="0" err="1"/>
              <a:t>aktivnost</a:t>
            </a:r>
            <a:r>
              <a:rPr lang="en-US" dirty="0"/>
              <a:t> H+ </a:t>
            </a:r>
            <a:r>
              <a:rPr lang="en-US" dirty="0" err="1"/>
              <a:t>jona</a:t>
            </a:r>
            <a:r>
              <a:rPr lang="en-US" dirty="0"/>
              <a:t> 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preciznije</a:t>
            </a:r>
            <a:r>
              <a:rPr lang="en-US" dirty="0"/>
              <a:t> </a:t>
            </a:r>
            <a:r>
              <a:rPr lang="en-US" dirty="0" err="1"/>
              <a:t>napisano</a:t>
            </a:r>
            <a:r>
              <a:rPr lang="en-US" dirty="0"/>
              <a:t> [H3O+], </a:t>
            </a:r>
          </a:p>
          <a:p>
            <a:r>
              <a:rPr lang="en-US" dirty="0"/>
              <a:t>Log10 </a:t>
            </a:r>
            <a:r>
              <a:rPr lang="en-US" dirty="0" err="1"/>
              <a:t>označava</a:t>
            </a:r>
            <a:r>
              <a:rPr lang="en-US" dirty="0"/>
              <a:t> </a:t>
            </a:r>
            <a:r>
              <a:rPr lang="en-US" dirty="0" err="1"/>
              <a:t>logaritam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bazom</a:t>
            </a:r>
            <a:r>
              <a:rPr lang="en-US" dirty="0"/>
              <a:t> od 10, </a:t>
            </a:r>
            <a:r>
              <a:rPr lang="en-US" dirty="0" err="1"/>
              <a:t>tako</a:t>
            </a:r>
            <a:r>
              <a:rPr lang="en-US" dirty="0"/>
              <a:t> da se pH </a:t>
            </a:r>
            <a:r>
              <a:rPr lang="en-US" dirty="0" err="1"/>
              <a:t>vrednost</a:t>
            </a:r>
            <a:r>
              <a:rPr lang="en-US" dirty="0"/>
              <a:t> </a:t>
            </a:r>
            <a:r>
              <a:rPr lang="en-US" dirty="0" err="1"/>
              <a:t>definiše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logaritamskoj</a:t>
            </a:r>
            <a:r>
              <a:rPr lang="en-US" dirty="0"/>
              <a:t> </a:t>
            </a:r>
            <a:r>
              <a:rPr lang="en-US" dirty="0" err="1"/>
              <a:t>skali</a:t>
            </a:r>
            <a:r>
              <a:rPr lang="en-US" dirty="0"/>
              <a:t> </a:t>
            </a:r>
            <a:r>
              <a:rPr lang="en-US" dirty="0" err="1"/>
              <a:t>kiselosti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Npr</a:t>
            </a:r>
            <a:r>
              <a:rPr lang="en-US" dirty="0"/>
              <a:t>, </a:t>
            </a:r>
            <a:r>
              <a:rPr lang="en-US" dirty="0" err="1"/>
              <a:t>rastvor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pH=8,2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[H+] </a:t>
            </a:r>
            <a:r>
              <a:rPr lang="en-US" dirty="0" err="1"/>
              <a:t>aktivnost</a:t>
            </a:r>
            <a:r>
              <a:rPr lang="en-US" dirty="0"/>
              <a:t> 10−8,2 </a:t>
            </a:r>
            <a:r>
              <a:rPr lang="en-US" dirty="0" err="1"/>
              <a:t>mol</a:t>
            </a:r>
            <a:r>
              <a:rPr lang="en-US" dirty="0"/>
              <a:t>/L, </a:t>
            </a:r>
            <a:r>
              <a:rPr lang="en-US" dirty="0" err="1"/>
              <a:t>odnosno</a:t>
            </a:r>
            <a:r>
              <a:rPr lang="en-US" dirty="0"/>
              <a:t> 6,31 × 10−9 </a:t>
            </a:r>
            <a:r>
              <a:rPr lang="en-US" dirty="0" err="1"/>
              <a:t>mol</a:t>
            </a:r>
            <a:r>
              <a:rPr lang="en-US" dirty="0"/>
              <a:t>/L. </a:t>
            </a:r>
            <a:r>
              <a:rPr lang="en-US" dirty="0" err="1"/>
              <a:t>Dok</a:t>
            </a:r>
            <a:r>
              <a:rPr lang="en-US" dirty="0"/>
              <a:t>, </a:t>
            </a:r>
            <a:r>
              <a:rPr lang="en-US" dirty="0" err="1"/>
              <a:t>rastvor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[H+] </a:t>
            </a:r>
            <a:r>
              <a:rPr lang="en-US" dirty="0" err="1"/>
              <a:t>koncentracijom</a:t>
            </a:r>
            <a:r>
              <a:rPr lang="en-US" dirty="0"/>
              <a:t> </a:t>
            </a:r>
            <a:r>
              <a:rPr lang="en-US" dirty="0" err="1"/>
              <a:t>jona</a:t>
            </a:r>
            <a:r>
              <a:rPr lang="en-US" dirty="0"/>
              <a:t> od 4,5 × 10−4 </a:t>
            </a:r>
            <a:r>
              <a:rPr lang="en-US" dirty="0" err="1"/>
              <a:t>mol</a:t>
            </a:r>
            <a:r>
              <a:rPr lang="en-US" dirty="0"/>
              <a:t>/L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pH </a:t>
            </a:r>
            <a:r>
              <a:rPr lang="en-US" dirty="0" err="1"/>
              <a:t>vrednost</a:t>
            </a:r>
            <a:r>
              <a:rPr lang="en-US" dirty="0"/>
              <a:t> od −log10(4,5 × 10−4) </a:t>
            </a:r>
            <a:r>
              <a:rPr lang="en-US" dirty="0" err="1"/>
              <a:t>ili</a:t>
            </a:r>
            <a:r>
              <a:rPr lang="en-US" dirty="0"/>
              <a:t> 3,35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AutoShape 2" descr="{\displaystyle {\mbox{pH}}=-\log _{10}[{H^{+}}]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{\displaystyle {\mbox{pH}}=-\log _{10}[{H^{+}}]}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484784"/>
            <a:ext cx="4029075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7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2420888"/>
            <a:ext cx="6452171" cy="154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3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 </a:t>
            </a:r>
            <a:r>
              <a:rPr lang="en-US" dirty="0" err="1" smtClean="0"/>
              <a:t>vrijednost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se </a:t>
            </a:r>
            <a:r>
              <a:rPr lang="en-US" dirty="0" err="1" smtClean="0"/>
              <a:t>odrediti</a:t>
            </a:r>
            <a:r>
              <a:rPr lang="en-US" dirty="0" smtClean="0"/>
              <a:t> </a:t>
            </a:r>
            <a:r>
              <a:rPr lang="en-US" dirty="0" err="1" smtClean="0"/>
              <a:t>pomoću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47244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Univerzalnog</a:t>
            </a:r>
            <a:r>
              <a:rPr lang="en-US" sz="2800" dirty="0" smtClean="0"/>
              <a:t> </a:t>
            </a:r>
            <a:r>
              <a:rPr lang="en-US" sz="2800" dirty="0" err="1" smtClean="0"/>
              <a:t>indikatorskog</a:t>
            </a:r>
            <a:r>
              <a:rPr lang="en-US" sz="2800" dirty="0" smtClean="0"/>
              <a:t> </a:t>
            </a:r>
            <a:r>
              <a:rPr lang="en-US" sz="2800" dirty="0" err="1" smtClean="0"/>
              <a:t>papira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pH-</a:t>
            </a:r>
            <a:r>
              <a:rPr lang="en-US" sz="2800" dirty="0" err="1" smtClean="0"/>
              <a:t>metra</a:t>
            </a:r>
            <a:r>
              <a:rPr lang="en-US" sz="2800" dirty="0" smtClean="0"/>
              <a:t> 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784161"/>
            <a:ext cx="1238250" cy="1238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2636912"/>
            <a:ext cx="1786318" cy="17863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094" y="5110713"/>
            <a:ext cx="1512168" cy="1512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3755" y="5157192"/>
            <a:ext cx="2306216" cy="141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0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Princip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 </a:t>
            </a:r>
            <a:r>
              <a:rPr lang="en-US" dirty="0" err="1" smtClean="0"/>
              <a:t>univerazlnog</a:t>
            </a:r>
            <a:r>
              <a:rPr lang="en-US" dirty="0" smtClean="0"/>
              <a:t> </a:t>
            </a:r>
            <a:r>
              <a:rPr lang="en-US" dirty="0" err="1" smtClean="0"/>
              <a:t>indikatorskog</a:t>
            </a:r>
            <a:r>
              <a:rPr lang="en-US" dirty="0" smtClean="0"/>
              <a:t> </a:t>
            </a:r>
            <a:r>
              <a:rPr lang="en-US" dirty="0" err="1" smtClean="0"/>
              <a:t>papira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Univerzalni</a:t>
            </a:r>
            <a:r>
              <a:rPr lang="en-US" dirty="0" smtClean="0"/>
              <a:t> </a:t>
            </a:r>
            <a:r>
              <a:rPr lang="en-US" dirty="0" err="1" smtClean="0"/>
              <a:t>indikatrorski</a:t>
            </a:r>
            <a:r>
              <a:rPr lang="en-US" dirty="0" smtClean="0"/>
              <a:t> </a:t>
            </a:r>
            <a:r>
              <a:rPr lang="en-US" dirty="0" err="1" smtClean="0"/>
              <a:t>papir</a:t>
            </a:r>
            <a:r>
              <a:rPr lang="en-US" dirty="0" smtClean="0"/>
              <a:t> </a:t>
            </a:r>
            <a:r>
              <a:rPr lang="en-US" dirty="0" err="1" smtClean="0"/>
              <a:t>zaroniti</a:t>
            </a:r>
            <a:r>
              <a:rPr lang="en-US" dirty="0" smtClean="0"/>
              <a:t> u </a:t>
            </a:r>
            <a:r>
              <a:rPr lang="en-US" dirty="0" err="1" smtClean="0"/>
              <a:t>rastvor</a:t>
            </a:r>
            <a:r>
              <a:rPr lang="en-US" dirty="0" smtClean="0"/>
              <a:t> </a:t>
            </a:r>
            <a:r>
              <a:rPr lang="en-US" dirty="0" err="1" smtClean="0"/>
              <a:t>čiji</a:t>
            </a:r>
            <a:r>
              <a:rPr lang="en-US" dirty="0" smtClean="0"/>
              <a:t> pH </a:t>
            </a:r>
            <a:r>
              <a:rPr lang="en-US" dirty="0" err="1" smtClean="0"/>
              <a:t>želimo</a:t>
            </a:r>
            <a:r>
              <a:rPr lang="en-US" dirty="0" smtClean="0"/>
              <a:t> </a:t>
            </a:r>
            <a:r>
              <a:rPr lang="en-US" dirty="0" err="1" smtClean="0"/>
              <a:t>odrediti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Izvaditi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sačekati</a:t>
            </a:r>
            <a:r>
              <a:rPr lang="en-US" dirty="0" smtClean="0"/>
              <a:t> par </a:t>
            </a:r>
            <a:r>
              <a:rPr lang="en-US" dirty="0" err="1" smtClean="0"/>
              <a:t>sekundi</a:t>
            </a:r>
            <a:r>
              <a:rPr lang="en-US" dirty="0" smtClean="0"/>
              <a:t> da se </a:t>
            </a:r>
            <a:r>
              <a:rPr lang="en-US" dirty="0" err="1" smtClean="0"/>
              <a:t>papir</a:t>
            </a:r>
            <a:r>
              <a:rPr lang="en-US" dirty="0" smtClean="0"/>
              <a:t> </a:t>
            </a:r>
            <a:r>
              <a:rPr lang="en-US" dirty="0" err="1" smtClean="0"/>
              <a:t>osuši</a:t>
            </a:r>
            <a:endParaRPr lang="en-US" dirty="0" smtClean="0"/>
          </a:p>
          <a:p>
            <a:r>
              <a:rPr lang="en-US" dirty="0" err="1" smtClean="0"/>
              <a:t>Promjena</a:t>
            </a:r>
            <a:r>
              <a:rPr lang="en-US" dirty="0" smtClean="0"/>
              <a:t> </a:t>
            </a:r>
            <a:r>
              <a:rPr lang="en-US" dirty="0" err="1" smtClean="0"/>
              <a:t>boje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papiru</a:t>
            </a:r>
            <a:r>
              <a:rPr lang="en-US" dirty="0" smtClean="0"/>
              <a:t>, </a:t>
            </a:r>
            <a:r>
              <a:rPr lang="en-US" dirty="0" err="1" smtClean="0"/>
              <a:t>uporedi</a:t>
            </a:r>
            <a:r>
              <a:rPr lang="en-US" dirty="0" smtClean="0"/>
              <a:t> se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bojom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skali</a:t>
            </a:r>
            <a:endParaRPr lang="en-US" dirty="0" smtClean="0"/>
          </a:p>
          <a:p>
            <a:r>
              <a:rPr lang="en-US" dirty="0" err="1" smtClean="0"/>
              <a:t>Tamo</a:t>
            </a:r>
            <a:r>
              <a:rPr lang="en-US" dirty="0" smtClean="0"/>
              <a:t> </a:t>
            </a:r>
            <a:r>
              <a:rPr lang="en-US" dirty="0" err="1" smtClean="0"/>
              <a:t>gdje</a:t>
            </a:r>
            <a:r>
              <a:rPr lang="en-US" dirty="0" smtClean="0"/>
              <a:t> se </a:t>
            </a:r>
            <a:r>
              <a:rPr lang="en-US" dirty="0" err="1" smtClean="0"/>
              <a:t>boje</a:t>
            </a:r>
            <a:r>
              <a:rPr lang="en-US" dirty="0" smtClean="0"/>
              <a:t> </a:t>
            </a:r>
            <a:r>
              <a:rPr lang="en-US" dirty="0" err="1" smtClean="0"/>
              <a:t>slažu</a:t>
            </a:r>
            <a:r>
              <a:rPr lang="en-US" dirty="0" smtClean="0"/>
              <a:t> </a:t>
            </a:r>
            <a:r>
              <a:rPr lang="en-US" dirty="0" err="1" smtClean="0"/>
              <a:t>pročita</a:t>
            </a:r>
            <a:r>
              <a:rPr lang="en-US" dirty="0" smtClean="0"/>
              <a:t> se pH </a:t>
            </a:r>
            <a:r>
              <a:rPr lang="en-US" dirty="0" err="1" smtClean="0"/>
              <a:t>vrijednost</a:t>
            </a:r>
            <a:r>
              <a:rPr lang="en-US" dirty="0" smtClean="0"/>
              <a:t> </a:t>
            </a:r>
            <a:r>
              <a:rPr lang="en-US" dirty="0" err="1" smtClean="0"/>
              <a:t>rastvora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Npr</a:t>
            </a:r>
            <a:r>
              <a:rPr lang="en-US" dirty="0" smtClean="0"/>
              <a:t>. </a:t>
            </a:r>
            <a:r>
              <a:rPr lang="en-US" dirty="0" err="1" smtClean="0"/>
              <a:t>Ako</a:t>
            </a:r>
            <a:r>
              <a:rPr lang="en-US" dirty="0" smtClean="0"/>
              <a:t> se </a:t>
            </a:r>
            <a:r>
              <a:rPr lang="en-US" dirty="0" err="1" smtClean="0"/>
              <a:t>boja</a:t>
            </a:r>
            <a:r>
              <a:rPr lang="en-US" dirty="0" smtClean="0"/>
              <a:t> </a:t>
            </a:r>
            <a:r>
              <a:rPr lang="en-US" dirty="0" err="1" smtClean="0"/>
              <a:t>univerzalnog</a:t>
            </a:r>
            <a:r>
              <a:rPr lang="en-US" dirty="0" smtClean="0"/>
              <a:t> </a:t>
            </a:r>
            <a:r>
              <a:rPr lang="en-US" dirty="0" err="1" smtClean="0"/>
              <a:t>papira</a:t>
            </a:r>
            <a:r>
              <a:rPr lang="en-US" dirty="0" smtClean="0"/>
              <a:t> </a:t>
            </a:r>
            <a:r>
              <a:rPr lang="en-US" dirty="0" err="1" smtClean="0"/>
              <a:t>podudara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bojom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je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skali</a:t>
            </a:r>
            <a:r>
              <a:rPr lang="en-US" dirty="0" smtClean="0"/>
              <a:t> </a:t>
            </a:r>
            <a:r>
              <a:rPr lang="en-US" dirty="0" err="1" smtClean="0"/>
              <a:t>označena</a:t>
            </a:r>
            <a:r>
              <a:rPr lang="en-US" dirty="0" smtClean="0"/>
              <a:t> </a:t>
            </a:r>
            <a:r>
              <a:rPr lang="en-US" dirty="0" err="1" smtClean="0"/>
              <a:t>brojem</a:t>
            </a:r>
            <a:r>
              <a:rPr lang="en-US" dirty="0" smtClean="0"/>
              <a:t> 4, </a:t>
            </a:r>
            <a:r>
              <a:rPr lang="en-US" dirty="0" err="1" smtClean="0"/>
              <a:t>onda</a:t>
            </a:r>
            <a:r>
              <a:rPr lang="en-US" dirty="0" smtClean="0"/>
              <a:t> je pH=4.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46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5736" y="2348880"/>
            <a:ext cx="5945344" cy="348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1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185" y="275902"/>
            <a:ext cx="6589199" cy="1280890"/>
          </a:xfrm>
        </p:spPr>
        <p:txBody>
          <a:bodyPr/>
          <a:lstStyle/>
          <a:p>
            <a:r>
              <a:rPr lang="en-US" dirty="0" err="1" smtClean="0"/>
              <a:t>pHvrijednost</a:t>
            </a:r>
            <a:r>
              <a:rPr lang="en-US" dirty="0" smtClean="0"/>
              <a:t> </a:t>
            </a:r>
            <a:r>
              <a:rPr lang="en-US" dirty="0" err="1" smtClean="0"/>
              <a:t>nekih</a:t>
            </a:r>
            <a:r>
              <a:rPr lang="en-US" dirty="0" smtClean="0"/>
              <a:t> </a:t>
            </a:r>
            <a:r>
              <a:rPr lang="en-US" dirty="0" err="1" smtClean="0"/>
              <a:t>zacina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napitaka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688" y="1556792"/>
            <a:ext cx="6264696" cy="511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5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1685" y="638354"/>
            <a:ext cx="7322715" cy="626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0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Domaći</a:t>
            </a:r>
            <a:r>
              <a:rPr lang="en-US" dirty="0" smtClean="0"/>
              <a:t> </a:t>
            </a:r>
            <a:r>
              <a:rPr lang="en-US" dirty="0" err="1" smtClean="0"/>
              <a:t>zadatak</a:t>
            </a:r>
            <a:r>
              <a:rPr lang="en-US" dirty="0"/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1)Na </a:t>
            </a:r>
            <a:r>
              <a:rPr lang="en-US" sz="2800" dirty="0" err="1" smtClean="0"/>
              <a:t>sljedećem</a:t>
            </a:r>
            <a:r>
              <a:rPr lang="en-US" sz="2800" dirty="0" smtClean="0"/>
              <a:t> </a:t>
            </a:r>
            <a:r>
              <a:rPr lang="en-US" sz="2800" dirty="0" err="1" smtClean="0"/>
              <a:t>slajdu</a:t>
            </a:r>
            <a:r>
              <a:rPr lang="en-US" sz="2800" dirty="0" smtClean="0"/>
              <a:t> </a:t>
            </a:r>
            <a:r>
              <a:rPr lang="en-US" sz="2800" dirty="0" err="1" smtClean="0"/>
              <a:t>opisan</a:t>
            </a:r>
            <a:r>
              <a:rPr lang="en-US" sz="2800" dirty="0" smtClean="0"/>
              <a:t> je ogled </a:t>
            </a:r>
            <a:r>
              <a:rPr lang="en-US" sz="2800" dirty="0" err="1" smtClean="0"/>
              <a:t>koji</a:t>
            </a:r>
            <a:r>
              <a:rPr lang="en-US" sz="2800" dirty="0"/>
              <a:t> </a:t>
            </a:r>
            <a:r>
              <a:rPr lang="en-US" sz="2800" dirty="0" err="1" smtClean="0"/>
              <a:t>trebate</a:t>
            </a:r>
            <a:r>
              <a:rPr lang="en-US" sz="2800" dirty="0" smtClean="0"/>
              <a:t> </a:t>
            </a:r>
            <a:r>
              <a:rPr lang="en-US" sz="2800" dirty="0" err="1" smtClean="0"/>
              <a:t>uraditi</a:t>
            </a:r>
            <a:r>
              <a:rPr lang="en-US" sz="2800" dirty="0" smtClean="0"/>
              <a:t> u </a:t>
            </a:r>
            <a:r>
              <a:rPr lang="en-US" sz="2800" dirty="0" err="1" smtClean="0"/>
              <a:t>kući</a:t>
            </a:r>
            <a:r>
              <a:rPr lang="en-US" sz="2800" dirty="0" smtClean="0"/>
              <a:t>. </a:t>
            </a:r>
          </a:p>
          <a:p>
            <a:pPr marL="0" indent="0">
              <a:buNone/>
            </a:pPr>
            <a:r>
              <a:rPr lang="en-US" sz="2800" b="1" dirty="0" err="1" smtClean="0"/>
              <a:t>Zadatak</a:t>
            </a:r>
            <a:r>
              <a:rPr lang="en-US" sz="2800" b="1" dirty="0" smtClean="0"/>
              <a:t>: U </a:t>
            </a:r>
            <a:r>
              <a:rPr lang="en-US" sz="2800" b="1" dirty="0" err="1" smtClean="0"/>
              <a:t>sveskama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prepisasati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cijeli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postupak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rada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zapažanja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nakon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odradjenog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ogleda</a:t>
            </a:r>
            <a:r>
              <a:rPr lang="en-US" sz="2800" b="1" dirty="0" smtClean="0"/>
              <a:t>. </a:t>
            </a:r>
          </a:p>
          <a:p>
            <a:pPr marL="0" indent="0">
              <a:buNone/>
            </a:pPr>
            <a:r>
              <a:rPr lang="en-US" sz="2800" dirty="0" smtClean="0"/>
              <a:t>2) </a:t>
            </a:r>
            <a:r>
              <a:rPr lang="en-US" sz="2800" dirty="0" err="1" smtClean="0"/>
              <a:t>Pomoću</a:t>
            </a:r>
            <a:r>
              <a:rPr lang="en-US" sz="2800" dirty="0" smtClean="0"/>
              <a:t> </a:t>
            </a:r>
            <a:r>
              <a:rPr lang="en-US" sz="2800" dirty="0" err="1" smtClean="0"/>
              <a:t>prethodnih</a:t>
            </a:r>
            <a:r>
              <a:rPr lang="en-US" sz="2800" dirty="0" smtClean="0"/>
              <a:t> </a:t>
            </a:r>
            <a:r>
              <a:rPr lang="en-US" sz="2800" dirty="0" err="1" smtClean="0"/>
              <a:t>slajdova</a:t>
            </a:r>
            <a:r>
              <a:rPr lang="en-US" sz="2800" dirty="0" smtClean="0"/>
              <a:t>,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pomoću</a:t>
            </a:r>
            <a:r>
              <a:rPr lang="en-US" sz="2800" dirty="0" smtClean="0"/>
              <a:t> internet </a:t>
            </a:r>
            <a:r>
              <a:rPr lang="en-US" sz="2800" dirty="0" err="1" smtClean="0"/>
              <a:t>pretraživanja</a:t>
            </a:r>
            <a:r>
              <a:rPr lang="en-US" sz="2800" dirty="0" smtClean="0"/>
              <a:t>, </a:t>
            </a:r>
            <a:r>
              <a:rPr lang="en-US" sz="2800" b="1" dirty="0" err="1"/>
              <a:t>n</a:t>
            </a:r>
            <a:r>
              <a:rPr lang="en-US" sz="2800" b="1" dirty="0" err="1" smtClean="0"/>
              <a:t>avedi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namirnice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</a:t>
            </a:r>
            <a:r>
              <a:rPr lang="en-US" sz="2800" b="1" dirty="0" smtClean="0"/>
              <a:t> pH </a:t>
            </a:r>
            <a:r>
              <a:rPr lang="en-US" sz="2800" b="1" dirty="0" err="1" smtClean="0"/>
              <a:t>vrijednosti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tih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namirnica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kojima</a:t>
            </a:r>
            <a:r>
              <a:rPr lang="en-US" sz="2800" b="1" dirty="0" smtClean="0"/>
              <a:t> bi </a:t>
            </a:r>
            <a:r>
              <a:rPr lang="en-US" sz="2800" b="1" dirty="0" err="1" smtClean="0"/>
              <a:t>čovjek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trebao</a:t>
            </a:r>
            <a:r>
              <a:rPr lang="en-US" sz="2800" b="1" dirty="0" smtClean="0"/>
              <a:t> da se </a:t>
            </a:r>
            <a:r>
              <a:rPr lang="en-US" sz="2800" b="1" dirty="0" err="1" smtClean="0"/>
              <a:t>hrani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kako</a:t>
            </a:r>
            <a:r>
              <a:rPr lang="en-US" sz="2800" b="1" dirty="0" smtClean="0"/>
              <a:t> bi </a:t>
            </a:r>
            <a:r>
              <a:rPr lang="en-US" sz="2800" b="1" dirty="0" err="1" smtClean="0"/>
              <a:t>održavao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normalnu</a:t>
            </a:r>
            <a:r>
              <a:rPr lang="en-US" sz="2800" b="1" dirty="0" smtClean="0"/>
              <a:t> pH </a:t>
            </a:r>
            <a:r>
              <a:rPr lang="en-US" sz="2800" b="1" dirty="0" err="1" smtClean="0"/>
              <a:t>vrijednost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organizma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4196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33686" y="310096"/>
            <a:ext cx="5816180" cy="6444208"/>
          </a:xfrm>
        </p:spPr>
      </p:pic>
    </p:spTree>
    <p:extLst>
      <p:ext uri="{BB962C8B-B14F-4D97-AF65-F5344CB8AC3E}">
        <p14:creationId xmlns:p14="http://schemas.microsoft.com/office/powerpoint/2010/main" val="371701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584</TotalTime>
  <Words>330</Words>
  <Application>Microsoft Office PowerPoint</Application>
  <PresentationFormat>On-screen Show (4:3)</PresentationFormat>
  <Paragraphs>42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Wisp</vt:lpstr>
      <vt:lpstr>pH vrijednost</vt:lpstr>
      <vt:lpstr>PowerPoint Presentation</vt:lpstr>
      <vt:lpstr>pH vrijednost </vt:lpstr>
      <vt:lpstr>PowerPoint Presentation</vt:lpstr>
      <vt:lpstr>PowerPoint Presentation</vt:lpstr>
      <vt:lpstr>PowerPoint Presentation</vt:lpstr>
      <vt:lpstr>pH vrijednost može se odrediti pomoću: </vt:lpstr>
      <vt:lpstr>Princip rada univerazlnog indikatorskog papira: </vt:lpstr>
      <vt:lpstr>PowerPoint Presentation</vt:lpstr>
      <vt:lpstr>pHvrijednost nekih zacina i napitaka</vt:lpstr>
      <vt:lpstr>PowerPoint Presentation</vt:lpstr>
      <vt:lpstr>Domaći zadatak: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Razvrstavanje plastičnog otpada</dc:title>
  <dc:creator>Win 7</dc:creator>
  <cp:lastModifiedBy>Windows User</cp:lastModifiedBy>
  <cp:revision>59</cp:revision>
  <dcterms:created xsi:type="dcterms:W3CDTF">2019-12-03T19:15:00Z</dcterms:created>
  <dcterms:modified xsi:type="dcterms:W3CDTF">2020-03-17T10:34:35Z</dcterms:modified>
</cp:coreProperties>
</file>