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546" autoAdjust="0"/>
  </p:normalViewPr>
  <p:slideViewPr>
    <p:cSldViewPr>
      <p:cViewPr>
        <p:scale>
          <a:sx n="64" d="100"/>
          <a:sy n="64" d="100"/>
        </p:scale>
        <p:origin x="-134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23439-B38E-4DA5-AFE3-E7E2AA73DF47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M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3F743-71EB-4278-9A0F-6D7C8C302B3C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334473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3F743-71EB-4278-9A0F-6D7C8C302B3C}" type="slidenum">
              <a:rPr lang="sr-Latn-ME" smtClean="0"/>
              <a:t>9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767886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FB4E9EA-B10D-4B34-8FC8-B98130DAFB85}" type="datetimeFigureOut">
              <a:rPr lang="sr-Latn-ME" smtClean="0"/>
              <a:t>7.12.2014</a:t>
            </a:fld>
            <a:endParaRPr lang="sr-Latn-M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878ED6-8AC7-4BC6-B0C7-C3C18E1C921E}" type="slidenum">
              <a:rPr lang="sr-Latn-ME" smtClean="0"/>
              <a:t>‹#›</a:t>
            </a:fld>
            <a:endParaRPr lang="sr-Latn-ME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052737"/>
            <a:ext cx="7772400" cy="864096"/>
          </a:xfrm>
        </p:spPr>
        <p:txBody>
          <a:bodyPr/>
          <a:lstStyle/>
          <a:p>
            <a:r>
              <a:rPr lang="sr-Latn-ME" b="1" dirty="0" smtClean="0"/>
              <a:t>ADITIVI</a:t>
            </a:r>
            <a:endParaRPr lang="sr-Latn-ME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M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04864"/>
            <a:ext cx="849694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0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5637" y="548680"/>
            <a:ext cx="748883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3200" dirty="0"/>
              <a:t>Doslovno značenje riječi </a:t>
            </a:r>
            <a:r>
              <a:rPr lang="sr-Latn-CS" sz="3200" b="1" dirty="0"/>
              <a:t>aditiv</a:t>
            </a:r>
            <a:r>
              <a:rPr lang="sr-Latn-CS" sz="3200" dirty="0"/>
              <a:t> podrazumijeva </a:t>
            </a:r>
            <a:r>
              <a:rPr lang="sr-Latn-CS" sz="3200" b="1" dirty="0"/>
              <a:t>dodatak</a:t>
            </a:r>
            <a:r>
              <a:rPr lang="sr-Latn-CS" sz="3200" dirty="0"/>
              <a:t>. Aditivi ili dodaci su </a:t>
            </a:r>
            <a:r>
              <a:rPr lang="sr-Latn-CS" sz="3200" dirty="0" smtClean="0"/>
              <a:t>materije </a:t>
            </a:r>
            <a:r>
              <a:rPr lang="sr-Latn-CS" sz="3200" dirty="0"/>
              <a:t>ili </a:t>
            </a:r>
            <a:r>
              <a:rPr lang="sr-Latn-CS" sz="3200" dirty="0" smtClean="0"/>
              <a:t>smješe koje </a:t>
            </a:r>
            <a:r>
              <a:rPr lang="sr-Latn-CS" sz="3200" dirty="0"/>
              <a:t>nisu namirnice niti njihovi </a:t>
            </a:r>
            <a:r>
              <a:rPr lang="sr-Latn-CS" sz="3200" dirty="0" smtClean="0"/>
              <a:t>nutrijenti</a:t>
            </a:r>
            <a:r>
              <a:rPr lang="sr-Latn-CS" sz="3200" dirty="0"/>
              <a:t>, ali se dodaju namirnicama za vrijeme proizvodnje, prerade, </a:t>
            </a:r>
            <a:r>
              <a:rPr lang="sr-Latn-CS" sz="3200" dirty="0" smtClean="0"/>
              <a:t>skladištenja</a:t>
            </a:r>
            <a:r>
              <a:rPr lang="sr-Latn-CS" sz="3200" dirty="0"/>
              <a:t>, </a:t>
            </a:r>
            <a:r>
              <a:rPr lang="sr-Latn-CS" sz="3200" dirty="0" smtClean="0"/>
              <a:t>pakovanja </a:t>
            </a:r>
            <a:r>
              <a:rPr lang="sr-Latn-CS" sz="3200" dirty="0"/>
              <a:t>ili transporta radi povećanja kvalitativnih </a:t>
            </a:r>
            <a:r>
              <a:rPr lang="sr-Latn-CS" sz="3200" dirty="0" smtClean="0"/>
              <a:t>osobina </a:t>
            </a:r>
            <a:r>
              <a:rPr lang="sr-Latn-CS" sz="3200" dirty="0"/>
              <a:t>(izgleda, </a:t>
            </a:r>
            <a:r>
              <a:rPr lang="sr-Latn-CS" sz="3200" dirty="0" smtClean="0"/>
              <a:t>ukusa</a:t>
            </a:r>
            <a:r>
              <a:rPr lang="sr-Latn-CS" sz="3200" dirty="0"/>
              <a:t>, mirisa, boje, </a:t>
            </a:r>
            <a:r>
              <a:rPr lang="sr-Latn-CS" sz="3200" dirty="0" smtClean="0"/>
              <a:t>strukture i trajnosti). </a:t>
            </a:r>
            <a:endParaRPr lang="sr-Latn-ME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057575"/>
            <a:ext cx="6948263" cy="15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82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8638" y="620688"/>
            <a:ext cx="73197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3600" dirty="0" smtClean="0"/>
              <a:t>Aditivi</a:t>
            </a:r>
            <a:r>
              <a:rPr lang="en-US" sz="3600" dirty="0" smtClean="0"/>
              <a:t> </a:t>
            </a:r>
            <a:r>
              <a:rPr lang="sr-Latn-ME" sz="3600" dirty="0" smtClean="0"/>
              <a:t>nemaju nutritivnu (hranjivu) vrijednost i </a:t>
            </a:r>
            <a:r>
              <a:rPr lang="en-US" sz="3600" dirty="0" err="1" smtClean="0"/>
              <a:t>dodaju</a:t>
            </a:r>
            <a:r>
              <a:rPr lang="sr-Latn-ME" sz="3600" dirty="0" smtClean="0"/>
              <a:t> se</a:t>
            </a:r>
            <a:r>
              <a:rPr lang="en-US" sz="3600" dirty="0" smtClean="0"/>
              <a:t> </a:t>
            </a:r>
            <a:r>
              <a:rPr lang="en-US" sz="3600" dirty="0" err="1"/>
              <a:t>namirnicama</a:t>
            </a:r>
            <a:r>
              <a:rPr lang="en-US" sz="3600" dirty="0"/>
              <a:t> </a:t>
            </a:r>
            <a:r>
              <a:rPr lang="en-US" sz="3600" dirty="0" err="1"/>
              <a:t>namjerno</a:t>
            </a:r>
            <a:r>
              <a:rPr lang="en-US" sz="3600" dirty="0"/>
              <a:t> i u </a:t>
            </a:r>
            <a:r>
              <a:rPr lang="en-US" sz="3600" dirty="0" err="1"/>
              <a:t>malim</a:t>
            </a:r>
            <a:r>
              <a:rPr lang="en-US" sz="3600" dirty="0"/>
              <a:t> </a:t>
            </a:r>
            <a:r>
              <a:rPr lang="en-US" sz="3600" dirty="0" err="1"/>
              <a:t>količinama</a:t>
            </a:r>
            <a:r>
              <a:rPr lang="en-US" sz="3600" dirty="0"/>
              <a:t> </a:t>
            </a:r>
            <a:r>
              <a:rPr lang="en-US" sz="3600" dirty="0" err="1"/>
              <a:t>kako</a:t>
            </a:r>
            <a:r>
              <a:rPr lang="en-US" sz="3600" dirty="0"/>
              <a:t> bi se </a:t>
            </a:r>
            <a:r>
              <a:rPr lang="en-US" sz="3600" dirty="0" err="1"/>
              <a:t>popravio</a:t>
            </a:r>
            <a:r>
              <a:rPr lang="en-US" sz="3600" dirty="0"/>
              <a:t> </a:t>
            </a:r>
            <a:r>
              <a:rPr lang="en-US" sz="3600" dirty="0" err="1"/>
              <a:t>njihov</a:t>
            </a:r>
            <a:r>
              <a:rPr lang="en-US" sz="3600" dirty="0"/>
              <a:t> </a:t>
            </a:r>
            <a:r>
              <a:rPr lang="en-US" sz="3600" dirty="0" err="1"/>
              <a:t>izgled</a:t>
            </a:r>
            <a:r>
              <a:rPr lang="en-US" sz="3600" dirty="0"/>
              <a:t>, aroma, </a:t>
            </a:r>
            <a:r>
              <a:rPr lang="en-US" sz="3600" dirty="0" err="1"/>
              <a:t>tekstura</a:t>
            </a:r>
            <a:r>
              <a:rPr lang="en-US" sz="3600" dirty="0"/>
              <a:t> i </a:t>
            </a:r>
            <a:r>
              <a:rPr lang="en-US" sz="3600" dirty="0" err="1" smtClean="0"/>
              <a:t>održivost</a:t>
            </a:r>
            <a:r>
              <a:rPr lang="en-US" sz="3600" dirty="0" smtClean="0"/>
              <a:t> </a:t>
            </a:r>
            <a:r>
              <a:rPr lang="en-US" sz="3600" dirty="0"/>
              <a:t>. </a:t>
            </a:r>
            <a:endParaRPr lang="sr-Latn-ME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4160118"/>
            <a:ext cx="5476875" cy="243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60648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/>
              <a:t>Dozvoljeni</a:t>
            </a:r>
            <a:r>
              <a:rPr lang="en-US" sz="3600" dirty="0"/>
              <a:t> </a:t>
            </a:r>
            <a:r>
              <a:rPr lang="en-US" sz="3600" dirty="0" err="1"/>
              <a:t>aditivi</a:t>
            </a:r>
            <a:r>
              <a:rPr lang="en-US" sz="3600" dirty="0"/>
              <a:t> u </a:t>
            </a:r>
            <a:r>
              <a:rPr lang="en-US" sz="3600" dirty="0" err="1"/>
              <a:t>prehrani</a:t>
            </a:r>
            <a:r>
              <a:rPr lang="en-US" sz="3600" dirty="0"/>
              <a:t> </a:t>
            </a:r>
            <a:r>
              <a:rPr lang="en-US" sz="3600" dirty="0" err="1"/>
              <a:t>mogu</a:t>
            </a:r>
            <a:r>
              <a:rPr lang="en-US" sz="3600" dirty="0"/>
              <a:t> se </a:t>
            </a:r>
            <a:r>
              <a:rPr lang="en-US" sz="3600" dirty="0" err="1"/>
              <a:t>podijeliti</a:t>
            </a:r>
            <a:r>
              <a:rPr lang="en-US" sz="3600" dirty="0"/>
              <a:t> </a:t>
            </a:r>
            <a:r>
              <a:rPr lang="en-US" sz="3600" dirty="0" err="1"/>
              <a:t>prema</a:t>
            </a:r>
            <a:r>
              <a:rPr lang="en-US" sz="3600" dirty="0"/>
              <a:t> </a:t>
            </a:r>
            <a:r>
              <a:rPr lang="en-US" sz="3600" dirty="0" err="1"/>
              <a:t>različitim</a:t>
            </a:r>
            <a:r>
              <a:rPr lang="en-US" sz="3600" dirty="0"/>
              <a:t> </a:t>
            </a:r>
            <a:r>
              <a:rPr lang="en-US" sz="3600" dirty="0" err="1"/>
              <a:t>kriterijumima</a:t>
            </a:r>
            <a:r>
              <a:rPr lang="en-US" sz="3600" dirty="0"/>
              <a:t> </a:t>
            </a:r>
            <a:r>
              <a:rPr lang="en-US" sz="3600" dirty="0" err="1"/>
              <a:t>kao</a:t>
            </a:r>
            <a:r>
              <a:rPr lang="en-US" sz="3600" dirty="0"/>
              <a:t> </a:t>
            </a:r>
            <a:r>
              <a:rPr lang="en-US" sz="3600" dirty="0" err="1"/>
              <a:t>što</a:t>
            </a:r>
            <a:r>
              <a:rPr lang="en-US" sz="3600" dirty="0"/>
              <a:t> </a:t>
            </a:r>
            <a:r>
              <a:rPr lang="en-US" sz="3600" dirty="0" err="1"/>
              <a:t>su</a:t>
            </a:r>
            <a:r>
              <a:rPr lang="en-US" sz="3600" dirty="0"/>
              <a:t> </a:t>
            </a:r>
            <a:r>
              <a:rPr lang="en-US" sz="3600" dirty="0" err="1"/>
              <a:t>porijeklo</a:t>
            </a:r>
            <a:r>
              <a:rPr lang="en-US" sz="3600" dirty="0"/>
              <a:t>, </a:t>
            </a:r>
            <a:r>
              <a:rPr lang="en-US" sz="3600" dirty="0" err="1"/>
              <a:t>funkcionalna</a:t>
            </a:r>
            <a:r>
              <a:rPr lang="en-US" sz="3600" dirty="0"/>
              <a:t> </a:t>
            </a:r>
            <a:r>
              <a:rPr lang="en-US" sz="3600" dirty="0" err="1"/>
              <a:t>svojstva</a:t>
            </a:r>
            <a:r>
              <a:rPr lang="en-US" sz="3600" dirty="0"/>
              <a:t>, </a:t>
            </a:r>
            <a:r>
              <a:rPr lang="en-US" sz="3600" dirty="0" err="1"/>
              <a:t>nivo</a:t>
            </a:r>
            <a:r>
              <a:rPr lang="en-US" sz="3600" dirty="0"/>
              <a:t> </a:t>
            </a:r>
            <a:r>
              <a:rPr lang="en-US" sz="3600" dirty="0" err="1"/>
              <a:t>štetnosti</a:t>
            </a:r>
            <a:r>
              <a:rPr lang="en-US" sz="3600" dirty="0"/>
              <a:t> </a:t>
            </a:r>
            <a:r>
              <a:rPr lang="en-US" sz="3600" dirty="0" err="1"/>
              <a:t>po</a:t>
            </a:r>
            <a:r>
              <a:rPr lang="en-US" sz="3600" dirty="0"/>
              <a:t> </a:t>
            </a:r>
            <a:r>
              <a:rPr lang="en-US" sz="3600" dirty="0" err="1"/>
              <a:t>zdravlje</a:t>
            </a:r>
            <a:r>
              <a:rPr lang="en-US" sz="3600" dirty="0"/>
              <a:t>, </a:t>
            </a:r>
            <a:r>
              <a:rPr lang="en-US" sz="3600" dirty="0" err="1"/>
              <a:t>energetska</a:t>
            </a:r>
            <a:r>
              <a:rPr lang="en-US" sz="3600" dirty="0"/>
              <a:t> </a:t>
            </a:r>
            <a:r>
              <a:rPr lang="en-US" sz="3600" dirty="0" err="1"/>
              <a:t>vrijednost</a:t>
            </a:r>
            <a:r>
              <a:rPr lang="en-US" sz="3600" dirty="0"/>
              <a:t> i </a:t>
            </a:r>
            <a:r>
              <a:rPr lang="en-US" sz="3600" dirty="0" err="1"/>
              <a:t>biološka</a:t>
            </a:r>
            <a:r>
              <a:rPr lang="en-US" sz="3600" dirty="0"/>
              <a:t> </a:t>
            </a:r>
            <a:r>
              <a:rPr lang="en-US" sz="3600" dirty="0" err="1"/>
              <a:t>aktivnost</a:t>
            </a:r>
            <a:r>
              <a:rPr lang="en-US" dirty="0"/>
              <a:t>.</a:t>
            </a:r>
            <a:endParaRPr lang="sr-Latn-M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65441"/>
            <a:ext cx="4754661" cy="314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4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/>
              <a:t>Podjela</a:t>
            </a:r>
            <a:r>
              <a:rPr lang="en-US" sz="4000" b="1" dirty="0"/>
              <a:t> </a:t>
            </a:r>
            <a:r>
              <a:rPr lang="en-US" sz="4000" b="1" dirty="0" err="1"/>
              <a:t>aditiva</a:t>
            </a:r>
            <a:r>
              <a:rPr lang="en-US" sz="4000" b="1" dirty="0"/>
              <a:t> </a:t>
            </a:r>
            <a:r>
              <a:rPr lang="en-US" sz="4000" b="1" dirty="0" err="1"/>
              <a:t>prema</a:t>
            </a:r>
            <a:r>
              <a:rPr lang="en-US" sz="4000" b="1" dirty="0"/>
              <a:t> </a:t>
            </a:r>
            <a:r>
              <a:rPr lang="en-US" sz="4000" b="1" dirty="0" err="1" smtClean="0"/>
              <a:t>porijeklu</a:t>
            </a:r>
            <a:r>
              <a:rPr lang="sr-Latn-ME" sz="4000" b="1" dirty="0" smtClean="0"/>
              <a:t>:</a:t>
            </a:r>
          </a:p>
          <a:p>
            <a:endParaRPr lang="sr-Latn-ME" sz="2400" dirty="0"/>
          </a:p>
          <a:p>
            <a:r>
              <a:rPr lang="sr-Latn-ME" sz="2800" b="1" dirty="0" smtClean="0"/>
              <a:t> I  Sintetički  - </a:t>
            </a:r>
            <a:r>
              <a:rPr lang="sr-Latn-ME" sz="2800" dirty="0" smtClean="0"/>
              <a:t>hemijska jedinjenja tačno poznatog sastava</a:t>
            </a:r>
          </a:p>
          <a:p>
            <a:r>
              <a:rPr lang="sr-Latn-CS" sz="2800" dirty="0" smtClean="0"/>
              <a:t>Proizvode se  </a:t>
            </a:r>
            <a:r>
              <a:rPr lang="sr-Latn-CS" sz="2800" dirty="0"/>
              <a:t>klasičnom hemijskom sintezom od jednostavnih organskih i neorganskih </a:t>
            </a:r>
            <a:r>
              <a:rPr lang="sr-Latn-CS" sz="2800" dirty="0" smtClean="0"/>
              <a:t>jedinjenja: natrijum bikarbonat </a:t>
            </a:r>
            <a:r>
              <a:rPr lang="sr-Latn-CS" sz="2800" dirty="0"/>
              <a:t>(soda bb), mravlja kiselina, sirćetna kiselina</a:t>
            </a:r>
            <a:endParaRPr lang="sr-Latn-ME" sz="2800" dirty="0" smtClean="0"/>
          </a:p>
          <a:p>
            <a:endParaRPr lang="sr-Latn-ME" sz="2400" dirty="0"/>
          </a:p>
          <a:p>
            <a:r>
              <a:rPr lang="sr-Latn-ME" sz="2800" b="1" dirty="0" smtClean="0"/>
              <a:t> II  Prirodni </a:t>
            </a:r>
            <a:r>
              <a:rPr lang="sr-Latn-ME" sz="2800" dirty="0" smtClean="0"/>
              <a:t>– vitamin C , beta –karoten , pektin , enzimi i sl.</a:t>
            </a:r>
          </a:p>
          <a:p>
            <a:endParaRPr lang="sr-Latn-ME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62" y="4725144"/>
            <a:ext cx="5476875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047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096" y="478009"/>
            <a:ext cx="86993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2800" b="1" dirty="0" smtClean="0"/>
              <a:t>Prirodni aditivi se po porijeklu dijele na :</a:t>
            </a:r>
          </a:p>
          <a:p>
            <a:endParaRPr lang="sr-Latn-ME" sz="2800" b="1" dirty="0" smtClean="0"/>
          </a:p>
          <a:p>
            <a:r>
              <a:rPr lang="sr-Latn-ME" sz="2800" b="1" dirty="0" smtClean="0"/>
              <a:t> </a:t>
            </a:r>
            <a:r>
              <a:rPr lang="en-US" sz="2800" b="1" dirty="0" err="1" smtClean="0"/>
              <a:t>Aditiv</a:t>
            </a:r>
            <a:r>
              <a:rPr lang="sr-Latn-ME" sz="2800" b="1" dirty="0" smtClean="0"/>
              <a:t>e </a:t>
            </a:r>
            <a:r>
              <a:rPr lang="en-US" sz="2800" b="1" dirty="0" err="1" smtClean="0"/>
              <a:t>animalnog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porij</a:t>
            </a:r>
            <a:r>
              <a:rPr lang="sr-Latn-ME" sz="2800" b="1" dirty="0" smtClean="0"/>
              <a:t>e</a:t>
            </a:r>
            <a:r>
              <a:rPr lang="en-US" sz="2800" b="1" dirty="0" err="1" smtClean="0"/>
              <a:t>kla</a:t>
            </a:r>
            <a:r>
              <a:rPr lang="en-US" sz="2800" dirty="0" smtClean="0"/>
              <a:t> </a:t>
            </a:r>
            <a:r>
              <a:rPr lang="sr-Latn-ME" sz="2800" dirty="0" smtClean="0"/>
              <a:t> </a:t>
            </a:r>
            <a:r>
              <a:rPr lang="en-US" sz="2800" dirty="0" smtClean="0"/>
              <a:t>: </a:t>
            </a:r>
            <a:r>
              <a:rPr lang="en-US" sz="2800" dirty="0" err="1"/>
              <a:t>životinjski</a:t>
            </a:r>
            <a:r>
              <a:rPr lang="en-US" sz="2800" dirty="0"/>
              <a:t> </a:t>
            </a:r>
            <a:r>
              <a:rPr lang="en-US" sz="2800" dirty="0" err="1"/>
              <a:t>želatin</a:t>
            </a:r>
            <a:r>
              <a:rPr lang="en-US" sz="2800" dirty="0"/>
              <a:t>, </a:t>
            </a:r>
            <a:r>
              <a:rPr lang="en-US" sz="2800" dirty="0" err="1"/>
              <a:t>holna</a:t>
            </a:r>
            <a:r>
              <a:rPr lang="en-US" sz="2800" dirty="0"/>
              <a:t> </a:t>
            </a:r>
            <a:r>
              <a:rPr lang="en-US" sz="2800" dirty="0" err="1"/>
              <a:t>kiselina</a:t>
            </a:r>
            <a:r>
              <a:rPr lang="en-US" sz="2800" dirty="0"/>
              <a:t>, </a:t>
            </a:r>
            <a:r>
              <a:rPr lang="en-US" sz="2800" dirty="0" err="1"/>
              <a:t>žučni</a:t>
            </a:r>
            <a:r>
              <a:rPr lang="en-US" sz="2800" dirty="0"/>
              <a:t> </a:t>
            </a:r>
            <a:r>
              <a:rPr lang="en-US" sz="2800" dirty="0" err="1"/>
              <a:t>ekstrakt</a:t>
            </a:r>
            <a:r>
              <a:rPr lang="en-US" sz="2800" dirty="0"/>
              <a:t>, mono-i </a:t>
            </a:r>
            <a:r>
              <a:rPr lang="en-US" sz="2800" dirty="0" err="1" smtClean="0"/>
              <a:t>digliceridi</a:t>
            </a:r>
            <a:r>
              <a:rPr lang="en-US" sz="2800" dirty="0" smtClean="0"/>
              <a:t>, </a:t>
            </a:r>
            <a:r>
              <a:rPr lang="en-US" sz="2800" dirty="0"/>
              <a:t>amino </a:t>
            </a:r>
            <a:r>
              <a:rPr lang="en-US" sz="2800" dirty="0" err="1"/>
              <a:t>kiseline</a:t>
            </a:r>
            <a:r>
              <a:rPr lang="en-US" sz="2800" dirty="0"/>
              <a:t> (</a:t>
            </a:r>
            <a:r>
              <a:rPr lang="en-US" sz="2800" dirty="0" err="1"/>
              <a:t>asparginska</a:t>
            </a:r>
            <a:r>
              <a:rPr lang="en-US" sz="2800" dirty="0"/>
              <a:t>, </a:t>
            </a:r>
            <a:r>
              <a:rPr lang="en-US" sz="2800" dirty="0" err="1"/>
              <a:t>cistein</a:t>
            </a:r>
            <a:r>
              <a:rPr lang="en-US" sz="2800" dirty="0"/>
              <a:t>, </a:t>
            </a:r>
            <a:r>
              <a:rPr lang="en-US" sz="2800" dirty="0" err="1"/>
              <a:t>cistin</a:t>
            </a:r>
            <a:r>
              <a:rPr lang="en-US" sz="2800" dirty="0"/>
              <a:t>).</a:t>
            </a:r>
            <a:endParaRPr lang="sr-Latn-ME" sz="2800" dirty="0"/>
          </a:p>
          <a:p>
            <a:r>
              <a:rPr lang="en-US" sz="2800" b="1" dirty="0" err="1" smtClean="0"/>
              <a:t>Aditiv</a:t>
            </a:r>
            <a:r>
              <a:rPr lang="sr-Latn-ME" sz="2800" b="1" dirty="0" smtClean="0"/>
              <a:t>e</a:t>
            </a:r>
            <a:r>
              <a:rPr lang="en-US" sz="2800" b="1" dirty="0" smtClean="0"/>
              <a:t> </a:t>
            </a:r>
            <a:r>
              <a:rPr lang="en-US" sz="2800" b="1" dirty="0" err="1"/>
              <a:t>biljnog</a:t>
            </a:r>
            <a:r>
              <a:rPr lang="en-US" sz="2800" b="1" dirty="0"/>
              <a:t> </a:t>
            </a:r>
            <a:r>
              <a:rPr lang="en-US" sz="2800" b="1" dirty="0" err="1"/>
              <a:t>porijekla</a:t>
            </a:r>
            <a:r>
              <a:rPr lang="en-US" sz="2800" dirty="0"/>
              <a:t> </a:t>
            </a:r>
            <a:r>
              <a:rPr lang="sr-Latn-ME" sz="2800" dirty="0" smtClean="0"/>
              <a:t> </a:t>
            </a:r>
            <a:r>
              <a:rPr lang="en-US" sz="2800" dirty="0" smtClean="0"/>
              <a:t>: </a:t>
            </a:r>
            <a:r>
              <a:rPr lang="en-US" sz="2800" dirty="0"/>
              <a:t>guar </a:t>
            </a:r>
            <a:r>
              <a:rPr lang="en-US" sz="2800" dirty="0" err="1"/>
              <a:t>guma</a:t>
            </a:r>
            <a:r>
              <a:rPr lang="en-US" sz="2800" dirty="0"/>
              <a:t>, </a:t>
            </a:r>
            <a:r>
              <a:rPr lang="en-US" sz="2800" dirty="0" err="1"/>
              <a:t>sjemenke</a:t>
            </a:r>
            <a:r>
              <a:rPr lang="en-US" sz="2800" dirty="0"/>
              <a:t> </a:t>
            </a:r>
            <a:r>
              <a:rPr lang="en-US" sz="2800" dirty="0" err="1"/>
              <a:t>rogača</a:t>
            </a:r>
            <a:r>
              <a:rPr lang="en-US" sz="2800" dirty="0"/>
              <a:t>, </a:t>
            </a:r>
            <a:r>
              <a:rPr lang="en-US" sz="2800" dirty="0" err="1"/>
              <a:t>metil</a:t>
            </a:r>
            <a:r>
              <a:rPr lang="en-US" sz="2800" dirty="0"/>
              <a:t> </a:t>
            </a:r>
            <a:r>
              <a:rPr lang="en-US" sz="2800" dirty="0" err="1"/>
              <a:t>celuloza</a:t>
            </a:r>
            <a:r>
              <a:rPr lang="en-US" sz="2800" dirty="0"/>
              <a:t>, </a:t>
            </a:r>
            <a:r>
              <a:rPr lang="en-US" sz="2800" dirty="0" err="1" smtClean="0"/>
              <a:t>pektin</a:t>
            </a:r>
            <a:r>
              <a:rPr lang="en-US" sz="2800" dirty="0" smtClean="0"/>
              <a:t>, </a:t>
            </a:r>
            <a:r>
              <a:rPr lang="en-US" sz="2800" dirty="0"/>
              <a:t>agar, </a:t>
            </a:r>
            <a:r>
              <a:rPr lang="en-US" sz="2800" dirty="0" err="1"/>
              <a:t>alginska</a:t>
            </a:r>
            <a:r>
              <a:rPr lang="en-US" sz="2800" dirty="0"/>
              <a:t> </a:t>
            </a:r>
            <a:r>
              <a:rPr lang="en-US" sz="2800" dirty="0" err="1" smtClean="0"/>
              <a:t>kiselina</a:t>
            </a:r>
            <a:r>
              <a:rPr lang="en-US" sz="2800" dirty="0" smtClean="0"/>
              <a:t> i </a:t>
            </a:r>
            <a:r>
              <a:rPr lang="en-US" sz="2800" dirty="0"/>
              <a:t>sl.</a:t>
            </a:r>
            <a:endParaRPr lang="sr-Latn-ME" sz="2800" dirty="0"/>
          </a:p>
          <a:p>
            <a:r>
              <a:rPr lang="en-US" sz="2800" b="1" dirty="0" err="1" smtClean="0"/>
              <a:t>Aditiv</a:t>
            </a:r>
            <a:r>
              <a:rPr lang="sr-Latn-ME" sz="2800" b="1" dirty="0" smtClean="0"/>
              <a:t>e </a:t>
            </a:r>
            <a:r>
              <a:rPr lang="en-US" sz="2800" b="1" dirty="0" smtClean="0"/>
              <a:t> </a:t>
            </a:r>
            <a:r>
              <a:rPr lang="en-US" sz="2800" b="1" dirty="0" err="1"/>
              <a:t>mineralnog</a:t>
            </a:r>
            <a:r>
              <a:rPr lang="en-US" sz="2800" b="1" dirty="0"/>
              <a:t> </a:t>
            </a:r>
            <a:r>
              <a:rPr lang="en-US" sz="2800" b="1" dirty="0" err="1"/>
              <a:t>porijekla</a:t>
            </a:r>
            <a:r>
              <a:rPr lang="en-US" sz="2800" dirty="0"/>
              <a:t> </a:t>
            </a:r>
            <a:r>
              <a:rPr lang="en-US" sz="2800" dirty="0" smtClean="0"/>
              <a:t>: </a:t>
            </a:r>
            <a:r>
              <a:rPr lang="en-US" sz="2800" dirty="0" err="1" smtClean="0"/>
              <a:t>kalcij</a:t>
            </a:r>
            <a:r>
              <a:rPr lang="sr-Latn-ME" sz="2800" dirty="0" smtClean="0"/>
              <a:t>um</a:t>
            </a:r>
            <a:r>
              <a:rPr lang="en-US" sz="2800" dirty="0" smtClean="0"/>
              <a:t> </a:t>
            </a:r>
            <a:r>
              <a:rPr lang="en-US" sz="2800" dirty="0" err="1"/>
              <a:t>karbonat</a:t>
            </a:r>
            <a:r>
              <a:rPr lang="en-US" sz="2800" dirty="0"/>
              <a:t>, </a:t>
            </a:r>
            <a:r>
              <a:rPr lang="en-US" sz="2800" dirty="0" err="1" smtClean="0"/>
              <a:t>kalcij</a:t>
            </a:r>
            <a:r>
              <a:rPr lang="sr-Latn-ME" sz="2800" dirty="0" smtClean="0"/>
              <a:t>um </a:t>
            </a:r>
            <a:r>
              <a:rPr lang="en-US" sz="2800" dirty="0" err="1" smtClean="0"/>
              <a:t>fosfat</a:t>
            </a:r>
            <a:r>
              <a:rPr lang="en-US" sz="2800" dirty="0"/>
              <a:t>, </a:t>
            </a:r>
            <a:r>
              <a:rPr lang="en-US" sz="2800" dirty="0" err="1" smtClean="0"/>
              <a:t>kalcij</a:t>
            </a:r>
            <a:r>
              <a:rPr lang="sr-Latn-ME" sz="2800" dirty="0" smtClean="0"/>
              <a:t>um</a:t>
            </a:r>
            <a:r>
              <a:rPr lang="en-US" sz="2800" dirty="0" smtClean="0"/>
              <a:t> </a:t>
            </a:r>
            <a:r>
              <a:rPr lang="en-US" sz="2800" dirty="0" err="1"/>
              <a:t>sulfat</a:t>
            </a:r>
            <a:r>
              <a:rPr lang="en-US" sz="2800" dirty="0"/>
              <a:t>, </a:t>
            </a:r>
            <a:r>
              <a:rPr lang="en-US" sz="2800" dirty="0" err="1"/>
              <a:t>željezo</a:t>
            </a:r>
            <a:r>
              <a:rPr lang="en-US" sz="2800" dirty="0"/>
              <a:t> </a:t>
            </a:r>
            <a:r>
              <a:rPr lang="en-US" sz="2800" dirty="0" err="1"/>
              <a:t>fosfat</a:t>
            </a:r>
            <a:r>
              <a:rPr lang="en-US" sz="2800" dirty="0"/>
              <a:t>, </a:t>
            </a:r>
            <a:r>
              <a:rPr lang="en-US" sz="2800" dirty="0" err="1"/>
              <a:t>jod</a:t>
            </a:r>
            <a:r>
              <a:rPr lang="en-US" sz="2800" dirty="0"/>
              <a:t>, </a:t>
            </a:r>
            <a:r>
              <a:rPr lang="en-US" sz="2800" dirty="0" err="1" smtClean="0"/>
              <a:t>magnezij</a:t>
            </a:r>
            <a:r>
              <a:rPr lang="sr-Latn-ME" sz="2800" dirty="0" smtClean="0"/>
              <a:t>um </a:t>
            </a:r>
            <a:r>
              <a:rPr lang="en-US" sz="2800" dirty="0" smtClean="0"/>
              <a:t> </a:t>
            </a:r>
            <a:r>
              <a:rPr lang="sr-Latn-ME" sz="2800" dirty="0" err="1" smtClean="0"/>
              <a:t>h</a:t>
            </a:r>
            <a:r>
              <a:rPr lang="en-US" sz="2800" dirty="0" err="1" smtClean="0"/>
              <a:t>lorid</a:t>
            </a:r>
            <a:r>
              <a:rPr lang="en-US" sz="2800" dirty="0"/>
              <a:t>, </a:t>
            </a:r>
            <a:r>
              <a:rPr lang="en-US" sz="2800" dirty="0" err="1" smtClean="0"/>
              <a:t>magnezij</a:t>
            </a:r>
            <a:r>
              <a:rPr lang="sr-Latn-ME" sz="2800" dirty="0" smtClean="0"/>
              <a:t>um</a:t>
            </a:r>
            <a:r>
              <a:rPr lang="en-US" sz="2800" dirty="0" smtClean="0"/>
              <a:t> </a:t>
            </a:r>
            <a:r>
              <a:rPr lang="en-US" sz="2800" dirty="0" err="1"/>
              <a:t>oksid</a:t>
            </a:r>
            <a:r>
              <a:rPr lang="en-US" sz="2800" dirty="0"/>
              <a:t>, </a:t>
            </a:r>
            <a:r>
              <a:rPr lang="en-US" sz="2800" dirty="0" err="1" smtClean="0"/>
              <a:t>magnezij</a:t>
            </a:r>
            <a:r>
              <a:rPr lang="sr-Latn-ME" sz="2800" dirty="0" smtClean="0"/>
              <a:t>um</a:t>
            </a:r>
            <a:r>
              <a:rPr lang="en-US" sz="2800" dirty="0" smtClean="0"/>
              <a:t> </a:t>
            </a:r>
            <a:r>
              <a:rPr lang="en-US" sz="2800" dirty="0" err="1"/>
              <a:t>fosfati</a:t>
            </a:r>
            <a:r>
              <a:rPr lang="en-US" sz="2800" dirty="0"/>
              <a:t> </a:t>
            </a:r>
            <a:r>
              <a:rPr lang="en-US" sz="2800" dirty="0" err="1"/>
              <a:t>itd</a:t>
            </a:r>
            <a:r>
              <a:rPr lang="en-US" sz="2800" dirty="0"/>
              <a:t>.</a:t>
            </a:r>
            <a:endParaRPr lang="sr-Latn-ME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62" y="5229200"/>
            <a:ext cx="5476875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81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9459" y="188641"/>
            <a:ext cx="8030973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2400" b="1" dirty="0" smtClean="0"/>
              <a:t>       PODJELA ADITIVA PREMA FUNKCIONALNIM SVOJSTVIMA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Boje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Konzervansi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Emulgatori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Antioksidansi i sinergisti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Zaslađivači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Stabilizatori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Sredstva za želiranje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Humektanti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Regulatori kiselosti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sr-Latn-ME" sz="3600" b="1" dirty="0" smtClean="0"/>
              <a:t>Biološki aktivne supstance</a:t>
            </a:r>
          </a:p>
          <a:p>
            <a:pPr marL="342900" indent="-342900">
              <a:buFont typeface="Wingdings" pitchFamily="2" charset="2"/>
              <a:buChar char="Ø"/>
            </a:pPr>
            <a:endParaRPr lang="sr-Latn-ME" sz="2400" b="1" dirty="0" smtClean="0"/>
          </a:p>
          <a:p>
            <a:pPr marL="342900" indent="-342900">
              <a:buFont typeface="Wingdings" pitchFamily="2" charset="2"/>
              <a:buChar char="Ø"/>
            </a:pPr>
            <a:endParaRPr lang="sr-Latn-ME" sz="2400" dirty="0"/>
          </a:p>
        </p:txBody>
      </p:sp>
    </p:spTree>
    <p:extLst>
      <p:ext uri="{BB962C8B-B14F-4D97-AF65-F5344CB8AC3E}">
        <p14:creationId xmlns:p14="http://schemas.microsoft.com/office/powerpoint/2010/main" val="163243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725144"/>
            <a:ext cx="6696744" cy="180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121" y="301013"/>
            <a:ext cx="86409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 smtClean="0"/>
              <a:t>BOJE: za bojenje prehrambenih proizvoda</a:t>
            </a:r>
          </a:p>
          <a:p>
            <a:r>
              <a:rPr lang="sr-Latn-ME" sz="3200" b="1" dirty="0" smtClean="0"/>
              <a:t>KONZERVANSI : spriječavaju ili usporavaju      razmnožavanje mikroorganizama</a:t>
            </a:r>
          </a:p>
          <a:p>
            <a:r>
              <a:rPr lang="sr-Latn-ME" sz="3200" b="1" dirty="0" smtClean="0"/>
              <a:t>EMULGATORI: omogućavaju homogeno mješanje ulja i masti u vodi</a:t>
            </a:r>
          </a:p>
          <a:p>
            <a:r>
              <a:rPr lang="sr-Latn-ME" sz="3200" b="1" dirty="0" smtClean="0"/>
              <a:t>ANTIOKSIDANSI :spriječavaju ili usporavaju procese oksidacije(užeglost masti i ulja)</a:t>
            </a:r>
          </a:p>
          <a:p>
            <a:r>
              <a:rPr lang="sr-Latn-ME" sz="3200" b="1" dirty="0" smtClean="0"/>
              <a:t>ZASLAĐIVAČI : za postizanje slatkog ukusa</a:t>
            </a:r>
            <a:endParaRPr lang="sr-Latn-ME" sz="3200" b="1" dirty="0"/>
          </a:p>
        </p:txBody>
      </p:sp>
    </p:spTree>
    <p:extLst>
      <p:ext uri="{BB962C8B-B14F-4D97-AF65-F5344CB8AC3E}">
        <p14:creationId xmlns:p14="http://schemas.microsoft.com/office/powerpoint/2010/main" val="1635385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62" y="5229200"/>
            <a:ext cx="6842894" cy="1512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76672"/>
            <a:ext cx="90364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 smtClean="0"/>
              <a:t>STABILIZATORI:održavaju fizičko –hemijsku ravnotežu proizvoda</a:t>
            </a:r>
          </a:p>
          <a:p>
            <a:r>
              <a:rPr lang="sr-Latn-ME" sz="3200" b="1" dirty="0" smtClean="0"/>
              <a:t>SREDSTVA ZA ŽELIRANJE : proizvodima daju konzistenciju gela</a:t>
            </a:r>
          </a:p>
          <a:p>
            <a:r>
              <a:rPr lang="sr-Latn-ME" sz="3200" b="1" dirty="0" smtClean="0"/>
              <a:t>HUMEKTANTI : spriječavaju sušenje proizvoda</a:t>
            </a:r>
          </a:p>
          <a:p>
            <a:r>
              <a:rPr lang="sr-Latn-ME" sz="3200" b="1" dirty="0" smtClean="0"/>
              <a:t>REGULATORI KISELOSTI : regulišu pH vrijednost</a:t>
            </a:r>
          </a:p>
          <a:p>
            <a:r>
              <a:rPr lang="sr-Latn-ME" sz="3200" b="1" dirty="0" smtClean="0"/>
              <a:t>BIOLOŠKI AKTIVNE SUPSTANCE(enzimi) : ubrzavaju biohemijske procese</a:t>
            </a:r>
            <a:endParaRPr lang="sr-Latn-ME" sz="3200" b="1" dirty="0"/>
          </a:p>
        </p:txBody>
      </p:sp>
    </p:spTree>
    <p:extLst>
      <p:ext uri="{BB962C8B-B14F-4D97-AF65-F5344CB8AC3E}">
        <p14:creationId xmlns:p14="http://schemas.microsoft.com/office/powerpoint/2010/main" val="2227298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012" y="509875"/>
            <a:ext cx="87129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 smtClean="0"/>
              <a:t>Upotreba aditiva ne smije 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sr-Latn-ME" sz="3200" dirty="0" smtClean="0"/>
              <a:t>Da prikriva greške u toku proizvodnje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sr-Latn-ME" sz="3200" dirty="0" smtClean="0"/>
              <a:t>Da obmanjuje potrošača u pogledu kvaliteta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sr-Latn-ME" sz="3200" dirty="0" smtClean="0"/>
              <a:t>Da smanjuje hranjive vrijednosti proizvoda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sr-Latn-ME" sz="3200" dirty="0" smtClean="0"/>
              <a:t>Da izaziva stvaranje toksičnih jedinjenja u toku prerade , upotrebe i čuvanja proizvoda</a:t>
            </a:r>
          </a:p>
          <a:p>
            <a:endParaRPr lang="sr-Latn-ME" sz="3200" dirty="0" smtClean="0"/>
          </a:p>
          <a:p>
            <a:pPr marL="457200" indent="-457200">
              <a:buFont typeface="Wingdings" pitchFamily="2" charset="2"/>
              <a:buChar char="Ø"/>
            </a:pPr>
            <a:endParaRPr lang="sr-Latn-ME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717032"/>
            <a:ext cx="3687663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76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219" y="332656"/>
            <a:ext cx="88924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dirty="0" smtClean="0"/>
              <a:t>ADITIVI ne smiju da budu štetni za ljudsko zdravlje.Moraju se koristiti u skladu sa :</a:t>
            </a:r>
          </a:p>
          <a:p>
            <a:r>
              <a:rPr lang="sr-Latn-ME" sz="3200" dirty="0" smtClean="0"/>
              <a:t>  “PRAVILNIKOM O KVALITETU I DRUGIM ZAHTJEVIMA ZA ADITIVE I NJIHOVE MJEŠAVINE ZA PREHRAMBENE PROIZVODE “ koji sadrži 2 dijela 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sr-Latn-ME" sz="3200" dirty="0" smtClean="0"/>
              <a:t>Pozitivnu listu aditiva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sr-Latn-ME" sz="3200" dirty="0" smtClean="0"/>
              <a:t>Listu dozvoljenih nosača aditiva i nosača rastvarača</a:t>
            </a:r>
            <a:endParaRPr lang="sr-Latn-ME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62" y="4856971"/>
            <a:ext cx="5476875" cy="181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82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5" y="116632"/>
            <a:ext cx="892899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 smtClean="0"/>
              <a:t>NOSAČI ADITIVA i NOSAČI RASTVARAČA su supstance koje se koriste za rastvaranje, razblaživanje , dispergovanje ili fizičko modifikovanje aditiva , bez uticaja na njihovu tehnološku funkciju.</a:t>
            </a:r>
          </a:p>
          <a:p>
            <a:endParaRPr lang="sr-Latn-ME" sz="3200" b="1" dirty="0"/>
          </a:p>
          <a:p>
            <a:r>
              <a:rPr lang="en-US" sz="3200" b="1" dirty="0" err="1"/>
              <a:t>Osnovna</a:t>
            </a:r>
            <a:r>
              <a:rPr lang="en-US" sz="3200" b="1" dirty="0"/>
              <a:t> </a:t>
            </a:r>
            <a:r>
              <a:rPr lang="en-US" sz="3200" b="1" dirty="0" err="1"/>
              <a:t>supstanca</a:t>
            </a:r>
            <a:r>
              <a:rPr lang="en-US" sz="3200" b="1" dirty="0"/>
              <a:t> </a:t>
            </a:r>
            <a:r>
              <a:rPr lang="en-US" sz="3200" b="1" dirty="0" smtClean="0"/>
              <a:t>+</a:t>
            </a:r>
            <a:r>
              <a:rPr lang="en-US" sz="3200" b="1" dirty="0" err="1" smtClean="0"/>
              <a:t>nosač</a:t>
            </a:r>
            <a:r>
              <a:rPr lang="en-US" sz="3200" b="1" dirty="0" smtClean="0"/>
              <a:t>/</a:t>
            </a:r>
            <a:r>
              <a:rPr lang="en-US" sz="3200" b="1" dirty="0" err="1" smtClean="0"/>
              <a:t>rastvarač</a:t>
            </a:r>
            <a:r>
              <a:rPr lang="sr-Latn-ME" sz="3200" b="1" dirty="0" smtClean="0"/>
              <a:t>=ADITIV</a:t>
            </a:r>
          </a:p>
          <a:p>
            <a:endParaRPr lang="sr-Latn-ME" sz="3200" b="1" dirty="0" smtClean="0"/>
          </a:p>
          <a:p>
            <a:r>
              <a:rPr lang="sr-Latn-ME" sz="3200" dirty="0" smtClean="0"/>
              <a:t>Primjer </a:t>
            </a:r>
            <a:r>
              <a:rPr lang="sr-Latn-ME" sz="3200" b="1" dirty="0" smtClean="0"/>
              <a:t>: </a:t>
            </a:r>
            <a:r>
              <a:rPr lang="sr-Latn-CS" sz="3200" dirty="0" smtClean="0"/>
              <a:t>kurkuma  se </a:t>
            </a:r>
            <a:r>
              <a:rPr lang="sr-Latn-CS" sz="3200" dirty="0"/>
              <a:t>koristi kao žuta boja. Kod </a:t>
            </a:r>
            <a:r>
              <a:rPr lang="sr-Latn-CS" sz="3200" dirty="0" smtClean="0"/>
              <a:t>kurkume se kao nosač koristi </a:t>
            </a:r>
            <a:r>
              <a:rPr lang="sr-Latn-CS" sz="3200" dirty="0"/>
              <a:t>određena masnoća.</a:t>
            </a:r>
            <a:br>
              <a:rPr lang="sr-Latn-CS" sz="3200" dirty="0"/>
            </a:br>
            <a:endParaRPr lang="sr-Latn-ME" sz="3200" b="1" dirty="0" smtClean="0"/>
          </a:p>
          <a:p>
            <a:endParaRPr lang="sr-Latn-ME" sz="3200" b="1" dirty="0"/>
          </a:p>
        </p:txBody>
      </p:sp>
    </p:spTree>
    <p:extLst>
      <p:ext uri="{BB962C8B-B14F-4D97-AF65-F5344CB8AC3E}">
        <p14:creationId xmlns:p14="http://schemas.microsoft.com/office/powerpoint/2010/main" val="2982528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332656"/>
            <a:ext cx="885698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 smtClean="0"/>
              <a:t>                              </a:t>
            </a:r>
            <a:r>
              <a:rPr lang="sr-Latn-ME" sz="3600" b="1" dirty="0" smtClean="0"/>
              <a:t>OZNAČAVANJE  ADITIVA</a:t>
            </a:r>
          </a:p>
          <a:p>
            <a:r>
              <a:rPr lang="sr-Latn-CS" sz="3200" dirty="0"/>
              <a:t>Sistem E brojeva u označavanju aditiva uveden je u </a:t>
            </a:r>
            <a:r>
              <a:rPr lang="sr-Latn-CS" sz="3200" dirty="0" smtClean="0"/>
              <a:t>Evropi </a:t>
            </a:r>
            <a:r>
              <a:rPr lang="sr-Latn-CS" sz="3200" dirty="0"/>
              <a:t>radi lakšeg </a:t>
            </a:r>
            <a:r>
              <a:rPr lang="sr-Latn-CS" sz="3200" dirty="0" smtClean="0"/>
              <a:t>regulisanja </a:t>
            </a:r>
            <a:r>
              <a:rPr lang="sr-Latn-CS" sz="3200" dirty="0"/>
              <a:t>prehrambenih aditiva, a prihvaćen je i od strane komisije Codex Alimentarius. Broj – E služi kao potvrda toksikološke evaluacije (ocjene rizika po zdravlje) i klasifikacije pojedinog aditiva. </a:t>
            </a:r>
            <a:r>
              <a:rPr lang="sr-Latn-CS" sz="3200" dirty="0" smtClean="0"/>
              <a:t>Svaki </a:t>
            </a:r>
            <a:r>
              <a:rPr lang="sr-Latn-CS" sz="3200" dirty="0"/>
              <a:t>broj </a:t>
            </a:r>
            <a:r>
              <a:rPr lang="sr-Latn-CS" sz="3200" dirty="0" smtClean="0"/>
              <a:t>identifikuje određeni </a:t>
            </a:r>
            <a:r>
              <a:rPr lang="sr-Latn-CS" sz="3200" dirty="0"/>
              <a:t>aditiv i zamjenjuje njegov često dug i kompleksan hemijski naziv koji zauzima dosta prostora na deklaraciji. Jedinstveni sistem E </a:t>
            </a:r>
            <a:r>
              <a:rPr lang="sr-Latn-CS" sz="3200" dirty="0" smtClean="0"/>
              <a:t>-brojeva </a:t>
            </a:r>
            <a:r>
              <a:rPr lang="sr-Latn-CS" sz="3200" dirty="0"/>
              <a:t>olakšava uvoz i izvoz hrane između različitih zemalja. </a:t>
            </a:r>
            <a:endParaRPr lang="sr-Latn-ME" sz="3200" dirty="0"/>
          </a:p>
        </p:txBody>
      </p:sp>
    </p:spTree>
    <p:extLst>
      <p:ext uri="{BB962C8B-B14F-4D97-AF65-F5344CB8AC3E}">
        <p14:creationId xmlns:p14="http://schemas.microsoft.com/office/powerpoint/2010/main" val="2225568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8892480" cy="47525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908720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800" b="1" dirty="0" smtClean="0"/>
              <a:t>Sistem  E-BROJEVA u označavanju aditiva </a:t>
            </a:r>
            <a:endParaRPr lang="sr-Latn-ME" sz="2800" b="1" dirty="0"/>
          </a:p>
        </p:txBody>
      </p:sp>
    </p:spTree>
    <p:extLst>
      <p:ext uri="{BB962C8B-B14F-4D97-AF65-F5344CB8AC3E}">
        <p14:creationId xmlns:p14="http://schemas.microsoft.com/office/powerpoint/2010/main" val="3726771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293096"/>
            <a:ext cx="2857500" cy="2381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648" y="276484"/>
            <a:ext cx="860444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dirty="0" smtClean="0"/>
              <a:t>BOJE</a:t>
            </a:r>
            <a:r>
              <a:rPr lang="sr-Latn-ME" sz="3200" b="1" dirty="0" smtClean="0"/>
              <a:t> </a:t>
            </a:r>
            <a:r>
              <a:rPr lang="sr-Latn-ME" sz="3200" dirty="0" smtClean="0"/>
              <a:t>                               E  100-181</a:t>
            </a:r>
          </a:p>
          <a:p>
            <a:r>
              <a:rPr lang="sr-Latn-ME" sz="3200" dirty="0" smtClean="0"/>
              <a:t>KONZERVANSI              E  200-290</a:t>
            </a:r>
          </a:p>
          <a:p>
            <a:r>
              <a:rPr lang="sr-Latn-ME" sz="3200" dirty="0" smtClean="0"/>
              <a:t>ANTIOKSIDANSI           E  300-340</a:t>
            </a:r>
          </a:p>
          <a:p>
            <a:r>
              <a:rPr lang="sr-Latn-ME" sz="3200" dirty="0" smtClean="0"/>
              <a:t>EMULGATORI                E  450-492</a:t>
            </a:r>
          </a:p>
          <a:p>
            <a:r>
              <a:rPr lang="sr-Latn-ME" sz="3200" dirty="0" smtClean="0"/>
              <a:t>ZASLAĐIVAČI                 E420,421  i 950-970</a:t>
            </a:r>
          </a:p>
          <a:p>
            <a:r>
              <a:rPr lang="sr-Latn-ME" sz="3200" dirty="0" smtClean="0"/>
              <a:t>LECITIN                           E  322</a:t>
            </a:r>
          </a:p>
          <a:p>
            <a:r>
              <a:rPr lang="sr-Latn-ME" sz="3200" dirty="0" smtClean="0"/>
              <a:t>PEKTIN                            E 440</a:t>
            </a:r>
          </a:p>
          <a:p>
            <a:r>
              <a:rPr lang="sr-Latn-ME" sz="3200" dirty="0" smtClean="0"/>
              <a:t>ASKORBINSKA KISELINA  E 300</a:t>
            </a:r>
          </a:p>
          <a:p>
            <a:r>
              <a:rPr lang="sr-Latn-ME" sz="3200" dirty="0" smtClean="0"/>
              <a:t>VINSKA KISELINA          E 334</a:t>
            </a:r>
          </a:p>
          <a:p>
            <a:r>
              <a:rPr lang="sr-Latn-ME" sz="3200" dirty="0" smtClean="0"/>
              <a:t>LIMUNSKA KISELINA    E 330</a:t>
            </a:r>
          </a:p>
          <a:p>
            <a:endParaRPr lang="sr-Latn-ME" sz="3600" dirty="0" smtClean="0"/>
          </a:p>
          <a:p>
            <a:endParaRPr lang="sr-Latn-ME" sz="3200" dirty="0"/>
          </a:p>
        </p:txBody>
      </p:sp>
    </p:spTree>
    <p:extLst>
      <p:ext uri="{BB962C8B-B14F-4D97-AF65-F5344CB8AC3E}">
        <p14:creationId xmlns:p14="http://schemas.microsoft.com/office/powerpoint/2010/main" val="1375920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88569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200" b="1" dirty="0" smtClean="0"/>
              <a:t>ZDRAVSTVENI ASPEKTI PRIMJENE ADITIVA</a:t>
            </a:r>
          </a:p>
          <a:p>
            <a:r>
              <a:rPr lang="sr-Latn-CS" sz="2800" dirty="0"/>
              <a:t>A</a:t>
            </a:r>
            <a:r>
              <a:rPr lang="sr-Latn-CS" sz="2800" dirty="0" smtClean="0"/>
              <a:t>ditivima </a:t>
            </a:r>
            <a:r>
              <a:rPr lang="sr-Latn-CS" sz="2800" dirty="0"/>
              <a:t>se na osnovu detaljnih ispitivanja </a:t>
            </a:r>
            <a:r>
              <a:rPr lang="sr-Latn-CS" sz="2800" dirty="0" smtClean="0"/>
              <a:t>odobrava </a:t>
            </a:r>
            <a:r>
              <a:rPr lang="sr-Latn-CS" sz="2800" dirty="0"/>
              <a:t>upotreba, te kreira regulativa koja </a:t>
            </a:r>
            <a:r>
              <a:rPr lang="sr-Latn-CS" sz="2800" dirty="0" smtClean="0"/>
              <a:t>definiše </a:t>
            </a:r>
            <a:r>
              <a:rPr lang="sr-Latn-CS" sz="2800" dirty="0"/>
              <a:t>svrhu i količinu aditiva koji se mogu upotrijebiti. Ako se unose u organizam u količinama koje nisu dozvoljene onda su škodljivi i uzrokuju bolesti. Pri dužoj ekspoziciji rizik se povećava. </a:t>
            </a:r>
            <a:r>
              <a:rPr lang="sr-Latn-CS" sz="2800" dirty="0" smtClean="0"/>
              <a:t>Stepen </a:t>
            </a:r>
            <a:r>
              <a:rPr lang="sr-Latn-CS" sz="2800" dirty="0"/>
              <a:t>prihvatljivosti aditiva izražava se preko prihvatljivog dnevnog unosa (ADI- acceptable daily intake) za pojedini aditiv i namirnice u kojima se mogu koristiti. </a:t>
            </a:r>
            <a:r>
              <a:rPr lang="sr-Latn-CS" sz="2800" b="1" dirty="0"/>
              <a:t>ADI označava količinu neke </a:t>
            </a:r>
            <a:r>
              <a:rPr lang="sr-Latn-CS" sz="2800" b="1" dirty="0" smtClean="0"/>
              <a:t>materije </a:t>
            </a:r>
            <a:r>
              <a:rPr lang="sr-Latn-CS" sz="2800" b="1" dirty="0"/>
              <a:t>(aditiva) izraženu u miligramima po kilogramu tjelesne težine koju čovjek može sa sigurnošću </a:t>
            </a:r>
            <a:r>
              <a:rPr lang="sr-Latn-CS" sz="2800" b="1" dirty="0" smtClean="0"/>
              <a:t>da konzumira </a:t>
            </a:r>
            <a:r>
              <a:rPr lang="sr-Latn-CS" sz="2800" b="1" dirty="0"/>
              <a:t>svakog dana tokom cijelog života, a da pri tome ne ugrozi svoje zdravlje</a:t>
            </a:r>
            <a:r>
              <a:rPr lang="sr-Latn-CS" sz="2800" dirty="0"/>
              <a:t>.</a:t>
            </a:r>
            <a:endParaRPr lang="sr-Latn-ME" sz="2800" b="1" dirty="0"/>
          </a:p>
        </p:txBody>
      </p:sp>
    </p:spTree>
    <p:extLst>
      <p:ext uri="{BB962C8B-B14F-4D97-AF65-F5344CB8AC3E}">
        <p14:creationId xmlns:p14="http://schemas.microsoft.com/office/powerpoint/2010/main" val="956751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003335"/>
              </p:ext>
            </p:extLst>
          </p:nvPr>
        </p:nvGraphicFramePr>
        <p:xfrm>
          <a:off x="179512" y="260649"/>
          <a:ext cx="8784976" cy="6339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9191"/>
                <a:gridCol w="2832458"/>
                <a:gridCol w="3603327"/>
              </a:tblGrid>
              <a:tr h="1753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2800" dirty="0">
                          <a:effectLst/>
                        </a:rPr>
                        <a:t>Aditivi koje treba izbijegavati</a:t>
                      </a:r>
                      <a:endParaRPr lang="sr-Latn-ME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689" marR="24689" marT="24689" marB="246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2800" dirty="0">
                          <a:effectLst/>
                        </a:rPr>
                        <a:t>Vjerovatno zdravstveno sigurni aditivi</a:t>
                      </a:r>
                      <a:endParaRPr lang="sr-Latn-ME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689" marR="24689" marT="24689" marB="246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2800" dirty="0">
                          <a:effectLst/>
                        </a:rPr>
                        <a:t>Aditivi čiji je udio ograničen</a:t>
                      </a:r>
                      <a:br>
                        <a:rPr lang="sr-Latn-CS" sz="2800" dirty="0">
                          <a:effectLst/>
                        </a:rPr>
                      </a:br>
                      <a:r>
                        <a:rPr lang="sr-Latn-CS" sz="2800" dirty="0">
                          <a:effectLst/>
                        </a:rPr>
                        <a:t>mogu se koristiti uz oprez</a:t>
                      </a:r>
                      <a:endParaRPr lang="sr-Latn-ME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689" marR="24689" marT="24689" marB="24689" anchor="ctr"/>
                </a:tc>
              </a:tr>
              <a:tr h="45832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r-Latn-CS" sz="2400" dirty="0" smtClean="0">
                          <a:effectLst/>
                        </a:rPr>
                        <a:t>vještačke </a:t>
                      </a:r>
                      <a:r>
                        <a:rPr lang="sr-Latn-CS" sz="2400" dirty="0">
                          <a:effectLst/>
                        </a:rPr>
                        <a:t>boje, natrijum nitrat i natrijum nitrit, Na </a:t>
                      </a:r>
                      <a:r>
                        <a:rPr lang="sr-Latn-CS" sz="2400" dirty="0" smtClean="0">
                          <a:effectLst/>
                        </a:rPr>
                        <a:t>-benzoat</a:t>
                      </a:r>
                      <a:r>
                        <a:rPr lang="sr-Latn-CS" sz="2400" dirty="0">
                          <a:effectLst/>
                        </a:rPr>
                        <a:t>, </a:t>
                      </a:r>
                      <a:r>
                        <a:rPr lang="sr-Latn-CS" sz="2400" dirty="0" smtClean="0">
                          <a:effectLst/>
                        </a:rPr>
                        <a:t>zasladjivači</a:t>
                      </a:r>
                      <a:r>
                        <a:rPr lang="sr-Latn-CS" sz="2400" dirty="0">
                          <a:effectLst/>
                        </a:rPr>
                        <a:t>, sulfiti, sumpor dioksid, </a:t>
                      </a:r>
                      <a:r>
                        <a:rPr lang="sr-Latn-CS" sz="2400" dirty="0" smtClean="0">
                          <a:effectLst/>
                        </a:rPr>
                        <a:t>ortofosforna </a:t>
                      </a:r>
                      <a:r>
                        <a:rPr lang="sr-Latn-CS" sz="2400" dirty="0">
                          <a:effectLst/>
                        </a:rPr>
                        <a:t>i slične </a:t>
                      </a:r>
                      <a:r>
                        <a:rPr lang="sr-Latn-CS" sz="2400" dirty="0" smtClean="0">
                          <a:effectLst/>
                        </a:rPr>
                        <a:t>kiseline</a:t>
                      </a:r>
                      <a:endParaRPr lang="sr-Latn-ME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689" marR="24689" marT="24689" marB="246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r-Latn-CS" sz="2400" dirty="0">
                          <a:effectLst/>
                        </a:rPr>
                        <a:t>pektin, lecitin, želatin, vitamini, minerali, limunska, mliječna kiselina, alginati, </a:t>
                      </a:r>
                      <a:r>
                        <a:rPr lang="sr-Latn-CS" sz="2400" dirty="0" smtClean="0">
                          <a:effectLst/>
                        </a:rPr>
                        <a:t>prirodne </a:t>
                      </a:r>
                      <a:r>
                        <a:rPr lang="sr-Latn-CS" sz="2400" dirty="0">
                          <a:effectLst/>
                        </a:rPr>
                        <a:t>boje, kazein, laktoza, prirodni vanilin</a:t>
                      </a:r>
                      <a:endParaRPr lang="sr-Latn-ME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689" marR="24689" marT="24689" marB="246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r-Latn-CS" sz="2800" dirty="0" smtClean="0">
                          <a:effectLst/>
                        </a:rPr>
                        <a:t>  mononatrijum     glutaminat</a:t>
                      </a:r>
                      <a:r>
                        <a:rPr lang="sr-Latn-CS" sz="2800" dirty="0">
                          <a:effectLst/>
                        </a:rPr>
                        <a:t>, </a:t>
                      </a:r>
                      <a:r>
                        <a:rPr lang="sr-Latn-CS" sz="2800" dirty="0" smtClean="0">
                          <a:effectLst/>
                        </a:rPr>
                        <a:t>  aspartman</a:t>
                      </a:r>
                      <a:r>
                        <a:rPr lang="sr-Latn-CS" sz="2800" dirty="0">
                          <a:effectLst/>
                        </a:rPr>
                        <a:t>,</a:t>
                      </a:r>
                      <a:br>
                        <a:rPr lang="sr-Latn-CS" sz="2800" dirty="0">
                          <a:effectLst/>
                        </a:rPr>
                      </a:br>
                      <a:r>
                        <a:rPr lang="sr-Latn-CS" sz="2800" dirty="0" smtClean="0">
                          <a:effectLst/>
                        </a:rPr>
                        <a:t>kofein</a:t>
                      </a:r>
                      <a:r>
                        <a:rPr lang="sr-Latn-CS" sz="2800" dirty="0">
                          <a:effectLst/>
                        </a:rPr>
                        <a:t>, propilen </a:t>
                      </a:r>
                      <a:r>
                        <a:rPr lang="sr-Latn-CS" sz="2800" dirty="0" smtClean="0">
                          <a:effectLst/>
                        </a:rPr>
                        <a:t>glikol</a:t>
                      </a:r>
                      <a:endParaRPr lang="sr-Latn-ME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689" marR="24689" marT="24689" marB="24689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155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764704"/>
            <a:ext cx="864096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Zbog</a:t>
            </a:r>
            <a:r>
              <a:rPr lang="en-US" sz="2800" dirty="0"/>
              <a:t> </a:t>
            </a:r>
            <a:r>
              <a:rPr lang="en-US" sz="2800" dirty="0" err="1"/>
              <a:t>potrebe</a:t>
            </a:r>
            <a:r>
              <a:rPr lang="en-US" sz="2800" dirty="0"/>
              <a:t> </a:t>
            </a:r>
            <a:r>
              <a:rPr lang="en-US" sz="2800" dirty="0" err="1"/>
              <a:t>stalnog</a:t>
            </a:r>
            <a:r>
              <a:rPr lang="en-US" sz="2800" dirty="0"/>
              <a:t> </a:t>
            </a:r>
            <a:r>
              <a:rPr lang="en-US" sz="2800" dirty="0" err="1"/>
              <a:t>monitoringa</a:t>
            </a:r>
            <a:r>
              <a:rPr lang="en-US" sz="2800" dirty="0"/>
              <a:t> </a:t>
            </a:r>
            <a:r>
              <a:rPr lang="en-US" sz="2800" dirty="0" err="1"/>
              <a:t>prisustva</a:t>
            </a:r>
            <a:r>
              <a:rPr lang="en-US" sz="2800" dirty="0"/>
              <a:t> </a:t>
            </a:r>
            <a:r>
              <a:rPr lang="en-US" sz="2800" dirty="0" err="1"/>
              <a:t>aditiva</a:t>
            </a:r>
            <a:r>
              <a:rPr lang="en-US" sz="2800" dirty="0"/>
              <a:t> u </a:t>
            </a:r>
            <a:r>
              <a:rPr lang="en-US" sz="2800" dirty="0" err="1"/>
              <a:t>namirnicama</a:t>
            </a:r>
            <a:r>
              <a:rPr lang="en-US" sz="2800" dirty="0"/>
              <a:t> </a:t>
            </a:r>
            <a:r>
              <a:rPr lang="en-US" sz="2800" dirty="0" err="1"/>
              <a:t>postavlja</a:t>
            </a:r>
            <a:r>
              <a:rPr lang="en-US" sz="2800" dirty="0"/>
              <a:t> se </a:t>
            </a:r>
            <a:r>
              <a:rPr lang="en-US" sz="2800" dirty="0" err="1"/>
              <a:t>obavezan</a:t>
            </a:r>
            <a:r>
              <a:rPr lang="en-US" sz="2800" dirty="0"/>
              <a:t> </a:t>
            </a:r>
            <a:r>
              <a:rPr lang="en-US" sz="2800" dirty="0" err="1"/>
              <a:t>zahtjev</a:t>
            </a:r>
            <a:r>
              <a:rPr lang="en-US" sz="2800" dirty="0"/>
              <a:t> da se </a:t>
            </a:r>
            <a:r>
              <a:rPr lang="en-US" sz="2800" dirty="0" err="1"/>
              <a:t>mogu</a:t>
            </a:r>
            <a:r>
              <a:rPr lang="en-US" sz="2800" dirty="0"/>
              <a:t> </a:t>
            </a:r>
            <a:r>
              <a:rPr lang="en-US" sz="2800" dirty="0" err="1"/>
              <a:t>kvantitativno</a:t>
            </a:r>
            <a:r>
              <a:rPr lang="en-US" sz="2800" dirty="0"/>
              <a:t> </a:t>
            </a:r>
            <a:r>
              <a:rPr lang="en-US" sz="2800" dirty="0" err="1" smtClean="0"/>
              <a:t>identi</a:t>
            </a:r>
            <a:r>
              <a:rPr lang="sr-Latn-ME" sz="2800" dirty="0" smtClean="0"/>
              <a:t>fikovati </a:t>
            </a:r>
            <a:r>
              <a:rPr lang="en-US" sz="2800" dirty="0" smtClean="0"/>
              <a:t>i </a:t>
            </a:r>
            <a:r>
              <a:rPr lang="en-US" sz="2800" dirty="0" err="1"/>
              <a:t>utvrditi</a:t>
            </a:r>
            <a:r>
              <a:rPr lang="en-US" sz="2800" dirty="0"/>
              <a:t>, </a:t>
            </a:r>
            <a:r>
              <a:rPr lang="en-US" sz="2800" dirty="0" err="1"/>
              <a:t>osim</a:t>
            </a:r>
            <a:r>
              <a:rPr lang="en-US" sz="2800" dirty="0"/>
              <a:t> </a:t>
            </a:r>
            <a:r>
              <a:rPr lang="en-US" sz="2800" dirty="0" err="1"/>
              <a:t>ako</a:t>
            </a:r>
            <a:r>
              <a:rPr lang="en-US" sz="2800" dirty="0"/>
              <a:t> </a:t>
            </a:r>
            <a:r>
              <a:rPr lang="en-US" sz="2800" dirty="0" err="1"/>
              <a:t>nisu</a:t>
            </a:r>
            <a:r>
              <a:rPr lang="en-US" sz="2800" dirty="0"/>
              <a:t> u </a:t>
            </a:r>
            <a:r>
              <a:rPr lang="en-US" sz="2800" dirty="0" err="1"/>
              <a:t>tehnološkom</a:t>
            </a:r>
            <a:r>
              <a:rPr lang="en-US" sz="2800" dirty="0"/>
              <a:t> </a:t>
            </a:r>
            <a:r>
              <a:rPr lang="en-US" sz="2800" dirty="0" err="1"/>
              <a:t>postupku</a:t>
            </a:r>
            <a:r>
              <a:rPr lang="en-US" sz="2800" dirty="0"/>
              <a:t> </a:t>
            </a:r>
            <a:r>
              <a:rPr lang="en-US" sz="2800" dirty="0" err="1"/>
              <a:t>uklonjeni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razgrađeni</a:t>
            </a:r>
            <a:r>
              <a:rPr lang="en-US" sz="2800" dirty="0"/>
              <a:t>. </a:t>
            </a:r>
            <a:r>
              <a:rPr lang="en-US" sz="2800" dirty="0" err="1"/>
              <a:t>Napredak</a:t>
            </a:r>
            <a:r>
              <a:rPr lang="en-US" sz="2800" dirty="0"/>
              <a:t> u </a:t>
            </a:r>
            <a:r>
              <a:rPr lang="en-US" sz="2800" dirty="0" err="1"/>
              <a:t>analitičkoj</a:t>
            </a:r>
            <a:r>
              <a:rPr lang="en-US" sz="2800" dirty="0"/>
              <a:t> </a:t>
            </a:r>
            <a:r>
              <a:rPr lang="en-US" sz="2800" dirty="0" err="1"/>
              <a:t>hemiji</a:t>
            </a:r>
            <a:r>
              <a:rPr lang="en-US" sz="2800" dirty="0"/>
              <a:t> </a:t>
            </a:r>
            <a:r>
              <a:rPr lang="en-US" sz="2800" dirty="0" err="1"/>
              <a:t>sada</a:t>
            </a:r>
            <a:r>
              <a:rPr lang="en-US" sz="2800" dirty="0"/>
              <a:t> </a:t>
            </a:r>
            <a:r>
              <a:rPr lang="en-US" sz="2800" dirty="0" err="1" smtClean="0"/>
              <a:t>omoguć</a:t>
            </a:r>
            <a:r>
              <a:rPr lang="sr-Latn-ME" sz="2800" dirty="0" smtClean="0"/>
              <a:t>ava </a:t>
            </a:r>
            <a:r>
              <a:rPr lang="en-US" sz="2800" dirty="0" err="1" smtClean="0"/>
              <a:t>otkrivanje</a:t>
            </a:r>
            <a:r>
              <a:rPr lang="en-US" sz="2800" dirty="0" smtClean="0"/>
              <a:t> </a:t>
            </a:r>
            <a:r>
              <a:rPr lang="en-US" sz="2800" dirty="0" err="1"/>
              <a:t>količine</a:t>
            </a:r>
            <a:r>
              <a:rPr lang="en-US" sz="2800" dirty="0"/>
              <a:t> </a:t>
            </a:r>
            <a:r>
              <a:rPr lang="en-US" sz="2800" dirty="0" err="1"/>
              <a:t>zagađenja</a:t>
            </a:r>
            <a:r>
              <a:rPr lang="en-US" sz="2800" dirty="0"/>
              <a:t> </a:t>
            </a:r>
            <a:r>
              <a:rPr lang="en-US" sz="2800" dirty="0" err="1"/>
              <a:t>mjerene</a:t>
            </a:r>
            <a:r>
              <a:rPr lang="en-US" sz="2800" dirty="0"/>
              <a:t> u </a:t>
            </a:r>
            <a:r>
              <a:rPr lang="en-US" sz="2800" dirty="0" err="1"/>
              <a:t>mjernoj</a:t>
            </a:r>
            <a:r>
              <a:rPr lang="en-US" sz="2800" dirty="0"/>
              <a:t> </a:t>
            </a:r>
            <a:r>
              <a:rPr lang="en-US" sz="2800" dirty="0" err="1"/>
              <a:t>jedinici</a:t>
            </a:r>
            <a:r>
              <a:rPr lang="en-US" sz="2800" dirty="0"/>
              <a:t> ppb . U </a:t>
            </a:r>
            <a:r>
              <a:rPr lang="en-US" sz="2800" dirty="0" err="1"/>
              <a:t>slučajevima</a:t>
            </a:r>
            <a:r>
              <a:rPr lang="en-US" sz="2800" dirty="0"/>
              <a:t> </a:t>
            </a:r>
            <a:r>
              <a:rPr lang="en-US" sz="2800" dirty="0" err="1"/>
              <a:t>kada</a:t>
            </a:r>
            <a:r>
              <a:rPr lang="en-US" sz="2800" dirty="0"/>
              <a:t> </a:t>
            </a:r>
            <a:r>
              <a:rPr lang="en-US" sz="2800" dirty="0" err="1"/>
              <a:t>dodaci</a:t>
            </a:r>
            <a:r>
              <a:rPr lang="en-US" sz="2800" dirty="0"/>
              <a:t> </a:t>
            </a:r>
            <a:r>
              <a:rPr lang="en-US" sz="2800" dirty="0" err="1"/>
              <a:t>hrani</a:t>
            </a:r>
            <a:r>
              <a:rPr lang="en-US" sz="2800" dirty="0"/>
              <a:t> ne bi </a:t>
            </a:r>
            <a:r>
              <a:rPr lang="en-US" sz="2800" dirty="0" err="1"/>
              <a:t>trebali</a:t>
            </a:r>
            <a:r>
              <a:rPr lang="en-US" sz="2800" dirty="0"/>
              <a:t> </a:t>
            </a:r>
            <a:r>
              <a:rPr lang="en-US" sz="2800" dirty="0" err="1"/>
              <a:t>uzrokovati</a:t>
            </a:r>
            <a:r>
              <a:rPr lang="en-US" sz="2800" dirty="0"/>
              <a:t> </a:t>
            </a:r>
            <a:r>
              <a:rPr lang="en-US" sz="2800" dirty="0" err="1"/>
              <a:t>nikakve</a:t>
            </a:r>
            <a:r>
              <a:rPr lang="en-US" sz="2800" dirty="0"/>
              <a:t> </a:t>
            </a:r>
            <a:r>
              <a:rPr lang="en-US" sz="2800" dirty="0" err="1"/>
              <a:t>ozbiljnije</a:t>
            </a:r>
            <a:r>
              <a:rPr lang="en-US" sz="2800" dirty="0"/>
              <a:t> </a:t>
            </a:r>
            <a:r>
              <a:rPr lang="en-US" sz="2800" dirty="0" err="1"/>
              <a:t>probleme</a:t>
            </a:r>
            <a:r>
              <a:rPr lang="en-US" sz="2800" dirty="0"/>
              <a:t> (</a:t>
            </a:r>
            <a:r>
              <a:rPr lang="en-US" sz="2800" dirty="0" err="1"/>
              <a:t>toksikološke</a:t>
            </a:r>
            <a:r>
              <a:rPr lang="en-US" sz="2800" dirty="0"/>
              <a:t> i </a:t>
            </a:r>
            <a:r>
              <a:rPr lang="en-US" sz="2800" dirty="0" err="1"/>
              <a:t>zdravstvene</a:t>
            </a:r>
            <a:r>
              <a:rPr lang="en-US" sz="2800" dirty="0"/>
              <a:t>),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gdje</a:t>
            </a:r>
            <a:r>
              <a:rPr lang="en-US" sz="2800" dirty="0"/>
              <a:t> se ne </a:t>
            </a:r>
            <a:r>
              <a:rPr lang="en-US" sz="2800" dirty="0" err="1"/>
              <a:t>očekuje</a:t>
            </a:r>
            <a:r>
              <a:rPr lang="en-US" sz="2800" dirty="0"/>
              <a:t> </a:t>
            </a:r>
            <a:r>
              <a:rPr lang="en-US" sz="2800" dirty="0" err="1"/>
              <a:t>velik</a:t>
            </a:r>
            <a:r>
              <a:rPr lang="en-US" sz="2800" dirty="0"/>
              <a:t> </a:t>
            </a:r>
            <a:r>
              <a:rPr lang="en-US" sz="2800" dirty="0" err="1"/>
              <a:t>utjecaj</a:t>
            </a:r>
            <a:r>
              <a:rPr lang="en-US" sz="2800" dirty="0"/>
              <a:t> </a:t>
            </a:r>
            <a:r>
              <a:rPr lang="en-US" sz="2800" dirty="0" err="1"/>
              <a:t>aditiva</a:t>
            </a:r>
            <a:r>
              <a:rPr lang="en-US" sz="2800" dirty="0"/>
              <a:t>, </a:t>
            </a:r>
            <a:r>
              <a:rPr lang="en-US" sz="2800" dirty="0" err="1"/>
              <a:t>institucije</a:t>
            </a:r>
            <a:r>
              <a:rPr lang="en-US" sz="2800" dirty="0"/>
              <a:t> </a:t>
            </a:r>
            <a:r>
              <a:rPr lang="en-US" sz="2800" dirty="0" err="1"/>
              <a:t>koje</a:t>
            </a:r>
            <a:r>
              <a:rPr lang="en-US" sz="2800" dirty="0"/>
              <a:t> </a:t>
            </a:r>
            <a:r>
              <a:rPr lang="en-US" sz="2800" dirty="0" err="1"/>
              <a:t>dozvoljavaju</a:t>
            </a:r>
            <a:r>
              <a:rPr lang="en-US" sz="2800" dirty="0"/>
              <a:t> </a:t>
            </a:r>
            <a:r>
              <a:rPr lang="en-US" sz="2800" dirty="0" err="1"/>
              <a:t>upotrebu</a:t>
            </a:r>
            <a:r>
              <a:rPr lang="en-US" sz="2800" dirty="0"/>
              <a:t> </a:t>
            </a:r>
            <a:r>
              <a:rPr lang="en-US" sz="2800" dirty="0" err="1"/>
              <a:t>aditiva</a:t>
            </a:r>
            <a:r>
              <a:rPr lang="en-US" sz="2800" dirty="0"/>
              <a:t> u </a:t>
            </a:r>
            <a:r>
              <a:rPr lang="en-US" sz="2800" dirty="0" err="1"/>
              <a:t>hrani</a:t>
            </a:r>
            <a:r>
              <a:rPr lang="en-US" sz="2800" dirty="0"/>
              <a:t> </a:t>
            </a:r>
            <a:r>
              <a:rPr lang="en-US" sz="2800" dirty="0" err="1" smtClean="0"/>
              <a:t>zahtijeva</a:t>
            </a:r>
            <a:r>
              <a:rPr lang="sr-Latn-ME" sz="2800" dirty="0" smtClean="0"/>
              <a:t>ju  proučavanje reda veličine </a:t>
            </a:r>
            <a:r>
              <a:rPr lang="en-US" sz="2800" dirty="0" smtClean="0"/>
              <a:t>od </a:t>
            </a:r>
            <a:r>
              <a:rPr lang="en-US" sz="2800" dirty="0"/>
              <a:t>50 ppb. </a:t>
            </a:r>
            <a:r>
              <a:rPr lang="en-US" sz="2800" dirty="0" err="1"/>
              <a:t>Tamo</a:t>
            </a:r>
            <a:r>
              <a:rPr lang="en-US" sz="2800" dirty="0"/>
              <a:t> </a:t>
            </a:r>
            <a:r>
              <a:rPr lang="en-US" sz="2800" dirty="0" err="1"/>
              <a:t>gdje</a:t>
            </a:r>
            <a:r>
              <a:rPr lang="en-US" sz="2800" dirty="0"/>
              <a:t> bi </a:t>
            </a:r>
            <a:r>
              <a:rPr lang="en-US" sz="2800" dirty="0" err="1"/>
              <a:t>toksikološki</a:t>
            </a:r>
            <a:r>
              <a:rPr lang="en-US" sz="2800" dirty="0"/>
              <a:t> </a:t>
            </a:r>
            <a:r>
              <a:rPr lang="en-US" sz="2800" dirty="0" err="1" smtClean="0"/>
              <a:t>ut</a:t>
            </a:r>
            <a:r>
              <a:rPr lang="sr-Latn-ME" sz="2800" dirty="0" smtClean="0"/>
              <a:t>ic</a:t>
            </a:r>
            <a:r>
              <a:rPr lang="en-US" sz="2800" dirty="0" err="1" smtClean="0"/>
              <a:t>aji</a:t>
            </a:r>
            <a:r>
              <a:rPr lang="en-US" sz="2800" dirty="0" smtClean="0"/>
              <a:t> </a:t>
            </a:r>
            <a:r>
              <a:rPr lang="en-US" sz="2800" dirty="0" err="1"/>
              <a:t>trebali</a:t>
            </a:r>
            <a:r>
              <a:rPr lang="en-US" sz="2800" dirty="0"/>
              <a:t> </a:t>
            </a:r>
            <a:r>
              <a:rPr lang="en-US" sz="2800" dirty="0" err="1"/>
              <a:t>biti</a:t>
            </a:r>
            <a:r>
              <a:rPr lang="en-US" sz="2800" dirty="0"/>
              <a:t> </a:t>
            </a:r>
            <a:r>
              <a:rPr lang="en-US" sz="2800" dirty="0" err="1"/>
              <a:t>veći</a:t>
            </a:r>
            <a:r>
              <a:rPr lang="en-US" sz="2800" dirty="0"/>
              <a:t>, </a:t>
            </a:r>
            <a:r>
              <a:rPr lang="en-US" sz="2800" dirty="0" err="1"/>
              <a:t>zahtjevi</a:t>
            </a:r>
            <a:r>
              <a:rPr lang="en-US" sz="2800" dirty="0"/>
              <a:t> </a:t>
            </a:r>
            <a:r>
              <a:rPr lang="en-US" sz="2800" dirty="0" err="1"/>
              <a:t>analize</a:t>
            </a:r>
            <a:r>
              <a:rPr lang="en-US" sz="2800" dirty="0"/>
              <a:t> </a:t>
            </a:r>
            <a:r>
              <a:rPr lang="en-US" sz="2800" dirty="0" err="1"/>
              <a:t>spuštaju</a:t>
            </a:r>
            <a:r>
              <a:rPr lang="en-US" sz="2800" dirty="0"/>
              <a:t> se do 10 ppb</a:t>
            </a:r>
            <a:r>
              <a:rPr lang="en-US" dirty="0"/>
              <a:t>.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683711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1192"/>
            <a:ext cx="8568952" cy="661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28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185</TotalTime>
  <Words>905</Words>
  <Application>Microsoft Office PowerPoint</Application>
  <PresentationFormat>On-screen Show (4:3)</PresentationFormat>
  <Paragraphs>73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ADITIVI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PARANDCO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ADITIVI</dc:title>
  <dc:creator>PARAND</dc:creator>
  <cp:lastModifiedBy>PARAND</cp:lastModifiedBy>
  <cp:revision>30</cp:revision>
  <dcterms:created xsi:type="dcterms:W3CDTF">2014-12-06T23:54:13Z</dcterms:created>
  <dcterms:modified xsi:type="dcterms:W3CDTF">2014-12-07T12:16:52Z</dcterms:modified>
</cp:coreProperties>
</file>