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D7AE-61C0-46D6-AAEC-E6BD20B12FCA}" type="datetimeFigureOut">
              <a:rPr lang="sr-Latn-ME" smtClean="0"/>
              <a:t>10.12.2014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87C1-F0D9-4B3F-B839-3625D2A3EA1D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723369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D7AE-61C0-46D6-AAEC-E6BD20B12FCA}" type="datetimeFigureOut">
              <a:rPr lang="sr-Latn-ME" smtClean="0"/>
              <a:t>10.12.2014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87C1-F0D9-4B3F-B839-3625D2A3EA1D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376889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D7AE-61C0-46D6-AAEC-E6BD20B12FCA}" type="datetimeFigureOut">
              <a:rPr lang="sr-Latn-ME" smtClean="0"/>
              <a:t>10.12.2014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87C1-F0D9-4B3F-B839-3625D2A3EA1D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693697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D7AE-61C0-46D6-AAEC-E6BD20B12FCA}" type="datetimeFigureOut">
              <a:rPr lang="sr-Latn-ME" smtClean="0"/>
              <a:t>10.12.2014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87C1-F0D9-4B3F-B839-3625D2A3EA1D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804983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D7AE-61C0-46D6-AAEC-E6BD20B12FCA}" type="datetimeFigureOut">
              <a:rPr lang="sr-Latn-ME" smtClean="0"/>
              <a:t>10.12.2014</a:t>
            </a:fld>
            <a:endParaRPr lang="sr-Latn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87C1-F0D9-4B3F-B839-3625D2A3EA1D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982139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D7AE-61C0-46D6-AAEC-E6BD20B12FCA}" type="datetimeFigureOut">
              <a:rPr lang="sr-Latn-ME" smtClean="0"/>
              <a:t>10.12.2014</a:t>
            </a:fld>
            <a:endParaRPr lang="sr-Latn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87C1-F0D9-4B3F-B839-3625D2A3EA1D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551202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D7AE-61C0-46D6-AAEC-E6BD20B12FCA}" type="datetimeFigureOut">
              <a:rPr lang="sr-Latn-ME" smtClean="0"/>
              <a:t>10.12.2014</a:t>
            </a:fld>
            <a:endParaRPr lang="sr-Latn-M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87C1-F0D9-4B3F-B839-3625D2A3EA1D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277824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D7AE-61C0-46D6-AAEC-E6BD20B12FCA}" type="datetimeFigureOut">
              <a:rPr lang="sr-Latn-ME" smtClean="0"/>
              <a:t>10.12.2014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87C1-F0D9-4B3F-B839-3625D2A3EA1D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589681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M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D7AE-61C0-46D6-AAEC-E6BD20B12FCA}" type="datetimeFigureOut">
              <a:rPr lang="sr-Latn-ME" smtClean="0"/>
              <a:t>10.12.2014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87C1-F0D9-4B3F-B839-3625D2A3EA1D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233226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D7AE-61C0-46D6-AAEC-E6BD20B12FCA}" type="datetimeFigureOut">
              <a:rPr lang="sr-Latn-ME" smtClean="0"/>
              <a:t>10.12.2014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87C1-F0D9-4B3F-B839-3625D2A3EA1D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877556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D7AE-61C0-46D6-AAEC-E6BD20B12FCA}" type="datetimeFigureOut">
              <a:rPr lang="sr-Latn-ME" smtClean="0"/>
              <a:t>10.12.2014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87C1-F0D9-4B3F-B839-3625D2A3EA1D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577294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CD7AE-61C0-46D6-AAEC-E6BD20B12FCA}" type="datetimeFigureOut">
              <a:rPr lang="sr-Latn-ME" smtClean="0"/>
              <a:t>10.12.2014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087C1-F0D9-4B3F-B839-3625D2A3EA1D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997509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04665"/>
            <a:ext cx="7772400" cy="1224136"/>
          </a:xfrm>
        </p:spPr>
        <p:txBody>
          <a:bodyPr/>
          <a:lstStyle/>
          <a:p>
            <a:r>
              <a:rPr lang="sr-Latn-ME" b="1" dirty="0" smtClean="0"/>
              <a:t>ANALIZA JESTIVIH ULJA I MASTI</a:t>
            </a:r>
            <a:endParaRPr lang="sr-Latn-ME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M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1628800"/>
            <a:ext cx="8572500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80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548680"/>
            <a:ext cx="84969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4000" b="1" dirty="0"/>
              <a:t> VRSTE ULJA I MASTI U PROMETU</a:t>
            </a:r>
            <a:endParaRPr lang="sr-Latn-ME" sz="4000" dirty="0"/>
          </a:p>
          <a:p>
            <a:r>
              <a:rPr lang="sr-Latn-ME" sz="4000" dirty="0"/>
              <a:t>Ulja i masti biljnog i animalnog porijekla predstavljaju veliku grupu proizvoda koji se koriste u ishrani</a:t>
            </a:r>
            <a:r>
              <a:rPr lang="sr-Latn-ME" sz="4000" dirty="0" smtClean="0"/>
              <a:t>.</a:t>
            </a:r>
          </a:p>
          <a:p>
            <a:r>
              <a:rPr lang="sr-Latn-ME" sz="4000" dirty="0"/>
              <a:t>Prema propisu o kvalitetu , proizvodi iz ove grupe obuhvataju :</a:t>
            </a:r>
          </a:p>
          <a:p>
            <a:endParaRPr lang="sr-Latn-ME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365103"/>
            <a:ext cx="4320479" cy="23042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637" y="4617905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0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6"/>
            <a:ext cx="848646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200" b="1" dirty="0"/>
              <a:t>1.JESTIVA BILJNA ULJA SA NAZNAKOM </a:t>
            </a:r>
            <a:r>
              <a:rPr lang="sr-Latn-ME" sz="3200" b="1" dirty="0" smtClean="0"/>
              <a:t>SIROVINE</a:t>
            </a:r>
          </a:p>
          <a:p>
            <a:endParaRPr lang="sr-Latn-ME" sz="3200" b="1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sr-Latn-ME" sz="3200" dirty="0"/>
              <a:t>Hladno presovano nerafinisano jestivo biljno </a:t>
            </a:r>
            <a:r>
              <a:rPr lang="sr-Latn-ME" sz="3200" dirty="0" smtClean="0"/>
              <a:t>ulje</a:t>
            </a:r>
          </a:p>
          <a:p>
            <a:pPr lvl="0"/>
            <a:endParaRPr lang="sr-Latn-ME" sz="32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sr-Latn-ME" sz="3200" dirty="0"/>
              <a:t>Djevičansko jestivo biljno </a:t>
            </a:r>
            <a:r>
              <a:rPr lang="sr-Latn-ME" sz="3200" dirty="0" smtClean="0"/>
              <a:t>ulje</a:t>
            </a:r>
          </a:p>
          <a:p>
            <a:pPr marL="457200" lvl="0" indent="-457200">
              <a:buFont typeface="Wingdings" pitchFamily="2" charset="2"/>
              <a:buChar char="Ø"/>
            </a:pPr>
            <a:endParaRPr lang="sr-Latn-ME" sz="3200" dirty="0" smtClean="0"/>
          </a:p>
          <a:p>
            <a:pPr marL="457200" lvl="0" indent="-457200">
              <a:buFont typeface="Wingdings" pitchFamily="2" charset="2"/>
              <a:buChar char="Ø"/>
            </a:pPr>
            <a:r>
              <a:rPr lang="sr-Latn-ME" sz="3200" dirty="0" smtClean="0"/>
              <a:t>Jestivo </a:t>
            </a:r>
            <a:r>
              <a:rPr lang="sr-Latn-ME" sz="3200" dirty="0"/>
              <a:t>rafinisano biljno </a:t>
            </a:r>
            <a:r>
              <a:rPr lang="sr-Latn-ME" sz="3200" dirty="0" smtClean="0"/>
              <a:t>ulje</a:t>
            </a:r>
          </a:p>
          <a:p>
            <a:endParaRPr lang="sr-Latn-ME" sz="3200" dirty="0"/>
          </a:p>
          <a:p>
            <a:pPr lvl="0"/>
            <a:endParaRPr lang="sr-Latn-ME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26" y="4393762"/>
            <a:ext cx="3804625" cy="21382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348880"/>
            <a:ext cx="3085861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76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764704"/>
            <a:ext cx="84969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200" b="1" dirty="0"/>
              <a:t>2. JESTIVA ULJA I MASTI BEZ NAZNAKE </a:t>
            </a:r>
            <a:r>
              <a:rPr lang="sr-Latn-ME" sz="3200" b="1" dirty="0" smtClean="0"/>
              <a:t>SIROVINE</a:t>
            </a:r>
          </a:p>
          <a:p>
            <a:endParaRPr lang="sr-Latn-ME" sz="3200" b="1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sr-Latn-ME" sz="3200" dirty="0"/>
              <a:t>Jestivo nerafinisano biljno </a:t>
            </a:r>
            <a:r>
              <a:rPr lang="sr-Latn-ME" sz="3200" dirty="0" smtClean="0"/>
              <a:t>ulje</a:t>
            </a:r>
          </a:p>
          <a:p>
            <a:pPr lvl="0"/>
            <a:endParaRPr lang="sr-Latn-ME" sz="32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sr-Latn-ME" sz="3200" dirty="0"/>
              <a:t>Jestivo rafinisano biljno </a:t>
            </a:r>
            <a:r>
              <a:rPr lang="sr-Latn-ME" sz="3200" dirty="0" smtClean="0"/>
              <a:t>ulje</a:t>
            </a:r>
          </a:p>
          <a:p>
            <a:pPr lvl="0"/>
            <a:endParaRPr lang="sr-Latn-ME" sz="32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sr-Latn-ME" sz="3200" dirty="0"/>
              <a:t>Jestiva rafinisana biljna </a:t>
            </a:r>
            <a:r>
              <a:rPr lang="sr-Latn-ME" sz="3200" dirty="0" smtClean="0"/>
              <a:t>mast</a:t>
            </a:r>
          </a:p>
          <a:p>
            <a:pPr lvl="0"/>
            <a:endParaRPr lang="sr-Latn-ME" sz="32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sr-Latn-ME" sz="3200" dirty="0"/>
              <a:t>Biljni mrs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636912"/>
            <a:ext cx="3384376" cy="369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45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836712"/>
            <a:ext cx="850728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200" b="1" dirty="0"/>
              <a:t>3.MARGARIN I DRUGI MASNI </a:t>
            </a:r>
            <a:r>
              <a:rPr lang="sr-Latn-ME" sz="3200" b="1" dirty="0" smtClean="0"/>
              <a:t>NAMAZI</a:t>
            </a:r>
          </a:p>
          <a:p>
            <a:endParaRPr lang="sr-Latn-ME" sz="3200" b="1" dirty="0"/>
          </a:p>
          <a:p>
            <a:endParaRPr lang="sr-Latn-ME" sz="3200" b="1" dirty="0" smtClean="0"/>
          </a:p>
          <a:p>
            <a:endParaRPr lang="sr-Latn-ME" sz="3200" b="1" dirty="0"/>
          </a:p>
          <a:p>
            <a:endParaRPr lang="sr-Latn-ME" sz="3200" b="1" dirty="0"/>
          </a:p>
          <a:p>
            <a:r>
              <a:rPr lang="sr-Latn-ME" sz="3200" b="1" dirty="0"/>
              <a:t>4.JESTIVE  ŽIVOTINJSKE </a:t>
            </a:r>
            <a:r>
              <a:rPr lang="sr-Latn-ME" sz="3200" b="1" dirty="0" smtClean="0"/>
              <a:t>MASTI</a:t>
            </a:r>
          </a:p>
          <a:p>
            <a:endParaRPr lang="sr-Latn-ME" sz="3200" b="1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sr-Latn-ME" sz="3200" dirty="0"/>
              <a:t>Svinjska </a:t>
            </a:r>
            <a:r>
              <a:rPr lang="sr-Latn-ME" sz="3200" dirty="0" smtClean="0"/>
              <a:t>mast</a:t>
            </a:r>
          </a:p>
          <a:p>
            <a:pPr lvl="0"/>
            <a:endParaRPr lang="sr-Latn-ME" sz="3200" dirty="0"/>
          </a:p>
          <a:p>
            <a:pPr marL="457200" lvl="0" indent="-457200">
              <a:buFont typeface="Wingdings" pitchFamily="2" charset="2"/>
              <a:buChar char="Ø"/>
            </a:pPr>
            <a:r>
              <a:rPr lang="sr-Latn-ME" sz="3200" dirty="0"/>
              <a:t>Goveđi loj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556792"/>
            <a:ext cx="2619375" cy="1743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380669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95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840" y="476672"/>
            <a:ext cx="878497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200" b="1" dirty="0"/>
              <a:t> USLOVI  KVALITETA-METODE LABORATORIJSKE KONTROLE</a:t>
            </a:r>
            <a:endParaRPr lang="sr-Latn-ME" sz="3200" dirty="0"/>
          </a:p>
          <a:p>
            <a:r>
              <a:rPr lang="sr-Latn-ME" sz="3200" dirty="0"/>
              <a:t>Za sve vrste proizvoda iz ove grupacije propisani su određeni zahtjevi  PRAVILNIKOM O KVALITETU I DRUGIM ZAHTJEVIMA ZA JESTIVO BILJNO ULJE I MASTI,MARGARIN I DRUGE NAMAZE,MAJONEZ I SRODNE PROIZVODE</a:t>
            </a:r>
            <a:r>
              <a:rPr lang="sr-Latn-ME" sz="3200" dirty="0" smtClean="0"/>
              <a:t>.</a:t>
            </a:r>
            <a:endParaRPr lang="sr-Latn-ME" sz="3200" dirty="0"/>
          </a:p>
          <a:p>
            <a:r>
              <a:rPr lang="sr-Latn-ME" sz="3200" dirty="0"/>
              <a:t>Zahtjevi se odnose na : senzorne osobine , sastav masnih kiselina ,fizičke i hemijske karakteristike i sadržaj tokoferola.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4941168"/>
            <a:ext cx="4032448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86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332656"/>
            <a:ext cx="871296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200" dirty="0"/>
              <a:t>Za </a:t>
            </a:r>
            <a:r>
              <a:rPr lang="sr-Latn-ME" sz="3200" b="1" dirty="0"/>
              <a:t>ocjenu kvaliteta </a:t>
            </a:r>
            <a:r>
              <a:rPr lang="sr-Latn-ME" sz="3200" dirty="0"/>
              <a:t>jestivih ulja i masti </a:t>
            </a:r>
            <a:r>
              <a:rPr lang="sr-Latn-ME" sz="3200" dirty="0" smtClean="0"/>
              <a:t>određuju se: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r-Latn-ME" sz="3200" dirty="0" smtClean="0"/>
              <a:t>Organoleptičke osobine</a:t>
            </a:r>
            <a:endParaRPr lang="sr-Latn-ME" sz="3200" dirty="0"/>
          </a:p>
          <a:p>
            <a:pPr marL="457200" lvl="0" indent="-457200">
              <a:buFont typeface="Arial" pitchFamily="34" charset="0"/>
              <a:buChar char="•"/>
            </a:pPr>
            <a:r>
              <a:rPr lang="sr-Latn-ME" sz="3200" dirty="0"/>
              <a:t>Sadržaj vode i isparljivih materija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sr-Latn-ME" sz="3200" dirty="0"/>
              <a:t>Sadržaj nerastvorljivih nečistoća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sr-Latn-ME" sz="3200" dirty="0" smtClean="0">
                <a:solidFill>
                  <a:srgbClr val="FF0000"/>
                </a:solidFill>
              </a:rPr>
              <a:t>Relativna gustina</a:t>
            </a:r>
            <a:endParaRPr lang="sr-Latn-ME" sz="3200" dirty="0">
              <a:solidFill>
                <a:srgbClr val="FF0000"/>
              </a:solidFill>
            </a:endParaRPr>
          </a:p>
          <a:p>
            <a:pPr marL="457200" lvl="0" indent="-457200">
              <a:buFont typeface="Arial" pitchFamily="34" charset="0"/>
              <a:buChar char="•"/>
            </a:pPr>
            <a:r>
              <a:rPr lang="sr-Latn-ME" sz="3200" dirty="0">
                <a:solidFill>
                  <a:srgbClr val="FF0000"/>
                </a:solidFill>
              </a:rPr>
              <a:t>Indeks refrakcije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sr-Latn-ME" sz="3200" dirty="0" smtClean="0"/>
              <a:t>Tačka </a:t>
            </a:r>
            <a:r>
              <a:rPr lang="sr-Latn-ME" sz="3200" dirty="0"/>
              <a:t>topljenja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sr-Latn-ME" sz="3200" dirty="0">
                <a:solidFill>
                  <a:srgbClr val="FF0000"/>
                </a:solidFill>
              </a:rPr>
              <a:t>Sadržaj sapuna-saponifikacioni broj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sr-Latn-ME" sz="3200" dirty="0"/>
              <a:t>Sadržaj gvožđa i bakra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sr-Latn-ME" sz="3200" dirty="0"/>
              <a:t>Kiselinski broj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sr-Latn-ME" sz="3200" dirty="0"/>
              <a:t>Peroksidni broj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sr-Latn-ME" sz="3200" dirty="0">
                <a:solidFill>
                  <a:srgbClr val="FF0000"/>
                </a:solidFill>
              </a:rPr>
              <a:t>Jodni broj</a:t>
            </a:r>
          </a:p>
        </p:txBody>
      </p:sp>
    </p:spTree>
    <p:extLst>
      <p:ext uri="{BB962C8B-B14F-4D97-AF65-F5344CB8AC3E}">
        <p14:creationId xmlns:p14="http://schemas.microsoft.com/office/powerpoint/2010/main" val="211225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681784"/>
            <a:ext cx="87849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600" b="1" dirty="0"/>
              <a:t>Identifikacija</a:t>
            </a:r>
            <a:r>
              <a:rPr lang="sr-Latn-ME" sz="3600" dirty="0"/>
              <a:t> ulja i </a:t>
            </a:r>
            <a:r>
              <a:rPr lang="sr-Latn-ME" sz="3600" dirty="0" smtClean="0"/>
              <a:t>masti se obavlja određivanjem </a:t>
            </a:r>
            <a:r>
              <a:rPr lang="sr-Latn-ME" sz="3600" dirty="0"/>
              <a:t>: </a:t>
            </a:r>
            <a:endParaRPr lang="sr-Latn-ME" sz="3600" dirty="0" smtClean="0"/>
          </a:p>
          <a:p>
            <a:pPr marL="571500" indent="-571500">
              <a:buFont typeface="Wingdings" pitchFamily="2" charset="2"/>
              <a:buChar char="v"/>
            </a:pPr>
            <a:r>
              <a:rPr lang="sr-Latn-ME" sz="3600" dirty="0" smtClean="0"/>
              <a:t>indeksa </a:t>
            </a:r>
            <a:r>
              <a:rPr lang="sr-Latn-ME" sz="3600" dirty="0"/>
              <a:t>refrakcije </a:t>
            </a:r>
            <a:endParaRPr lang="sr-Latn-ME" sz="3600" dirty="0" smtClean="0"/>
          </a:p>
          <a:p>
            <a:pPr marL="571500" indent="-571500">
              <a:buFont typeface="Wingdings" pitchFamily="2" charset="2"/>
              <a:buChar char="v"/>
            </a:pPr>
            <a:r>
              <a:rPr lang="sr-Latn-ME" sz="3600" dirty="0" smtClean="0"/>
              <a:t>relativne </a:t>
            </a:r>
            <a:r>
              <a:rPr lang="sr-Latn-ME" sz="3600" dirty="0"/>
              <a:t>gustine </a:t>
            </a:r>
            <a:endParaRPr lang="sr-Latn-ME" sz="3600" dirty="0" smtClean="0"/>
          </a:p>
          <a:p>
            <a:pPr marL="571500" indent="-571500">
              <a:buFont typeface="Wingdings" pitchFamily="2" charset="2"/>
              <a:buChar char="v"/>
            </a:pPr>
            <a:r>
              <a:rPr lang="sr-Latn-ME" sz="3600" dirty="0" smtClean="0"/>
              <a:t>saponifikacionog </a:t>
            </a:r>
            <a:r>
              <a:rPr lang="sr-Latn-ME" sz="3600" dirty="0"/>
              <a:t>broja </a:t>
            </a:r>
            <a:endParaRPr lang="sr-Latn-ME" sz="3600" dirty="0" smtClean="0"/>
          </a:p>
          <a:p>
            <a:pPr marL="571500" indent="-571500">
              <a:buFont typeface="Wingdings" pitchFamily="2" charset="2"/>
              <a:buChar char="v"/>
            </a:pPr>
            <a:r>
              <a:rPr lang="sr-Latn-ME" sz="3600" dirty="0" smtClean="0"/>
              <a:t>jodnog broja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sr-Latn-ME" sz="3600" dirty="0" smtClean="0"/>
              <a:t>tačkom topljenja(za masti )</a:t>
            </a:r>
            <a:endParaRPr lang="sr-Latn-ME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111" y="4686172"/>
            <a:ext cx="4176464" cy="211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800" dirty="0"/>
              <a:t> </a:t>
            </a:r>
            <a:r>
              <a:rPr lang="sr-Latn-ME" sz="2800" dirty="0" smtClean="0"/>
              <a:t>                    </a:t>
            </a:r>
            <a:r>
              <a:rPr lang="sr-Latn-ME" sz="2800" b="1" dirty="0" smtClean="0"/>
              <a:t>UZORKOVANJE </a:t>
            </a:r>
            <a:r>
              <a:rPr lang="sr-Latn-ME" sz="2800" b="1" dirty="0"/>
              <a:t>ULJA I MASTI</a:t>
            </a:r>
            <a:endParaRPr lang="sr-Latn-ME" sz="2800" dirty="0"/>
          </a:p>
          <a:p>
            <a:r>
              <a:rPr lang="sr-Latn-ME" sz="2800" dirty="0"/>
              <a:t>Postupak uzorkovanja je propisan Pravilnikom.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19163"/>
            <a:ext cx="6768752" cy="507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24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2169" y="260648"/>
            <a:ext cx="8496944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200" b="1" dirty="0" smtClean="0"/>
              <a:t>             PRIPREMA </a:t>
            </a:r>
            <a:r>
              <a:rPr lang="sr-Latn-ME" sz="3200" b="1" dirty="0"/>
              <a:t>UZORAKA ZA </a:t>
            </a:r>
            <a:r>
              <a:rPr lang="sr-Latn-ME" sz="3200" b="1" dirty="0" smtClean="0"/>
              <a:t>ISPITIVANJE</a:t>
            </a:r>
            <a:endParaRPr lang="sr-Latn-ME" sz="3200" dirty="0"/>
          </a:p>
          <a:p>
            <a:r>
              <a:rPr lang="sr-Latn-ME" sz="3200" dirty="0"/>
              <a:t>Priprema uzorka podrazumjeva potpunu homogenizaciju  i uklanjanje nekih supstanci kao što su nerastvorljive primjese i voda , koje bi smetale prilikom nekih </a:t>
            </a:r>
            <a:r>
              <a:rPr lang="sr-Latn-ME" sz="3200" dirty="0" smtClean="0"/>
              <a:t>određivanja.</a:t>
            </a:r>
          </a:p>
          <a:p>
            <a:r>
              <a:rPr lang="sr-Latn-ME" sz="3200" dirty="0" smtClean="0"/>
              <a:t>To su postupci :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sr-Latn-ME" sz="3200" dirty="0" smtClean="0"/>
              <a:t> HOMOGENIZACIJA </a:t>
            </a:r>
          </a:p>
          <a:p>
            <a:endParaRPr lang="sr-Latn-ME" sz="3200" dirty="0" smtClean="0"/>
          </a:p>
          <a:p>
            <a:pPr marL="457200" indent="-457200">
              <a:buFont typeface="Wingdings" pitchFamily="2" charset="2"/>
              <a:buChar char="§"/>
            </a:pPr>
            <a:r>
              <a:rPr lang="sr-Latn-ME" sz="3200" dirty="0" smtClean="0"/>
              <a:t> FILTRACIJA </a:t>
            </a:r>
          </a:p>
          <a:p>
            <a:r>
              <a:rPr lang="sr-Latn-ME" sz="3200" dirty="0" smtClean="0"/>
              <a:t> 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sr-Latn-ME" sz="3200" dirty="0" smtClean="0"/>
              <a:t> SUŠENJE</a:t>
            </a:r>
          </a:p>
          <a:p>
            <a:endParaRPr lang="sr-Latn-M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604" y="2889064"/>
            <a:ext cx="4262509" cy="314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76672"/>
            <a:ext cx="86409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200" b="1" dirty="0"/>
              <a:t>HOMOGENIZACIJA :</a:t>
            </a:r>
            <a:r>
              <a:rPr lang="sr-Latn-ME" sz="3200" dirty="0"/>
              <a:t> 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sr-Latn-ME" sz="3200" dirty="0"/>
              <a:t>Tečni uzorak koji je bistar i bez taloga se homogenizuje energičnim mješanjem u zatvorenoj posudi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sr-Latn-ME" sz="3200" dirty="0"/>
              <a:t>Tečni uzorak koji je mutan i sa talogom se snažno mješa dok se talog ne odvoji  od zidova posude 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sr-Latn-ME" sz="3200" dirty="0"/>
              <a:t>Čvrsti uzorak se rastvori u sušnici na temperaturi koja je za 10</a:t>
            </a:r>
            <a:r>
              <a:rPr lang="sr-Latn-ME" sz="3200" baseline="30000" dirty="0"/>
              <a:t>o</a:t>
            </a:r>
            <a:r>
              <a:rPr lang="sr-Latn-ME" sz="3200" dirty="0"/>
              <a:t>C viša od tačke topljenja masti. Nakon zagrijavanja , uzorak se snažno mješa sve dok se ne postigne potpuna homogenost.</a:t>
            </a:r>
          </a:p>
        </p:txBody>
      </p:sp>
    </p:spTree>
    <p:extLst>
      <p:ext uri="{BB962C8B-B14F-4D97-AF65-F5344CB8AC3E}">
        <p14:creationId xmlns:p14="http://schemas.microsoft.com/office/powerpoint/2010/main" val="217005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015" y="299552"/>
            <a:ext cx="874846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800" b="1" dirty="0"/>
              <a:t>FILTRACIJA : 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sr-Latn-ME" sz="2800" dirty="0"/>
              <a:t>Tečni uzorak sa talogom : posuda sa uzorkom se stavlja u sušnicu na 50</a:t>
            </a:r>
            <a:r>
              <a:rPr lang="sr-Latn-ME" sz="2800" baseline="30000" dirty="0"/>
              <a:t>o</a:t>
            </a:r>
            <a:r>
              <a:rPr lang="sr-Latn-ME" sz="2800" dirty="0"/>
              <a:t>C , zatim se uzorak homogenizuje mješanjem i filtrira na toplo. Filtrat mora biti potpuno bistar.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sr-Latn-ME" sz="2800" dirty="0"/>
              <a:t>Čvrsti uzorak sa talogom : Uzorak se rastopi u sušnici pri temperaturi koja je za 10</a:t>
            </a:r>
            <a:r>
              <a:rPr lang="sr-Latn-ME" sz="2800" baseline="30000" dirty="0"/>
              <a:t>o</a:t>
            </a:r>
            <a:r>
              <a:rPr lang="sr-Latn-ME" sz="2800" dirty="0"/>
              <a:t>C viša od tačke topljenja masti. Homogenizuje se mješanjem i pri istoj temperaturi se uzorak filtrira ( u sušnici ). Filtrat mora biti potpuno bistar.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7" y="4700757"/>
            <a:ext cx="6114789" cy="1896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0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6632"/>
            <a:ext cx="864096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800" b="1" dirty="0"/>
              <a:t>SUŠENJE</a:t>
            </a:r>
            <a:r>
              <a:rPr lang="sr-Latn-ME" sz="2800" dirty="0"/>
              <a:t> : </a:t>
            </a:r>
          </a:p>
          <a:p>
            <a:r>
              <a:rPr lang="sr-Latn-ME" sz="2800" dirty="0"/>
              <a:t>Uzorak se suši ukoliko sadrži vlagu koja može uticati na rezultate nekih ispitivanja </a:t>
            </a:r>
            <a:r>
              <a:rPr lang="sr-Latn-ME" sz="2800" dirty="0" smtClean="0"/>
              <a:t>(određivanje </a:t>
            </a:r>
            <a:r>
              <a:rPr lang="sr-Latn-ME" sz="2800" dirty="0"/>
              <a:t>jodnog broja ).Dio homogenizovanog uzorka se zagrijava u sušnici na temperaturi koja je za 10</a:t>
            </a:r>
            <a:r>
              <a:rPr lang="sr-Latn-ME" sz="2800" baseline="30000" dirty="0"/>
              <a:t>o</a:t>
            </a:r>
            <a:r>
              <a:rPr lang="sr-Latn-ME" sz="2800" dirty="0"/>
              <a:t>C viša od tačke topljenja ulja ili masti.Zatim se uzorku doda </a:t>
            </a:r>
            <a:r>
              <a:rPr lang="sr-Latn-ME" sz="3200" dirty="0" smtClean="0"/>
              <a:t>Na</a:t>
            </a:r>
            <a:r>
              <a:rPr lang="sr-Latn-ME" sz="2000" dirty="0" smtClean="0"/>
              <a:t>2</a:t>
            </a:r>
            <a:r>
              <a:rPr lang="sr-Latn-ME" sz="3200" dirty="0" smtClean="0"/>
              <a:t>SO</a:t>
            </a:r>
            <a:r>
              <a:rPr lang="sr-Latn-ME" sz="2400" dirty="0" smtClean="0"/>
              <a:t>4 </a:t>
            </a:r>
            <a:r>
              <a:rPr lang="sr-Latn-ME" sz="2800" dirty="0" smtClean="0"/>
              <a:t>(1-2 grama </a:t>
            </a:r>
            <a:r>
              <a:rPr lang="sr-Latn-ME" sz="2800" dirty="0"/>
              <a:t>na 10 grama ulja ili masti ) i energično promješa i filtrira.Da bi se izbjegla oksidacija uzorka , najbolje je cjeli postupak izvesti u atmosferi azota.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64" y="4131506"/>
            <a:ext cx="8572500" cy="253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44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800"/>
            <a:ext cx="3190875" cy="29908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620688"/>
            <a:ext cx="3762375" cy="581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68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324106"/>
            <a:ext cx="806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800" dirty="0" smtClean="0"/>
              <a:t>Hvala  na  pažnji</a:t>
            </a:r>
            <a:endParaRPr lang="sr-Latn-ME" sz="8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70656"/>
            <a:ext cx="8293012" cy="451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363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67</TotalTime>
  <Words>481</Words>
  <Application>Microsoft Office PowerPoint</Application>
  <PresentationFormat>On-screen Show (4:3)</PresentationFormat>
  <Paragraphs>71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ANALIZA JESTIVIH ULJA I MASTI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PARANDCO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ANALIZA JESTIVIH ULJA I MASTI</dc:title>
  <dc:creator>PARAND</dc:creator>
  <cp:lastModifiedBy>PARAND</cp:lastModifiedBy>
  <cp:revision>17</cp:revision>
  <dcterms:created xsi:type="dcterms:W3CDTF">2014-12-10T19:55:31Z</dcterms:created>
  <dcterms:modified xsi:type="dcterms:W3CDTF">2014-12-10T21:08:00Z</dcterms:modified>
</cp:coreProperties>
</file>