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BB5F7-065E-44E1-9579-81A6AB415E0D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B94E-F6CA-44C6-A698-5AA0B038A6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BB5F7-065E-44E1-9579-81A6AB415E0D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B94E-F6CA-44C6-A698-5AA0B038A6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BB5F7-065E-44E1-9579-81A6AB415E0D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B94E-F6CA-44C6-A698-5AA0B038A6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BB5F7-065E-44E1-9579-81A6AB415E0D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B94E-F6CA-44C6-A698-5AA0B038A6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BB5F7-065E-44E1-9579-81A6AB415E0D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B94E-F6CA-44C6-A698-5AA0B038A6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BB5F7-065E-44E1-9579-81A6AB415E0D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B94E-F6CA-44C6-A698-5AA0B038A6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BB5F7-065E-44E1-9579-81A6AB415E0D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B94E-F6CA-44C6-A698-5AA0B038A6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BB5F7-065E-44E1-9579-81A6AB415E0D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B94E-F6CA-44C6-A698-5AA0B038A6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BB5F7-065E-44E1-9579-81A6AB415E0D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B94E-F6CA-44C6-A698-5AA0B038A6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BB5F7-065E-44E1-9579-81A6AB415E0D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B94E-F6CA-44C6-A698-5AA0B038A6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BB5F7-065E-44E1-9579-81A6AB415E0D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B94E-F6CA-44C6-A698-5AA0B038A6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BB5F7-065E-44E1-9579-81A6AB415E0D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5B94E-F6CA-44C6-A698-5AA0B038A65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918648" cy="2780928"/>
          </a:xfrm>
        </p:spPr>
        <p:txBody>
          <a:bodyPr>
            <a:normAutofit fontScale="90000"/>
          </a:bodyPr>
          <a:lstStyle/>
          <a:p>
            <a:r>
              <a:rPr lang="sr-Latn-ME" sz="6000" b="1" i="1" dirty="0" smtClean="0"/>
              <a:t/>
            </a:r>
            <a:br>
              <a:rPr lang="sr-Latn-ME" sz="6000" b="1" i="1" dirty="0" smtClean="0"/>
            </a:br>
            <a:r>
              <a:rPr lang="sr-Latn-ME" sz="6000" b="1" i="1" dirty="0" smtClean="0"/>
              <a:t>BOLESTI KUPUSNJAČA</a:t>
            </a:r>
            <a:br>
              <a:rPr lang="sr-Latn-ME" sz="6000" b="1" i="1" dirty="0" smtClean="0"/>
            </a:br>
            <a:r>
              <a:rPr lang="sr-Latn-ME" sz="6000" b="1" i="1" dirty="0" smtClean="0"/>
              <a:t>BOLESTI SALATE</a:t>
            </a:r>
            <a:br>
              <a:rPr lang="sr-Latn-ME" sz="6000" b="1" i="1" dirty="0" smtClean="0"/>
            </a:br>
            <a:r>
              <a:rPr lang="sr-Latn-ME" sz="6000" b="1" i="1" dirty="0" smtClean="0"/>
              <a:t>BOLESTI SPANAĆA</a:t>
            </a:r>
            <a:r>
              <a:rPr lang="sr-Latn-ME" sz="6000" b="1" dirty="0" smtClean="0"/>
              <a:t/>
            </a:r>
            <a:br>
              <a:rPr lang="sr-Latn-ME" sz="6000" b="1" dirty="0" smtClean="0"/>
            </a:b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2924944"/>
            <a:ext cx="7848872" cy="3933056"/>
          </a:xfrm>
        </p:spPr>
        <p:txBody>
          <a:bodyPr>
            <a:normAutofit/>
          </a:bodyPr>
          <a:lstStyle/>
          <a:p>
            <a:r>
              <a:rPr lang="sr-Latn-ME" sz="6000" b="1" dirty="0" smtClean="0">
                <a:solidFill>
                  <a:srgbClr val="00B050"/>
                </a:solidFill>
              </a:rPr>
              <a:t>KILA KUPUSA</a:t>
            </a:r>
          </a:p>
          <a:p>
            <a:r>
              <a:rPr lang="sr-Latn-ME" sz="6000" b="1" dirty="0" smtClean="0">
                <a:solidFill>
                  <a:srgbClr val="FF0000"/>
                </a:solidFill>
              </a:rPr>
              <a:t>PLAMENJAČA SALATE</a:t>
            </a:r>
          </a:p>
          <a:p>
            <a:r>
              <a:rPr lang="sr-Latn-ME" sz="6000" b="1" dirty="0" smtClean="0">
                <a:solidFill>
                  <a:srgbClr val="0070C0"/>
                </a:solidFill>
              </a:rPr>
              <a:t>PLAMENJAČA SPANAĆA</a:t>
            </a:r>
            <a:endParaRPr lang="en-US" sz="6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ata:image/jpeg;base64,/9j/4AAQSkZJRgABAQAAAQABAAD/2wCEAAkGBxQQEhUUEhQVFRQXFBYVFRQUFRQXFxUWFRgXFxUUFRQYHCggGB0lHBQUITEhJSkrLi4uFx8zODQsNygtLiwBCgoKDg0OGhAQGywkHyQtLCw3LCwsLCwvLDUsLCwsLCwsLCwsLCwsLDQsLCwsLCwsLCwsLCwsLCwsLCwsLCwsLP/AABEIAIgA8AMBIgACEQEDEQH/xAAbAAACAgMBAAAAAAAAAAAAAAAAAQIGAwQFB//EADsQAAEDAgUCBAQDBgUFAAAAAAEAAhEDIQQFEjFBUWEGInGREzKBoQexwSNCUtHh8BQzU4LxFlRicpP/xAAZAQEAAwEBAAAAAAAAAAAAAAAAAQIEAwX/xAAkEQACAgIDAAICAwEAAAAAAAAAAQIRAxIEITETQVFhIiNCFP/aAAwDAQACEQMRAD8A8iawQLDboEiwdB9lNpsP74ScpKmIsHQeyjpHRZCoqCSOkdAlpClKSAiWjojSOiaEAtI7JaR0CaEAtPZGkdE0ISR0joslCgXuDWiSTG33PZRV0/D2i5vxKkCHaWgncBskx6yPZcs2T44ORMVb7O74e8F4WlDqoNd4M6i0tZ2hnPqVYhkmELdBoUdJ40D89x7ow1UADpP0W8amteJPlTbts7qil+Ivw3pxrwh0n/TeZafRxu37hedY/LqlB2mqwsdEwRxtI6r3vGUtMQ47cqg/iNgw+k2ps+nIP/k1xFvpx6lbOPzJOekhKEWrR5zpRp7JoXqGcWnsiAmhALSEaeyaEAtI6IgdE0IBaQiB0+yaaAWkI0jomhAbLdh6JFNuw9EFSVMZCipEKJCgkSSaSARQEIQCQmUkAIKEQgCF6T4DY1tAOfvLtIO29jHK82XpnhJsUGc26LHzXUDrj9LjQrtA6z2/onUxLBe0ddlhpYo6SLwNxBSo5iwjzwCdmm0fTk2XkObfVGhd/RixVY1GSLngKkfiBiIpsbN3mS3kad5+sK4veAN+bGwieF5t47qF2JuZ8g+i78KO2UjJSjVFbTQhe4ZAQhCAEIQUABCEKACaSYUgEykgqAbLdh6JFSbsPRIqxQxlRU5UCoZYRSTSKgChCChSASTSUAEIKFIJ0QC5uowJAJG4BNyPovVmUnODW0ppUwQ1jTPAG/8AfReWYMt1jUSB/EL6Tw6OQDwvW6VUNpa3b7mLkdS0chedzm+qNWBenQZlIpy6SS6Jk3tP8ys4+G4aXNbtHmiR6O3H3VdxGcPcSGklv7rhY/URA91y8Tj3slznnq2BJM7AjY/ZYPik2aVHo6WZYl9HykE0xPEkxxOxK83zYTVebkOJI1b9Y+kx9Fbcdm2twGkwBaXaoiZkkWJmNlpUqBc0vDYBIJG5G8XIvJJ91t4/9XbIyY90kVWpSLSQRBG46J0aRe4NaJJ2CtOUM0Nqh8kODW3Fy29i65i//K2PD2Q6amsE7QGlpBHW53jqJ+i0y5KSZn/5naKrmGW1MOQKrS2RI6EcwVqr1jHZOcVh3UXGYIdSqRJYRu0jkRyqNmnhHEYdpcQHNG5bwOsJh5MZrv0rkwuL68K+mhC0nAEJpKQCaEQoAIKEygNhuwQUN2HogqxUxkqKkVEqGSIpJpIBITSQAkmulkeHa57n1RNKm3W8GYM+VjTHVxHsVVulZKVs0cPQdUMMa556MaXH2aFvf9O4v/tq/wD8qn8lZcI7E1wzXUfhqJb5adE6XVY3+GwRba5n6rp5S6HONHDVZEAms9+t1rEMPGyzzz0d44bKThMrrU6rNdN9ODql7HAAdb8q20M+0M0bE+XVBJ7WiLyuyzEuBJqsIpgXGi5npI/VYaeYNifgzr2sWkRNvhumfUELJkyrJ6jTjxaeFZx2ZtaxjtAJe0lo5M7uMbTt/wALG6sKjWUtUPddnTVbynpJsAO3VWzH6WFo0El5DQxgAJtqAntcyuR4nyh9nQGUWgQ0nYkwbjbYJCcel4dHa7Odg3a22giA0yJjYyFleTSbJII6hw+g08LbyN2Fe6a9V9IuqEtaGggx/mGo4fNfpF78gB4Jpq1ntfGguJaNMNtbUIiJF+0qZ9e+F4ys1MHXjaxgS4AkCSbf30XZwmYNpXgODt3Emw7cC/TZaWYUTSD2fMI8t7t359Qp5F5XBpIIIEscP3uoPK5SpqyZFryjFMY0angRYSYB5lbWGzKnVkMGptxMb+6878QgkjQQG6jZ2oh2uJm1gNI9yrX4MYNEQJHFoH1Chx1gmmcX6zz3xnlzcPiCGgta4agPUmY7dlwV6Z+JdNjfhOcS27h5AC4m3J2Av7rzRxm/3XpceTlBWYssUpAkmELQchFOUIUAaCkmgNluw9Eihuw9AgqxUxlRU4UFDJEkVJIoBJJoQCVz8DeFm1gcTiYbh2TpLtnEbmOgj6lV3JaAdUaXUzVa0j9k2ZqH/TniYueACvU8xxDKhpsIILWhzaVKBTpz8obsSe59hKy8jLqqRowY9nZjHiBmsup0AGkaW1qkB7gwEDQ2JDR3j0WOvntVpJ1FrYM+WXEneBPl4t0WWjkJqPJqAGnEBgk7m+rtYLbxGSgxHDmjckASI8p9AvObvs2pRRp5fXdWpNdPlJsTeQQLHqbEgxadltnLRVb0JJ0m9hq79gFlxuNaQWEhjmVAQ3Vdzbw70XWwFQOt9vXv2VdblQcmlZHCYFoFxfrCjj8OxzC1wBBFwenf7rdcOSubiK8A+vBVptRic43JlHxOTspWZYNIqNDjtHleO27L+vRdXD0mhwAEHchw26epP6KGMqOc8aYJaSLcNjzT+ahTe5jtBIbTmdjaYkCLjp9FRtzirZpXRp5vU30uImQXEiAbDblcnJHtfLA1wkFgPLSIcXniTE/QLe8SVhUaPmIEhgjyiwh0cX/XZYMDmDQC5rS94bq6AzYwfVd4r+voo33bN6thgWkm79AAaSRbiDwT+ij4JpuFM6i7V8Q2MiPK0nf1HusGGxofVEAsBI1NcQYG5P59F0atQUTSDnadUHSTc6hJv28oVJbKLiR03ZofiDlFao5j2y5jWkaZEtJuYHO32Xn5EL3p9ClVYNYlp4I6LyLxnhW08S7QRHSbtIiQfstnFy3/AAMeaH+jhIQhbTMCEJoAQUIKA2WbD0SKbdh6BBVypjUCpkqJVSRKKkooASTKEBa/BVIaa9a80WCA4jRNTVJIi3+Xf+i6Xh7GOr1BVdcgzUPFyLT/AOoPt3XE8PVf2OIoNcQ6tSDrGxdSJLWRHIc+Z6iNr5Mlqmm7DANILzUkjeZLR6/I0wseWF7M14p0keuVqukMiD2j6J4t4A1RAESO4vI9lUctz20AyWksIcbiIuI7ELt4bMxUBlzQ5sFs735E7f1XnS2Xpp1NLxDl+tzKuxYC8nktIlwttsfZbWBd8Pc7nefaVkrUzXpamkQ5paY/hdy23cj6LjY2s/C0Giq9r3DyDZpg2aHE8qruVfkuvKLZ/jC4COee3WVzc1pAOkzp3gTvzsqv4dz+pSDg/wA4FyAYLQSbidx2K7mLzanVAlzabSASXWgHoBufZXyRb6fpWMdX+jUy6rTpOd5i/wCGXVHgNJ0+WGg3vYkrm4/G/E1imyIiI+aOJKl4fpf4hpdrLC8uBEAQyflBFiYAv7LuUsK2i4gNbHXkkfkqyqLOkWn2VF1F5b5jewgzZw+aT7LHUaW09bwGjS1riDeKhs8deDC7JxWklobcTMgTGzpXDzrFhgfTI1NqbkT5C0368HfsV3xtydDJ0jVysvLmuqQIdpLpu7mB1nlZfGeI/wAqR+087p5AOiPXn2W3hsAarmOE6Wawemq1i7ebnjhc7xg4OqU3MaLNDQWmRLTMEc7hdoU8iM87USy+D8wLsNVqVnQGNJaP4iAT/JebYisajnPcZc4lx9Tcq0ZrnIbhBQaYqSA8N4H7wJG/SFU5XfjQq5VVmfkTtpAhCFpM4JoQgBBQmUBsN2HokUN2HoEFWKkCoKZUFBIkkykgCEISQF4yXGUQ0VnYalQ0jyva9xNQHyuOg3532uuvWy9k0nk3bGkNIAkvgki86ZB4JkrzvAuc6rTAcQS5rAegJgD7r0nM4/ZQLNBBA7ESD9l53JWslX2b+O9lRzP8CKbiNjqLpsde7ZjpA27pjN3NeaQ80CfKdbYIHB+XmQNoUcc5okzBtpg3sdu265uW5g2g6o40iXPc0B2ogWDtTSAOZBnsuUVsm2aH1SO47OKmHaHtg8tabDYmBHC5P4hVzUdQqtfLKrTpaJs6npBIH+8el1u13UXOa2kHEafM50Rqm2mfr9lxvF9LSyk2fkBj/eZPpYNVsCSmimZXFtG/lOMY5xbUNgw6jqmzZJI9YNu4XcqYWm7SJ10agBBjSabhBALgTIMi/VVLwbUBxLfiCdQNz+8ZDvyBVmy7TSr1sM67WuApNN/2dRpdpJ6S10dPqFGaGrdfQjktKzjYak/A1HDWAD5i0fKSNnM30zMfzi3UrY3yCq90Ntpl2x5BW7mmGb8MNqXDS27rxPyvncAxf0Ko2fPcwfDJbGqTp2JAifv90glmav0ly+OLZ1KXiFj6gGv4bQ7UXluoOiLAbjm6WVUG4mrppue5hd52kGIklrfSAZ+nVVBeheDKzaNGmAPPUqGXSBGxN+kBogLRlxxxxuJnx5pTfYV/EVNuIGGYwfDBLHuAALnc7bAfeFyc9JoXbAmq4Am8CLFs9Oqw4TJ6nxTWqEMGt7gDMkSZd2F9yuj4ipkUB8O8Q4neRA8w63XP+KmtS62cXZS6ggkHeed+8qClUeXGSZJuSor0EYGNCSFIHCAhNAEIKEIDYabD0QSm3YeiRUlCBUCplQKgsCimUigBJMpIBtdFxYzMjg9VdcozZtZjQ4uNRoJe53ciCD9B7KkrcyzMDQcSACCIcDyFxzY94/s64smki54wUyWk7id5E8wTFtj7lcrMsT52MYLTqOnewIHoLrC/xCz4rDo1Uxu0+U373kBWvNKFF7qNWk0Na2A8iIcze/XrKw6vHWxuU1PxnApNdUMA6RIv25P0hSxGFZiKjnGSSSfQcN9o9ly83zBod+zfrvvHA+tk250BBnrLYJkWtNldY51aHzQumTGD+G5j2O1aYcQbQOR+asmaYkNL69P5qopNbPJpg+cDc2Jt27qsUs4bEaiAHTdsmIgtABWrm+c/G8rBpYAABzb8rzsrfFOT7KSy40rRbcx8VMomk17DV8jxU0lrQdWnTAIOxafSSqHjMQKjpA0jgTKMPVaCPiDU0DYbrZq5gyIZQY3qSS4n8oXfHiWPxGeeTde9fg5y7mW5waDKJ0te1tR5uJI+SQ08GD9wuTiKocZDQ3sJ/VSoYgta5sAhwEg8EbOHQiT7ldZR2XZyjLV9FywOaOrYiHVNbBRuGgQXbao+8FY8yzA4VzGB4bDJcwCdZeZBMiAI/NV/wzWayu3VMGRbrv8AotLMMSatR7yZ1OJntxb0hZvgTyV9Ud/lqFnexGNpVRL6LazDcOpxSrUurXBoh47wq5VABIBkSYMRI4MKLTBnnqktMYanCUthpIQrlQTQhANBQhAbDTYeiRchCkqQJUSUIUMkUpSkhAEoQhAEpSmhAJSDzBAJg3Imx9QkhKJFKSaFBAShCEAJJoUgUpyhCEjY8tIIMEGQehGxW3msGprbADwHwOC7ce8pIVX6iy8ZphCaFYqCJQhCAlOUIQkJTJSQh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http://www.maturski.org/Poljoprivreda/pictures/Kila%20i%20Plamanjaca%20kupus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58924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619672" y="5301208"/>
            <a:ext cx="745320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ME" sz="8800" b="1" dirty="0" smtClean="0">
                <a:solidFill>
                  <a:srgbClr val="00B050"/>
                </a:solidFill>
              </a:rPr>
              <a:t>KILA KUPUSA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inova.hr/media/34/2011/05/04/56a604257f6657c2f610f2fd532b074a_fb0dbd0587c444a00862a42efcf54b6f_cr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agropartner.rs/slike/Vesti/kila-kupus-2012%201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92696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i="1" dirty="0" err="1" smtClean="0"/>
              <a:t>Plasmodiophora</a:t>
            </a:r>
            <a:r>
              <a:rPr lang="en-US" sz="7200" b="1" i="1" dirty="0" smtClean="0"/>
              <a:t> </a:t>
            </a:r>
            <a:r>
              <a:rPr lang="en-US" sz="7200" b="1" i="1" dirty="0" err="1" smtClean="0"/>
              <a:t>brassicae</a:t>
            </a:r>
            <a:endParaRPr lang="sr-Latn-ME" sz="7200" b="1" i="1" dirty="0" smtClean="0"/>
          </a:p>
          <a:p>
            <a:pPr algn="ctr"/>
            <a:r>
              <a:rPr lang="sr-Latn-ME" sz="7200" b="1" i="1" dirty="0" smtClean="0"/>
              <a:t>GLJIVA KOJA NAPADA KUPUS</a:t>
            </a:r>
            <a:endParaRPr lang="en-US" sz="7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sr-Latn-ME" sz="3600" b="1" dirty="0" smtClean="0">
                <a:solidFill>
                  <a:srgbClr val="FF0000"/>
                </a:solidFill>
              </a:rPr>
              <a:t>O</a:t>
            </a:r>
            <a:r>
              <a:rPr lang="vi-VN" sz="3600" b="1" dirty="0" smtClean="0">
                <a:solidFill>
                  <a:srgbClr val="FF0000"/>
                </a:solidFill>
              </a:rPr>
              <a:t>bol</a:t>
            </a:r>
            <a:r>
              <a:rPr lang="sr-Latn-ME" sz="3600" b="1" dirty="0">
                <a:solidFill>
                  <a:srgbClr val="FF0000"/>
                </a:solidFill>
              </a:rPr>
              <a:t>j</a:t>
            </a:r>
            <a:r>
              <a:rPr lang="vi-VN" sz="3600" b="1" dirty="0" smtClean="0">
                <a:solidFill>
                  <a:srgbClr val="FF0000"/>
                </a:solidFill>
              </a:rPr>
              <a:t>ele </a:t>
            </a:r>
            <a:r>
              <a:rPr lang="vi-VN" sz="3600" b="1" dirty="0">
                <a:solidFill>
                  <a:srgbClr val="FF0000"/>
                </a:solidFill>
              </a:rPr>
              <a:t>biljke se prepoznaju po zaostajanju u porastu, hlorotičnom lišću i gubitku turgora (venjenju -danju, da bi se oporavljale noću), a glavice su sitnije i nedovoljno čvrste. </a:t>
            </a:r>
            <a:endParaRPr lang="sr-Latn-ME" sz="3600" b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vi-VN" sz="3600" b="1" dirty="0" smtClean="0">
                <a:solidFill>
                  <a:srgbClr val="00B050"/>
                </a:solidFill>
              </a:rPr>
              <a:t>Ukoliko </a:t>
            </a:r>
            <a:r>
              <a:rPr lang="vi-VN" sz="3600" b="1" dirty="0">
                <a:solidFill>
                  <a:srgbClr val="00B050"/>
                </a:solidFill>
              </a:rPr>
              <a:t>dođe do rane infekcije mogu da dovedu do potpunog uginuća mladih biljaka. </a:t>
            </a:r>
            <a:endParaRPr lang="sr-Latn-ME" sz="3600" b="1" dirty="0" smtClean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vi-VN" sz="3600" b="1" dirty="0" smtClean="0">
                <a:solidFill>
                  <a:srgbClr val="0070C0"/>
                </a:solidFill>
              </a:rPr>
              <a:t>Tipični </a:t>
            </a:r>
            <a:r>
              <a:rPr lang="vi-VN" sz="3600" b="1" dirty="0">
                <a:solidFill>
                  <a:srgbClr val="0070C0"/>
                </a:solidFill>
              </a:rPr>
              <a:t>simptomi bolesti se javljaju na </a:t>
            </a:r>
            <a:r>
              <a:rPr lang="vi-VN" sz="3600" b="1" dirty="0" smtClean="0">
                <a:solidFill>
                  <a:srgbClr val="0070C0"/>
                </a:solidFill>
              </a:rPr>
              <a:t>kor</a:t>
            </a:r>
            <a:r>
              <a:rPr lang="sr-Latn-ME" sz="3600" b="1" dirty="0" smtClean="0">
                <a:solidFill>
                  <a:srgbClr val="0070C0"/>
                </a:solidFill>
              </a:rPr>
              <a:t>j</a:t>
            </a:r>
            <a:r>
              <a:rPr lang="vi-VN" sz="3600" b="1" dirty="0" smtClean="0">
                <a:solidFill>
                  <a:srgbClr val="0070C0"/>
                </a:solidFill>
              </a:rPr>
              <a:t>enu </a:t>
            </a:r>
            <a:r>
              <a:rPr lang="vi-VN" sz="3600" b="1" dirty="0">
                <a:solidFill>
                  <a:srgbClr val="0070C0"/>
                </a:solidFill>
              </a:rPr>
              <a:t>i na prizemnim </a:t>
            </a:r>
            <a:r>
              <a:rPr lang="vi-VN" sz="3600" b="1" dirty="0" smtClean="0">
                <a:solidFill>
                  <a:srgbClr val="0070C0"/>
                </a:solidFill>
              </a:rPr>
              <a:t>d</a:t>
            </a:r>
            <a:r>
              <a:rPr lang="sr-Latn-ME" sz="3600" b="1" dirty="0" smtClean="0">
                <a:solidFill>
                  <a:srgbClr val="0070C0"/>
                </a:solidFill>
              </a:rPr>
              <a:t>j</a:t>
            </a:r>
            <a:r>
              <a:rPr lang="vi-VN" sz="3600" b="1" dirty="0" smtClean="0">
                <a:solidFill>
                  <a:srgbClr val="0070C0"/>
                </a:solidFill>
              </a:rPr>
              <a:t>elovima </a:t>
            </a:r>
            <a:r>
              <a:rPr lang="vi-VN" sz="3600" b="1" dirty="0">
                <a:solidFill>
                  <a:srgbClr val="0070C0"/>
                </a:solidFill>
              </a:rPr>
              <a:t>stabla zaraženih biljaka u vidu većih ili manjih izraštaja, guka raznih oblika i veličina</a:t>
            </a:r>
            <a:r>
              <a:rPr lang="vi-VN" sz="3600" dirty="0"/>
              <a:t>.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80728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i="1" dirty="0" err="1" smtClean="0">
                <a:solidFill>
                  <a:srgbClr val="00B050"/>
                </a:solidFill>
              </a:rPr>
              <a:t>Obol</a:t>
            </a:r>
            <a:r>
              <a:rPr lang="sr-Latn-ME" sz="6600" b="1" i="1" dirty="0">
                <a:solidFill>
                  <a:srgbClr val="00B050"/>
                </a:solidFill>
              </a:rPr>
              <a:t>j</a:t>
            </a:r>
            <a:r>
              <a:rPr lang="en-US" sz="6600" b="1" i="1" dirty="0" err="1" smtClean="0">
                <a:solidFill>
                  <a:srgbClr val="00B050"/>
                </a:solidFill>
              </a:rPr>
              <a:t>eo</a:t>
            </a:r>
            <a:r>
              <a:rPr lang="en-US" sz="6600" b="1" i="1" dirty="0" smtClean="0">
                <a:solidFill>
                  <a:srgbClr val="00B050"/>
                </a:solidFill>
              </a:rPr>
              <a:t> </a:t>
            </a:r>
            <a:r>
              <a:rPr lang="en-US" sz="6600" b="1" i="1" dirty="0" err="1" smtClean="0">
                <a:solidFill>
                  <a:srgbClr val="00B050"/>
                </a:solidFill>
              </a:rPr>
              <a:t>kor</a:t>
            </a:r>
            <a:r>
              <a:rPr lang="sr-Latn-ME" sz="6600" b="1" i="1" dirty="0" smtClean="0">
                <a:solidFill>
                  <a:srgbClr val="00B050"/>
                </a:solidFill>
              </a:rPr>
              <a:t>j</a:t>
            </a:r>
            <a:r>
              <a:rPr lang="en-US" sz="6600" b="1" i="1" dirty="0" smtClean="0">
                <a:solidFill>
                  <a:srgbClr val="00B050"/>
                </a:solidFill>
              </a:rPr>
              <a:t>en </a:t>
            </a:r>
            <a:r>
              <a:rPr lang="en-US" sz="6600" b="1" i="1" dirty="0" err="1">
                <a:solidFill>
                  <a:srgbClr val="00B050"/>
                </a:solidFill>
              </a:rPr>
              <a:t>gubi</a:t>
            </a:r>
            <a:r>
              <a:rPr lang="en-US" sz="6600" b="1" i="1" dirty="0">
                <a:solidFill>
                  <a:srgbClr val="00B050"/>
                </a:solidFill>
              </a:rPr>
              <a:t> </a:t>
            </a:r>
            <a:r>
              <a:rPr lang="en-US" sz="6600" b="1" i="1" dirty="0" err="1">
                <a:solidFill>
                  <a:srgbClr val="00B050"/>
                </a:solidFill>
              </a:rPr>
              <a:t>funkciju</a:t>
            </a:r>
            <a:r>
              <a:rPr lang="en-US" sz="6600" b="1" i="1" dirty="0">
                <a:solidFill>
                  <a:srgbClr val="00B050"/>
                </a:solidFill>
              </a:rPr>
              <a:t> </a:t>
            </a:r>
            <a:r>
              <a:rPr lang="en-US" sz="6600" b="1" i="1" dirty="0" err="1">
                <a:solidFill>
                  <a:srgbClr val="00B050"/>
                </a:solidFill>
              </a:rPr>
              <a:t>usvajanja</a:t>
            </a:r>
            <a:r>
              <a:rPr lang="en-US" sz="6600" b="1" i="1" dirty="0">
                <a:solidFill>
                  <a:srgbClr val="00B050"/>
                </a:solidFill>
              </a:rPr>
              <a:t> </a:t>
            </a:r>
            <a:r>
              <a:rPr lang="en-US" sz="6600" b="1" i="1" dirty="0" err="1">
                <a:solidFill>
                  <a:srgbClr val="00B050"/>
                </a:solidFill>
              </a:rPr>
              <a:t>vode</a:t>
            </a:r>
            <a:r>
              <a:rPr lang="en-US" sz="6600" b="1" i="1" dirty="0">
                <a:solidFill>
                  <a:srgbClr val="00B050"/>
                </a:solidFill>
              </a:rPr>
              <a:t> </a:t>
            </a:r>
            <a:r>
              <a:rPr lang="en-US" sz="6600" b="1" i="1" dirty="0" err="1">
                <a:solidFill>
                  <a:srgbClr val="00B050"/>
                </a:solidFill>
              </a:rPr>
              <a:t>i</a:t>
            </a:r>
            <a:r>
              <a:rPr lang="en-US" sz="6600" b="1" i="1" dirty="0">
                <a:solidFill>
                  <a:srgbClr val="00B050"/>
                </a:solidFill>
              </a:rPr>
              <a:t> </a:t>
            </a:r>
            <a:r>
              <a:rPr lang="en-US" sz="6600" b="1" i="1" dirty="0" err="1" smtClean="0">
                <a:solidFill>
                  <a:srgbClr val="00B050"/>
                </a:solidFill>
              </a:rPr>
              <a:t>hran</a:t>
            </a:r>
            <a:r>
              <a:rPr lang="sr-Latn-ME" sz="6600" b="1" i="1" dirty="0" smtClean="0">
                <a:solidFill>
                  <a:srgbClr val="00B050"/>
                </a:solidFill>
              </a:rPr>
              <a:t>j</a:t>
            </a:r>
            <a:r>
              <a:rPr lang="en-US" sz="6600" b="1" i="1" dirty="0" err="1" smtClean="0">
                <a:solidFill>
                  <a:srgbClr val="00B050"/>
                </a:solidFill>
              </a:rPr>
              <a:t>ljivih</a:t>
            </a:r>
            <a:r>
              <a:rPr lang="en-US" sz="6600" b="1" i="1" dirty="0" smtClean="0">
                <a:solidFill>
                  <a:srgbClr val="00B050"/>
                </a:solidFill>
              </a:rPr>
              <a:t> </a:t>
            </a:r>
            <a:r>
              <a:rPr lang="en-US" sz="6600" b="1" i="1" dirty="0" err="1">
                <a:solidFill>
                  <a:srgbClr val="00B050"/>
                </a:solidFill>
              </a:rPr>
              <a:t>materija</a:t>
            </a:r>
            <a:r>
              <a:rPr lang="en-US" sz="6600" b="1" i="1" dirty="0">
                <a:solidFill>
                  <a:srgbClr val="00B050"/>
                </a:solidFill>
              </a:rPr>
              <a:t>, pa </a:t>
            </a:r>
            <a:r>
              <a:rPr lang="en-US" sz="6600" b="1" i="1" dirty="0" err="1">
                <a:solidFill>
                  <a:srgbClr val="00B050"/>
                </a:solidFill>
              </a:rPr>
              <a:t>biljke</a:t>
            </a:r>
            <a:r>
              <a:rPr lang="en-US" sz="6600" b="1" i="1" dirty="0">
                <a:solidFill>
                  <a:srgbClr val="00B050"/>
                </a:solidFill>
              </a:rPr>
              <a:t> </a:t>
            </a:r>
            <a:r>
              <a:rPr lang="en-US" sz="6600" b="1" i="1" dirty="0" err="1">
                <a:solidFill>
                  <a:srgbClr val="00B050"/>
                </a:solidFill>
              </a:rPr>
              <a:t>venu</a:t>
            </a:r>
            <a:r>
              <a:rPr lang="en-US" sz="6600" b="1" i="1" dirty="0">
                <a:solidFill>
                  <a:srgbClr val="00B050"/>
                </a:solidFill>
              </a:rPr>
              <a:t> </a:t>
            </a:r>
            <a:r>
              <a:rPr lang="en-US" sz="6600" b="1" i="1" dirty="0" err="1">
                <a:solidFill>
                  <a:srgbClr val="00B050"/>
                </a:solidFill>
              </a:rPr>
              <a:t>i</a:t>
            </a:r>
            <a:r>
              <a:rPr lang="en-US" sz="6600" b="1" i="1" dirty="0">
                <a:solidFill>
                  <a:srgbClr val="00B050"/>
                </a:solidFill>
              </a:rPr>
              <a:t> </a:t>
            </a:r>
            <a:r>
              <a:rPr lang="en-US" sz="6600" b="1" i="1" dirty="0" err="1">
                <a:solidFill>
                  <a:srgbClr val="00B050"/>
                </a:solidFill>
              </a:rPr>
              <a:t>zaostaju</a:t>
            </a:r>
            <a:r>
              <a:rPr lang="en-US" sz="6600" b="1" i="1" dirty="0">
                <a:solidFill>
                  <a:srgbClr val="00B050"/>
                </a:solidFill>
              </a:rPr>
              <a:t> u </a:t>
            </a:r>
            <a:r>
              <a:rPr lang="en-US" sz="6600" b="1" i="1" dirty="0" err="1">
                <a:solidFill>
                  <a:srgbClr val="00B050"/>
                </a:solidFill>
              </a:rPr>
              <a:t>porastu</a:t>
            </a:r>
            <a:r>
              <a:rPr lang="en-US" sz="6600" b="1" i="1" dirty="0">
                <a:solidFill>
                  <a:srgbClr val="00B05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96753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i="1" dirty="0" err="1">
                <a:solidFill>
                  <a:srgbClr val="FF0000"/>
                </a:solidFill>
              </a:rPr>
              <a:t>Zaražene</a:t>
            </a:r>
            <a:r>
              <a:rPr lang="en-US" sz="6000" b="1" i="1" dirty="0">
                <a:solidFill>
                  <a:srgbClr val="FF0000"/>
                </a:solidFill>
              </a:rPr>
              <a:t> </a:t>
            </a:r>
            <a:r>
              <a:rPr lang="en-US" sz="6000" b="1" i="1" dirty="0" err="1">
                <a:solidFill>
                  <a:srgbClr val="FF0000"/>
                </a:solidFill>
              </a:rPr>
              <a:t>ćelije</a:t>
            </a:r>
            <a:r>
              <a:rPr lang="en-US" sz="6000" b="1" i="1" dirty="0">
                <a:solidFill>
                  <a:srgbClr val="FF0000"/>
                </a:solidFill>
              </a:rPr>
              <a:t> se </a:t>
            </a:r>
            <a:r>
              <a:rPr lang="en-US" sz="6000" b="1" i="1" dirty="0" err="1">
                <a:solidFill>
                  <a:srgbClr val="FF0000"/>
                </a:solidFill>
              </a:rPr>
              <a:t>uvećavaju</a:t>
            </a:r>
            <a:r>
              <a:rPr lang="en-US" sz="6000" b="1" i="1" dirty="0">
                <a:solidFill>
                  <a:srgbClr val="FF0000"/>
                </a:solidFill>
              </a:rPr>
              <a:t> u </a:t>
            </a:r>
            <a:r>
              <a:rPr lang="en-US" sz="6000" b="1" i="1" dirty="0" err="1">
                <a:solidFill>
                  <a:srgbClr val="FF0000"/>
                </a:solidFill>
              </a:rPr>
              <a:t>tzv</a:t>
            </a:r>
            <a:r>
              <a:rPr lang="en-US" sz="6000" b="1" i="1" dirty="0">
                <a:solidFill>
                  <a:srgbClr val="FF0000"/>
                </a:solidFill>
              </a:rPr>
              <a:t>. “</a:t>
            </a:r>
            <a:r>
              <a:rPr lang="en-US" sz="6000" b="1" i="1" dirty="0" err="1">
                <a:solidFill>
                  <a:srgbClr val="FF0000"/>
                </a:solidFill>
              </a:rPr>
              <a:t>džinovske</a:t>
            </a:r>
            <a:r>
              <a:rPr lang="en-US" sz="6000" b="1" i="1" dirty="0">
                <a:solidFill>
                  <a:srgbClr val="FF0000"/>
                </a:solidFill>
              </a:rPr>
              <a:t> </a:t>
            </a:r>
            <a:r>
              <a:rPr lang="en-US" sz="6000" b="1" i="1" dirty="0" err="1">
                <a:solidFill>
                  <a:srgbClr val="FF0000"/>
                </a:solidFill>
              </a:rPr>
              <a:t>ćelije</a:t>
            </a:r>
            <a:r>
              <a:rPr lang="en-US" sz="6000" b="1" i="1" dirty="0">
                <a:solidFill>
                  <a:srgbClr val="FF0000"/>
                </a:solidFill>
              </a:rPr>
              <a:t>”, </a:t>
            </a:r>
            <a:endParaRPr lang="sr-Latn-ME" sz="6000" b="1" i="1" dirty="0" smtClean="0">
              <a:solidFill>
                <a:srgbClr val="FF0000"/>
              </a:solidFill>
            </a:endParaRPr>
          </a:p>
          <a:p>
            <a:pPr algn="ctr"/>
            <a:r>
              <a:rPr lang="en-US" sz="6000" b="1" i="1" dirty="0" err="1" smtClean="0">
                <a:solidFill>
                  <a:srgbClr val="FF0000"/>
                </a:solidFill>
              </a:rPr>
              <a:t>koje</a:t>
            </a:r>
            <a:r>
              <a:rPr lang="en-US" sz="6000" b="1" i="1" dirty="0" smtClean="0">
                <a:solidFill>
                  <a:srgbClr val="FF0000"/>
                </a:solidFill>
              </a:rPr>
              <a:t> </a:t>
            </a:r>
            <a:r>
              <a:rPr lang="en-US" sz="6000" b="1" i="1" dirty="0" err="1">
                <a:solidFill>
                  <a:srgbClr val="FF0000"/>
                </a:solidFill>
              </a:rPr>
              <a:t>imaju</a:t>
            </a:r>
            <a:r>
              <a:rPr lang="en-US" sz="6000" b="1" i="1" dirty="0">
                <a:solidFill>
                  <a:srgbClr val="FF0000"/>
                </a:solidFill>
              </a:rPr>
              <a:t> </a:t>
            </a:r>
            <a:r>
              <a:rPr lang="en-US" sz="6000" b="1" i="1" dirty="0" err="1">
                <a:solidFill>
                  <a:srgbClr val="FF0000"/>
                </a:solidFill>
              </a:rPr>
              <a:t>zrnast</a:t>
            </a:r>
            <a:r>
              <a:rPr lang="en-US" sz="6000" b="1" i="1" dirty="0">
                <a:solidFill>
                  <a:srgbClr val="FF0000"/>
                </a:solidFill>
              </a:rPr>
              <a:t> </a:t>
            </a:r>
            <a:r>
              <a:rPr lang="en-US" sz="6000" b="1" i="1" dirty="0" err="1">
                <a:solidFill>
                  <a:srgbClr val="FF0000"/>
                </a:solidFill>
              </a:rPr>
              <a:t>sadržaj</a:t>
            </a:r>
            <a:r>
              <a:rPr lang="en-US" sz="6000" b="1" i="1" dirty="0">
                <a:solidFill>
                  <a:srgbClr val="FF0000"/>
                </a:solidFill>
              </a:rPr>
              <a:t>, </a:t>
            </a:r>
            <a:r>
              <a:rPr lang="en-US" sz="6000" b="1" i="1" dirty="0" err="1">
                <a:solidFill>
                  <a:srgbClr val="FF0000"/>
                </a:solidFill>
              </a:rPr>
              <a:t>što</a:t>
            </a:r>
            <a:r>
              <a:rPr lang="en-US" sz="6000" b="1" i="1" dirty="0">
                <a:solidFill>
                  <a:srgbClr val="FF0000"/>
                </a:solidFill>
              </a:rPr>
              <a:t> </a:t>
            </a:r>
            <a:r>
              <a:rPr lang="en-US" sz="6000" b="1" i="1" dirty="0" err="1">
                <a:solidFill>
                  <a:srgbClr val="FF0000"/>
                </a:solidFill>
              </a:rPr>
              <a:t>predstavlja</a:t>
            </a:r>
            <a:r>
              <a:rPr lang="en-US" sz="6000" b="1" i="1" dirty="0">
                <a:solidFill>
                  <a:srgbClr val="FF0000"/>
                </a:solidFill>
              </a:rPr>
              <a:t> </a:t>
            </a:r>
            <a:endParaRPr lang="sr-Latn-ME" sz="6000" b="1" i="1" dirty="0" smtClean="0">
              <a:solidFill>
                <a:srgbClr val="FF0000"/>
              </a:solidFill>
            </a:endParaRPr>
          </a:p>
          <a:p>
            <a:pPr algn="ctr"/>
            <a:r>
              <a:rPr lang="en-US" sz="6000" b="1" i="1" u="sng" dirty="0" smtClean="0">
                <a:solidFill>
                  <a:srgbClr val="7030A0"/>
                </a:solidFill>
              </a:rPr>
              <a:t>spore </a:t>
            </a:r>
            <a:r>
              <a:rPr lang="en-US" sz="6000" b="1" i="1" u="sng" dirty="0" err="1">
                <a:solidFill>
                  <a:srgbClr val="7030A0"/>
                </a:solidFill>
              </a:rPr>
              <a:t>ove</a:t>
            </a:r>
            <a:r>
              <a:rPr lang="en-US" sz="6000" b="1" i="1" u="sng" dirty="0">
                <a:solidFill>
                  <a:srgbClr val="7030A0"/>
                </a:solidFill>
              </a:rPr>
              <a:t> </a:t>
            </a:r>
            <a:r>
              <a:rPr lang="en-US" sz="6000" b="1" i="1" u="sng" dirty="0" err="1">
                <a:solidFill>
                  <a:srgbClr val="7030A0"/>
                </a:solidFill>
              </a:rPr>
              <a:t>gljive</a:t>
            </a:r>
            <a:endParaRPr lang="en-US" sz="6000" b="1" i="1" u="sng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600" b="1" i="1" dirty="0" err="1">
                <a:solidFill>
                  <a:srgbClr val="FF0000"/>
                </a:solidFill>
              </a:rPr>
              <a:t>Plasmodiophora</a:t>
            </a:r>
            <a:r>
              <a:rPr lang="en-US" sz="3600" b="1" i="1" dirty="0">
                <a:solidFill>
                  <a:srgbClr val="FF0000"/>
                </a:solidFill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</a:rPr>
              <a:t>brassicae</a:t>
            </a:r>
            <a:r>
              <a:rPr lang="en-US" sz="3600" dirty="0"/>
              <a:t> </a:t>
            </a:r>
            <a:r>
              <a:rPr lang="en-US" sz="3600" b="1" dirty="0" err="1"/>
              <a:t>nepovoljan</a:t>
            </a:r>
            <a:r>
              <a:rPr lang="en-US" sz="3600" b="1" dirty="0"/>
              <a:t> </a:t>
            </a:r>
            <a:r>
              <a:rPr lang="en-US" sz="3600" b="1" dirty="0" err="1"/>
              <a:t>vegetacioni</a:t>
            </a:r>
            <a:r>
              <a:rPr lang="en-US" sz="3600" b="1" dirty="0"/>
              <a:t> period (</a:t>
            </a:r>
            <a:r>
              <a:rPr lang="en-US" sz="3600" b="1" dirty="0" err="1"/>
              <a:t>zimu</a:t>
            </a:r>
            <a:r>
              <a:rPr lang="en-US" sz="3600" b="1" dirty="0"/>
              <a:t>) </a:t>
            </a:r>
            <a:r>
              <a:rPr lang="en-US" sz="3600" b="1" dirty="0" err="1"/>
              <a:t>preživljava</a:t>
            </a:r>
            <a:r>
              <a:rPr lang="en-US" sz="3600" b="1" dirty="0"/>
              <a:t> u </a:t>
            </a:r>
            <a:r>
              <a:rPr lang="en-US" sz="3600" b="1" dirty="0" err="1"/>
              <a:t>vidu</a:t>
            </a:r>
            <a:r>
              <a:rPr lang="en-US" sz="3600" b="1" dirty="0"/>
              <a:t> </a:t>
            </a:r>
            <a:r>
              <a:rPr lang="en-US" sz="3600" b="1" dirty="0" err="1"/>
              <a:t>mirujućih</a:t>
            </a:r>
            <a:r>
              <a:rPr lang="en-US" sz="3600" b="1" dirty="0"/>
              <a:t> (</a:t>
            </a:r>
            <a:r>
              <a:rPr lang="en-US" sz="3600" b="1" dirty="0" err="1"/>
              <a:t>trajnih</a:t>
            </a:r>
            <a:r>
              <a:rPr lang="en-US" sz="3600" b="1" dirty="0"/>
              <a:t>) </a:t>
            </a:r>
            <a:r>
              <a:rPr lang="en-US" sz="3600" b="1" dirty="0" err="1"/>
              <a:t>spora</a:t>
            </a:r>
            <a:r>
              <a:rPr lang="en-US" sz="3600" b="1" dirty="0"/>
              <a:t> u </a:t>
            </a:r>
            <a:r>
              <a:rPr lang="en-US" sz="3600" b="1" dirty="0" err="1"/>
              <a:t>zemljištu</a:t>
            </a:r>
            <a:r>
              <a:rPr lang="en-US" sz="3600" b="1" dirty="0"/>
              <a:t>. </a:t>
            </a:r>
            <a:endParaRPr lang="sr-Latn-ME" sz="3600" b="1" dirty="0" smtClean="0"/>
          </a:p>
          <a:p>
            <a:pPr>
              <a:buFont typeface="Wingdings" pitchFamily="2" charset="2"/>
              <a:buChar char="Ø"/>
            </a:pPr>
            <a:r>
              <a:rPr lang="en-US" sz="3600" b="1" dirty="0" smtClean="0"/>
              <a:t>U </a:t>
            </a:r>
            <a:r>
              <a:rPr lang="en-US" sz="3600" b="1" dirty="0" err="1"/>
              <a:t>povoljnim</a:t>
            </a:r>
            <a:r>
              <a:rPr lang="en-US" sz="3600" b="1" dirty="0"/>
              <a:t> </a:t>
            </a:r>
            <a:r>
              <a:rPr lang="en-US" sz="3600" b="1" dirty="0" err="1"/>
              <a:t>uslovima</a:t>
            </a:r>
            <a:r>
              <a:rPr lang="en-US" sz="3600" b="1" dirty="0"/>
              <a:t> </a:t>
            </a:r>
            <a:r>
              <a:rPr lang="en-US" sz="3600" b="1" dirty="0" err="1"/>
              <a:t>sredine</a:t>
            </a:r>
            <a:r>
              <a:rPr lang="en-US" sz="3600" b="1" dirty="0"/>
              <a:t> (</a:t>
            </a:r>
            <a:r>
              <a:rPr lang="en-US" sz="3600" b="1" dirty="0" err="1"/>
              <a:t>hladno</a:t>
            </a:r>
            <a:r>
              <a:rPr lang="en-US" sz="3600" b="1" dirty="0"/>
              <a:t>, </a:t>
            </a:r>
            <a:r>
              <a:rPr lang="en-US" sz="3600" b="1" dirty="0" err="1"/>
              <a:t>vlažno</a:t>
            </a:r>
            <a:r>
              <a:rPr lang="en-US" sz="3600" b="1" dirty="0"/>
              <a:t> </a:t>
            </a:r>
            <a:r>
              <a:rPr lang="en-US" sz="3600" b="1" dirty="0" err="1"/>
              <a:t>i</a:t>
            </a:r>
            <a:r>
              <a:rPr lang="en-US" sz="3600" b="1" dirty="0"/>
              <a:t> </a:t>
            </a:r>
            <a:r>
              <a:rPr lang="en-US" sz="3600" b="1" dirty="0" err="1"/>
              <a:t>kiselo</a:t>
            </a:r>
            <a:r>
              <a:rPr lang="en-US" sz="3600" b="1" dirty="0"/>
              <a:t> </a:t>
            </a:r>
            <a:r>
              <a:rPr lang="en-US" sz="3600" b="1" dirty="0" err="1"/>
              <a:t>zemljište</a:t>
            </a:r>
            <a:r>
              <a:rPr lang="en-US" sz="3600" b="1" dirty="0"/>
              <a:t>) </a:t>
            </a:r>
            <a:r>
              <a:rPr lang="en-US" sz="3600" b="1" dirty="0" err="1"/>
              <a:t>mirujuća</a:t>
            </a:r>
            <a:r>
              <a:rPr lang="en-US" sz="3600" b="1" dirty="0"/>
              <a:t> </a:t>
            </a:r>
            <a:r>
              <a:rPr lang="en-US" sz="3600" b="1" dirty="0" err="1"/>
              <a:t>spora</a:t>
            </a:r>
            <a:r>
              <a:rPr lang="en-US" sz="3600" b="1" dirty="0"/>
              <a:t> </a:t>
            </a:r>
            <a:r>
              <a:rPr lang="en-US" sz="3600" b="1" dirty="0" err="1"/>
              <a:t>klija</a:t>
            </a:r>
            <a:r>
              <a:rPr lang="en-US" sz="3600" b="1" dirty="0"/>
              <a:t> u </a:t>
            </a:r>
            <a:r>
              <a:rPr lang="en-US" sz="3600" b="1" dirty="0" err="1" smtClean="0"/>
              <a:t>primarnu</a:t>
            </a:r>
            <a:r>
              <a:rPr lang="en-US" sz="3600" b="1" dirty="0" smtClean="0"/>
              <a:t> </a:t>
            </a:r>
            <a:r>
              <a:rPr lang="en-US" sz="3600" b="1" dirty="0" err="1"/>
              <a:t>zoosporu</a:t>
            </a:r>
            <a:r>
              <a:rPr lang="en-US" sz="3600" b="1" baseline="30000" dirty="0" smtClean="0"/>
              <a:t>.</a:t>
            </a:r>
            <a:r>
              <a:rPr lang="sr-Latn-ME" sz="3600" b="1" baseline="30000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 err="1" smtClean="0"/>
              <a:t>Primarne</a:t>
            </a:r>
            <a:r>
              <a:rPr lang="en-US" sz="3600" b="1" dirty="0" smtClean="0"/>
              <a:t> </a:t>
            </a:r>
            <a:r>
              <a:rPr lang="en-US" sz="3600" b="1" dirty="0"/>
              <a:t>zoospore </a:t>
            </a:r>
            <a:r>
              <a:rPr lang="en-US" sz="3600" b="1" dirty="0" err="1" smtClean="0"/>
              <a:t>pronalaze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kor</a:t>
            </a:r>
            <a:r>
              <a:rPr lang="sr-Latn-ME" sz="3600" b="1" dirty="0"/>
              <a:t>j</a:t>
            </a:r>
            <a:r>
              <a:rPr lang="en-US" sz="3600" b="1" dirty="0" err="1" smtClean="0"/>
              <a:t>enove</a:t>
            </a:r>
            <a:r>
              <a:rPr lang="en-US" sz="3600" b="1" dirty="0" smtClean="0"/>
              <a:t> </a:t>
            </a:r>
            <a:r>
              <a:rPr lang="en-US" sz="3600" b="1" dirty="0" err="1"/>
              <a:t>dlačice</a:t>
            </a:r>
            <a:r>
              <a:rPr lang="en-US" sz="3600" b="1" dirty="0"/>
              <a:t> </a:t>
            </a:r>
            <a:r>
              <a:rPr lang="en-US" sz="3600" b="1" dirty="0" err="1"/>
              <a:t>biljke-domaćina</a:t>
            </a:r>
            <a:r>
              <a:rPr lang="en-US" sz="3600" b="1" dirty="0"/>
              <a:t> </a:t>
            </a:r>
            <a:r>
              <a:rPr lang="en-US" sz="3600" b="1" dirty="0" err="1"/>
              <a:t>i</a:t>
            </a:r>
            <a:r>
              <a:rPr lang="en-US" sz="3600" b="1" dirty="0"/>
              <a:t> </a:t>
            </a:r>
            <a:r>
              <a:rPr lang="en-US" sz="3600" b="1" dirty="0" err="1"/>
              <a:t>ulaze</a:t>
            </a:r>
            <a:r>
              <a:rPr lang="en-US" sz="3600" b="1" dirty="0"/>
              <a:t> u </a:t>
            </a:r>
            <a:r>
              <a:rPr lang="en-US" sz="3600" b="1" dirty="0" err="1"/>
              <a:t>ćelije</a:t>
            </a:r>
            <a:r>
              <a:rPr lang="en-US" sz="3600" b="1" dirty="0"/>
              <a:t> </a:t>
            </a:r>
            <a:r>
              <a:rPr lang="en-US" sz="3600" b="1" dirty="0" err="1" smtClean="0"/>
              <a:t>kor</a:t>
            </a:r>
            <a:r>
              <a:rPr lang="sr-Latn-ME" sz="3600" b="1" dirty="0" smtClean="0"/>
              <a:t>j</a:t>
            </a:r>
            <a:r>
              <a:rPr lang="en-US" sz="3600" b="1" dirty="0" err="1" smtClean="0"/>
              <a:t>ena</a:t>
            </a:r>
            <a:r>
              <a:rPr lang="en-US" sz="3600" b="1" dirty="0"/>
              <a:t>, </a:t>
            </a:r>
            <a:r>
              <a:rPr lang="en-US" sz="3600" b="1" dirty="0" err="1" smtClean="0"/>
              <a:t>gd</a:t>
            </a:r>
            <a:r>
              <a:rPr lang="sr-Latn-ME" sz="3600" b="1" dirty="0" smtClean="0"/>
              <a:t>j</a:t>
            </a:r>
            <a:r>
              <a:rPr lang="en-US" sz="3600" b="1" dirty="0" smtClean="0"/>
              <a:t>e </a:t>
            </a:r>
            <a:r>
              <a:rPr lang="en-US" sz="3600" b="1" dirty="0"/>
              <a:t>se </a:t>
            </a:r>
            <a:r>
              <a:rPr lang="en-US" sz="3600" b="1" dirty="0" err="1"/>
              <a:t>deobama</a:t>
            </a:r>
            <a:r>
              <a:rPr lang="en-US" sz="3600" b="1" dirty="0"/>
              <a:t> </a:t>
            </a:r>
            <a:r>
              <a:rPr lang="en-US" sz="3600" b="1" dirty="0" err="1"/>
              <a:t>jedra</a:t>
            </a:r>
            <a:r>
              <a:rPr lang="en-US" sz="3600" b="1" dirty="0"/>
              <a:t> </a:t>
            </a:r>
            <a:r>
              <a:rPr lang="en-US" sz="3600" b="1" dirty="0" err="1"/>
              <a:t>i</a:t>
            </a:r>
            <a:r>
              <a:rPr lang="en-US" sz="3600" b="1" dirty="0"/>
              <a:t> </a:t>
            </a:r>
            <a:r>
              <a:rPr lang="en-US" sz="3600" b="1" dirty="0" err="1"/>
              <a:t>rastom</a:t>
            </a:r>
            <a:r>
              <a:rPr lang="en-US" sz="3600" b="1" dirty="0"/>
              <a:t> </a:t>
            </a:r>
            <a:r>
              <a:rPr lang="en-US" sz="3600" b="1" dirty="0" err="1"/>
              <a:t>pretvaraju</a:t>
            </a:r>
            <a:r>
              <a:rPr lang="en-US" sz="3600" b="1" dirty="0"/>
              <a:t> u </a:t>
            </a:r>
            <a:r>
              <a:rPr lang="en-US" sz="3600" b="1" dirty="0" err="1"/>
              <a:t>višejedarne</a:t>
            </a:r>
            <a:r>
              <a:rPr lang="en-US" sz="3600" b="1" dirty="0"/>
              <a:t> </a:t>
            </a:r>
            <a:r>
              <a:rPr lang="en-US" sz="3600" b="1" dirty="0" err="1"/>
              <a:t>primarne</a:t>
            </a:r>
            <a:r>
              <a:rPr lang="en-US" sz="3600" b="1" dirty="0"/>
              <a:t> </a:t>
            </a:r>
            <a:r>
              <a:rPr lang="en-US" sz="3600" b="1" dirty="0" err="1"/>
              <a:t>plazmodije</a:t>
            </a:r>
            <a:r>
              <a:rPr lang="en-US" sz="3600" b="1" dirty="0"/>
              <a:t>. </a:t>
            </a:r>
            <a:endParaRPr lang="sr-Latn-ME" sz="3600" b="1" dirty="0" smtClean="0"/>
          </a:p>
          <a:p>
            <a:pPr>
              <a:buFont typeface="Wingdings" pitchFamily="2" charset="2"/>
              <a:buChar char="Ø"/>
            </a:pPr>
            <a:r>
              <a:rPr lang="en-US" sz="3600" b="1" dirty="0" err="1" smtClean="0"/>
              <a:t>Iz</a:t>
            </a:r>
            <a:r>
              <a:rPr lang="en-US" sz="3600" b="1" dirty="0" smtClean="0"/>
              <a:t> </a:t>
            </a:r>
            <a:r>
              <a:rPr lang="en-US" sz="3600" b="1" dirty="0" err="1"/>
              <a:t>primarnih</a:t>
            </a:r>
            <a:r>
              <a:rPr lang="en-US" sz="3600" b="1" dirty="0"/>
              <a:t> </a:t>
            </a:r>
            <a:r>
              <a:rPr lang="en-US" sz="3600" b="1" dirty="0" err="1"/>
              <a:t>plazmodija</a:t>
            </a:r>
            <a:r>
              <a:rPr lang="en-US" sz="3600" b="1" dirty="0"/>
              <a:t> se </a:t>
            </a:r>
            <a:r>
              <a:rPr lang="en-US" sz="3600" b="1" dirty="0" err="1"/>
              <a:t>mitotički</a:t>
            </a:r>
            <a:r>
              <a:rPr lang="en-US" sz="3600" b="1" dirty="0"/>
              <a:t> </a:t>
            </a:r>
            <a:r>
              <a:rPr lang="en-US" sz="3600" b="1" dirty="0" err="1"/>
              <a:t>odvajaju</a:t>
            </a:r>
            <a:r>
              <a:rPr lang="en-US" sz="3600" b="1" dirty="0"/>
              <a:t> </a:t>
            </a:r>
            <a:r>
              <a:rPr lang="en-US" sz="3600" b="1" dirty="0" err="1"/>
              <a:t>sekundarne</a:t>
            </a:r>
            <a:r>
              <a:rPr lang="en-US" sz="3600" b="1" dirty="0"/>
              <a:t> zoospore </a:t>
            </a:r>
            <a:r>
              <a:rPr lang="en-US" sz="3600" b="1" dirty="0" err="1"/>
              <a:t>i</a:t>
            </a:r>
            <a:r>
              <a:rPr lang="en-US" sz="3600" b="1" dirty="0"/>
              <a:t> </a:t>
            </a:r>
            <a:r>
              <a:rPr lang="en-US" sz="3600" b="1" dirty="0" err="1"/>
              <a:t>napuštaju</a:t>
            </a:r>
            <a:r>
              <a:rPr lang="en-US" sz="3600" b="1" dirty="0"/>
              <a:t> </a:t>
            </a:r>
            <a:r>
              <a:rPr lang="en-US" sz="3600" b="1" dirty="0" err="1"/>
              <a:t>domaćina</a:t>
            </a:r>
            <a:r>
              <a:rPr lang="en-US" dirty="0" smtClean="0"/>
              <a:t>.</a:t>
            </a:r>
            <a:r>
              <a:rPr lang="sr-Latn-ME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12776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i="1" dirty="0" err="1">
                <a:solidFill>
                  <a:srgbClr val="FF0000"/>
                </a:solidFill>
              </a:rPr>
              <a:t>Sekundarne</a:t>
            </a:r>
            <a:r>
              <a:rPr lang="en-US" sz="7200" b="1" i="1" dirty="0">
                <a:solidFill>
                  <a:srgbClr val="FF0000"/>
                </a:solidFill>
              </a:rPr>
              <a:t> zoospore </a:t>
            </a:r>
            <a:r>
              <a:rPr lang="en-US" sz="7200" b="1" i="1" dirty="0" err="1">
                <a:solidFill>
                  <a:srgbClr val="FF0000"/>
                </a:solidFill>
              </a:rPr>
              <a:t>su</a:t>
            </a:r>
            <a:r>
              <a:rPr lang="en-US" sz="7200" b="1" i="1" dirty="0">
                <a:solidFill>
                  <a:srgbClr val="FF0000"/>
                </a:solidFill>
              </a:rPr>
              <a:t> </a:t>
            </a:r>
            <a:r>
              <a:rPr lang="en-US" sz="7200" b="1" i="1" dirty="0" err="1">
                <a:solidFill>
                  <a:srgbClr val="FF0000"/>
                </a:solidFill>
              </a:rPr>
              <a:t>stadijum</a:t>
            </a:r>
            <a:r>
              <a:rPr lang="en-US" sz="7200" b="1" i="1" dirty="0">
                <a:solidFill>
                  <a:srgbClr val="FF0000"/>
                </a:solidFill>
              </a:rPr>
              <a:t> </a:t>
            </a:r>
            <a:r>
              <a:rPr lang="en-US" sz="7200" b="1" i="1" dirty="0" err="1">
                <a:solidFill>
                  <a:srgbClr val="FF0000"/>
                </a:solidFill>
              </a:rPr>
              <a:t>širenja</a:t>
            </a:r>
            <a:r>
              <a:rPr lang="en-US" sz="7200" b="1" i="1" dirty="0">
                <a:solidFill>
                  <a:srgbClr val="FF0000"/>
                </a:solidFill>
              </a:rPr>
              <a:t> </a:t>
            </a:r>
            <a:r>
              <a:rPr lang="en-US" sz="7200" b="1" i="1" dirty="0" err="1">
                <a:solidFill>
                  <a:srgbClr val="FF0000"/>
                </a:solidFill>
              </a:rPr>
              <a:t>infekcije</a:t>
            </a:r>
            <a:endParaRPr lang="en-US" sz="72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r-Latn-ME" sz="4400" b="1" dirty="0" smtClean="0">
                <a:solidFill>
                  <a:srgbClr val="FF0000"/>
                </a:solidFill>
              </a:rPr>
              <a:t>U</a:t>
            </a:r>
            <a:r>
              <a:rPr lang="vi-VN" sz="4400" b="1" dirty="0">
                <a:solidFill>
                  <a:srgbClr val="FF0000"/>
                </a:solidFill>
              </a:rPr>
              <a:t> spoljašnjoj sredini (zemljište) sekundarne zoospore </a:t>
            </a:r>
            <a:r>
              <a:rPr lang="sr-Latn-ME" sz="4400" b="1" dirty="0" smtClean="0">
                <a:solidFill>
                  <a:srgbClr val="FF0000"/>
                </a:solidFill>
              </a:rPr>
              <a:t>(</a:t>
            </a:r>
            <a:r>
              <a:rPr lang="vi-VN" sz="4400" b="1" dirty="0" smtClean="0">
                <a:solidFill>
                  <a:srgbClr val="FF0000"/>
                </a:solidFill>
              </a:rPr>
              <a:t>pos</a:t>
            </a:r>
            <a:r>
              <a:rPr lang="sr-Latn-ME" sz="4400" b="1" dirty="0" smtClean="0">
                <a:solidFill>
                  <a:srgbClr val="FF0000"/>
                </a:solidFill>
              </a:rPr>
              <a:t>j</a:t>
            </a:r>
            <a:r>
              <a:rPr lang="vi-VN" sz="4400" b="1" dirty="0" smtClean="0">
                <a:solidFill>
                  <a:srgbClr val="FF0000"/>
                </a:solidFill>
              </a:rPr>
              <a:t>eduju </a:t>
            </a:r>
            <a:r>
              <a:rPr lang="vi-VN" sz="4400" b="1" dirty="0">
                <a:solidFill>
                  <a:srgbClr val="FF0000"/>
                </a:solidFill>
              </a:rPr>
              <a:t>dvostruko veći broj jedara, ali i bičeva) i kao takve inficiraju nove </a:t>
            </a:r>
            <a:r>
              <a:rPr lang="vi-VN" sz="4400" b="1" dirty="0" smtClean="0">
                <a:solidFill>
                  <a:srgbClr val="FF0000"/>
                </a:solidFill>
              </a:rPr>
              <a:t>kor</a:t>
            </a:r>
            <a:r>
              <a:rPr lang="sr-Latn-ME" sz="4400" b="1" dirty="0">
                <a:solidFill>
                  <a:srgbClr val="FF0000"/>
                </a:solidFill>
              </a:rPr>
              <a:t>j</a:t>
            </a:r>
            <a:r>
              <a:rPr lang="vi-VN" sz="4400" b="1" dirty="0" smtClean="0">
                <a:solidFill>
                  <a:srgbClr val="FF0000"/>
                </a:solidFill>
              </a:rPr>
              <a:t>enove.</a:t>
            </a:r>
            <a:endParaRPr lang="sr-Latn-ME" sz="4400" b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vi-VN" sz="4400" b="1" dirty="0" smtClean="0"/>
              <a:t> </a:t>
            </a:r>
            <a:r>
              <a:rPr lang="vi-VN" sz="4400" b="1" dirty="0">
                <a:solidFill>
                  <a:srgbClr val="00B0F0"/>
                </a:solidFill>
              </a:rPr>
              <a:t>U novom domaćinu zoospore </a:t>
            </a:r>
            <a:r>
              <a:rPr lang="vi-VN" sz="4400" b="1" dirty="0" smtClean="0">
                <a:solidFill>
                  <a:srgbClr val="00B0F0"/>
                </a:solidFill>
              </a:rPr>
              <a:t>rastu</a:t>
            </a:r>
            <a:r>
              <a:rPr lang="vi-VN" sz="4400" b="1" dirty="0" smtClean="0"/>
              <a:t>. </a:t>
            </a:r>
            <a:endParaRPr lang="sr-Latn-ME" sz="4400" b="1" dirty="0" smtClean="0"/>
          </a:p>
          <a:p>
            <a:pPr>
              <a:buFont typeface="Wingdings" pitchFamily="2" charset="2"/>
              <a:buChar char="Ø"/>
            </a:pPr>
            <a:r>
              <a:rPr lang="sr-Latn-ME" sz="4400" b="1" dirty="0" smtClean="0">
                <a:solidFill>
                  <a:srgbClr val="00B050"/>
                </a:solidFill>
              </a:rPr>
              <a:t>Z</a:t>
            </a:r>
            <a:r>
              <a:rPr lang="vi-VN" sz="4400" b="1" dirty="0" smtClean="0">
                <a:solidFill>
                  <a:srgbClr val="00B050"/>
                </a:solidFill>
              </a:rPr>
              <a:t>adržavaju </a:t>
            </a:r>
            <a:r>
              <a:rPr lang="vi-VN" sz="4400" b="1" dirty="0">
                <a:solidFill>
                  <a:srgbClr val="00B050"/>
                </a:solidFill>
              </a:rPr>
              <a:t>svoju klijavost i do 6 godina.</a:t>
            </a:r>
            <a:endParaRPr lang="en-US" sz="4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476672"/>
          <a:ext cx="9144000" cy="6381327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3412537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dezinfekcija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 </a:t>
                      </a: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zemljišta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 </a:t>
                      </a: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za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 </a:t>
                      </a: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proizvodnju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 </a:t>
                      </a: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rasada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 (</a:t>
                      </a:r>
                      <a:r>
                        <a:rPr lang="en-US" sz="4000" b="1" i="1" dirty="0" err="1">
                          <a:solidFill>
                            <a:srgbClr val="002060"/>
                          </a:solidFill>
                          <a:latin typeface="inherit"/>
                        </a:rPr>
                        <a:t>hlorpikrinom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, </a:t>
                      </a:r>
                      <a:r>
                        <a:rPr lang="en-US" sz="4000" b="1" i="1" dirty="0" err="1">
                          <a:solidFill>
                            <a:srgbClr val="002060"/>
                          </a:solidFill>
                          <a:latin typeface="inherit"/>
                        </a:rPr>
                        <a:t>dazometom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 </a:t>
                      </a: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ili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 </a:t>
                      </a:r>
                      <a:r>
                        <a:rPr lang="en-US" sz="4000" b="1" i="1" dirty="0" err="1">
                          <a:solidFill>
                            <a:srgbClr val="002060"/>
                          </a:solidFill>
                          <a:latin typeface="inherit"/>
                        </a:rPr>
                        <a:t>metilbromidom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, </a:t>
                      </a: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najmanje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 14-21 </a:t>
                      </a: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dan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 pre </a:t>
                      </a: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setve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 </a:t>
                      </a: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kupusa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)</a:t>
                      </a:r>
                    </a:p>
                  </a:txBody>
                  <a:tcPr marL="57577" marR="57577" marT="57577" marB="5757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98F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5B7"/>
                    </a:solidFill>
                  </a:tcPr>
                </a:tc>
              </a:tr>
              <a:tr h="1484395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uništavanje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 </a:t>
                      </a: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zaraženog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 </a:t>
                      </a: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rasada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 </a:t>
                      </a: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spaljivanjem</a:t>
                      </a:r>
                      <a:endParaRPr lang="en-US" sz="4000" b="1" i="0" dirty="0">
                        <a:solidFill>
                          <a:srgbClr val="002060"/>
                        </a:solidFill>
                        <a:latin typeface="Roboto"/>
                      </a:endParaRPr>
                    </a:p>
                  </a:txBody>
                  <a:tcPr marL="57577" marR="57577" marT="57577" marB="5757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8F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8F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A300"/>
                    </a:solidFill>
                  </a:tcPr>
                </a:tc>
              </a:tr>
              <a:tr h="1484395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na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 </a:t>
                      </a: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proizvodnim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 </a:t>
                      </a: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površinama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 </a:t>
                      </a: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zaražene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 </a:t>
                      </a: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biljke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 </a:t>
                      </a: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počupati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 </a:t>
                      </a: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i</a:t>
                      </a:r>
                      <a:r>
                        <a:rPr lang="en-US" sz="4000" b="1" i="0" dirty="0">
                          <a:solidFill>
                            <a:srgbClr val="002060"/>
                          </a:solidFill>
                          <a:latin typeface="Roboto"/>
                        </a:rPr>
                        <a:t> </a:t>
                      </a:r>
                      <a:r>
                        <a:rPr lang="en-US" sz="4000" b="1" i="0" dirty="0" err="1">
                          <a:solidFill>
                            <a:srgbClr val="002060"/>
                          </a:solidFill>
                          <a:latin typeface="Roboto"/>
                        </a:rPr>
                        <a:t>spalit</a:t>
                      </a:r>
                      <a:endParaRPr lang="en-US" sz="4000" b="1" i="0" dirty="0">
                        <a:solidFill>
                          <a:srgbClr val="002060"/>
                        </a:solidFill>
                        <a:latin typeface="Roboto"/>
                      </a:endParaRPr>
                    </a:p>
                  </a:txBody>
                  <a:tcPr marL="57577" marR="57577" marT="57577" marB="5757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8F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5B7"/>
                    </a:solidFill>
                  </a:tcPr>
                </a:tc>
              </a:tr>
            </a:tbl>
          </a:graphicData>
        </a:graphic>
      </p:graphicFrame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32279"/>
            <a:ext cx="9144000" cy="276999"/>
          </a:xfrm>
          <a:prstGeom prst="rect">
            <a:avLst/>
          </a:prstGeom>
          <a:solidFill>
            <a:srgbClr val="EFEDE8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 descr="Rezultat slika za plamenjača sala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604" name="Picture 4" descr="http://www3.syngenta.com/country/hr/SiteCollectionImages/P%20O%20V%20R%20C%20E_DANKO/AKTUALNOSTI%20U%20ZASTITI%20POVRCA/Bremia/bremia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32040" cy="5517232"/>
          </a:xfrm>
          <a:prstGeom prst="rect">
            <a:avLst/>
          </a:prstGeom>
          <a:noFill/>
        </p:spPr>
      </p:pic>
      <p:pic>
        <p:nvPicPr>
          <p:cNvPr id="25606" name="Picture 6" descr="http://www.agropartner.rs/slike/Vesti/plamenjaca-salata-2013-r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0"/>
            <a:ext cx="4283968" cy="551723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475657" y="5589240"/>
            <a:ext cx="766834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ME" sz="6600" b="1" dirty="0" smtClean="0">
                <a:solidFill>
                  <a:srgbClr val="FF0000"/>
                </a:solidFill>
              </a:rPr>
              <a:t>PLAMENJAČA SALATE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agrosava.com/sw4i/mediaFile/461/33.%20Plamenja%C4%8Da%20salate%20(Breamia%20lactucae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pinova.hr/media/34/2011/05/20/a8572960f2d08cef21cb941d69aec2af_eb265acb599db3530f9456a4c8541784_cr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gospodarski.hr/Multimedia/Pictures/Zastita/Plemenja%C4%8Da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80728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vi-VN" sz="4000" b="1" dirty="0">
                <a:solidFill>
                  <a:srgbClr val="00B050"/>
                </a:solidFill>
              </a:rPr>
              <a:t>Plamenjača salate </a:t>
            </a:r>
          </a:p>
          <a:p>
            <a:pPr algn="ctr"/>
            <a:r>
              <a:rPr lang="vi-VN" sz="4000" b="1" dirty="0">
                <a:solidFill>
                  <a:srgbClr val="00B050"/>
                </a:solidFill>
              </a:rPr>
              <a:t>Plamenjači pogoduje visoka vlažnost </a:t>
            </a:r>
            <a:r>
              <a:rPr lang="sr-Latn-ME" sz="4000" b="1" dirty="0" smtClean="0">
                <a:solidFill>
                  <a:srgbClr val="00B050"/>
                </a:solidFill>
              </a:rPr>
              <a:t>vazduha</a:t>
            </a:r>
            <a:r>
              <a:rPr lang="vi-VN" sz="4000" b="1" dirty="0" smtClean="0">
                <a:solidFill>
                  <a:srgbClr val="00B050"/>
                </a:solidFill>
              </a:rPr>
              <a:t> </a:t>
            </a:r>
            <a:r>
              <a:rPr lang="vi-VN" sz="4000" b="1" dirty="0">
                <a:solidFill>
                  <a:srgbClr val="00B050"/>
                </a:solidFill>
              </a:rPr>
              <a:t>ili duže zadržavanje vode na listovima. </a:t>
            </a:r>
            <a:endParaRPr lang="sr-Latn-ME" sz="4000" b="1" dirty="0" smtClean="0">
              <a:solidFill>
                <a:srgbClr val="00B050"/>
              </a:solidFill>
            </a:endParaRPr>
          </a:p>
          <a:p>
            <a:pPr algn="ctr">
              <a:buFont typeface="Wingdings" pitchFamily="2" charset="2"/>
              <a:buChar char="Ø"/>
            </a:pPr>
            <a:r>
              <a:rPr lang="vi-VN" sz="4000" b="1" dirty="0" smtClean="0">
                <a:solidFill>
                  <a:srgbClr val="FF0000"/>
                </a:solidFill>
              </a:rPr>
              <a:t>Zaraza </a:t>
            </a:r>
            <a:r>
              <a:rPr lang="vi-VN" sz="4000" b="1" dirty="0">
                <a:solidFill>
                  <a:srgbClr val="FF0000"/>
                </a:solidFill>
              </a:rPr>
              <a:t>počinje u proizvodnji </a:t>
            </a:r>
            <a:r>
              <a:rPr lang="sr-Latn-ME" sz="4000" b="1" dirty="0" smtClean="0">
                <a:solidFill>
                  <a:srgbClr val="FF0000"/>
                </a:solidFill>
              </a:rPr>
              <a:t>rasada</a:t>
            </a:r>
            <a:r>
              <a:rPr lang="vi-VN" sz="4000" b="1" dirty="0" smtClean="0">
                <a:solidFill>
                  <a:srgbClr val="FF0000"/>
                </a:solidFill>
              </a:rPr>
              <a:t> </a:t>
            </a:r>
            <a:r>
              <a:rPr lang="vi-VN" sz="4000" b="1" dirty="0">
                <a:solidFill>
                  <a:srgbClr val="FF0000"/>
                </a:solidFill>
              </a:rPr>
              <a:t>na </a:t>
            </a:r>
            <a:r>
              <a:rPr lang="vi-VN" sz="4000" b="1" dirty="0" smtClean="0">
                <a:solidFill>
                  <a:srgbClr val="FF0000"/>
                </a:solidFill>
              </a:rPr>
              <a:t>najmlađ</a:t>
            </a:r>
            <a:r>
              <a:rPr lang="sr-Latn-ME" sz="4000" b="1" dirty="0" smtClean="0">
                <a:solidFill>
                  <a:srgbClr val="FF0000"/>
                </a:solidFill>
              </a:rPr>
              <a:t>im</a:t>
            </a:r>
            <a:r>
              <a:rPr lang="vi-VN" sz="4000" b="1" dirty="0" smtClean="0">
                <a:solidFill>
                  <a:srgbClr val="FF0000"/>
                </a:solidFill>
              </a:rPr>
              <a:t> djelov</a:t>
            </a:r>
            <a:r>
              <a:rPr lang="sr-Latn-ME" sz="4000" b="1" dirty="0" smtClean="0">
                <a:solidFill>
                  <a:srgbClr val="FF0000"/>
                </a:solidFill>
              </a:rPr>
              <a:t>ima</a:t>
            </a:r>
            <a:r>
              <a:rPr lang="vi-VN" sz="4000" b="1" dirty="0" smtClean="0">
                <a:solidFill>
                  <a:srgbClr val="FF0000"/>
                </a:solidFill>
              </a:rPr>
              <a:t>, </a:t>
            </a:r>
            <a:r>
              <a:rPr lang="vi-VN" sz="4000" b="1" dirty="0">
                <a:solidFill>
                  <a:srgbClr val="FF0000"/>
                </a:solidFill>
              </a:rPr>
              <a:t>a nakon presađivanja bolest napada </a:t>
            </a:r>
            <a:r>
              <a:rPr lang="vi-VN" sz="4000" b="1" dirty="0" smtClean="0">
                <a:solidFill>
                  <a:srgbClr val="FF0000"/>
                </a:solidFill>
              </a:rPr>
              <a:t>lišće</a:t>
            </a:r>
            <a:r>
              <a:rPr lang="vi-VN" sz="4000" b="1" dirty="0">
                <a:solidFill>
                  <a:srgbClr val="FF0000"/>
                </a:solidFill>
              </a:rPr>
              <a:t>.</a:t>
            </a:r>
          </a:p>
          <a:p>
            <a:pPr algn="ctr"/>
            <a:r>
              <a:rPr lang="vi-VN" sz="4000" b="1" dirty="0">
                <a:solidFill>
                  <a:srgbClr val="FF0000"/>
                </a:solidFill>
              </a:rPr>
              <a:t> 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76672"/>
            <a:ext cx="9144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vi-VN" sz="2800" b="1" dirty="0">
                <a:solidFill>
                  <a:srgbClr val="FF0000"/>
                </a:solidFill>
              </a:rPr>
              <a:t>Zaražena mjesta su najprije svijetlo-zelene ili žućkaste boje, zatim potamne, a zaraženo tkivo lista postaje </a:t>
            </a:r>
            <a:r>
              <a:rPr lang="vi-VN" sz="2800" b="1" dirty="0" smtClean="0">
                <a:solidFill>
                  <a:srgbClr val="FF0000"/>
                </a:solidFill>
              </a:rPr>
              <a:t>su</a:t>
            </a:r>
            <a:r>
              <a:rPr lang="sr-Latn-ME" sz="2800" b="1" dirty="0" smtClean="0">
                <a:solidFill>
                  <a:srgbClr val="FF0000"/>
                </a:solidFill>
              </a:rPr>
              <a:t>v</a:t>
            </a:r>
            <a:r>
              <a:rPr lang="vi-VN" sz="2800" b="1" dirty="0" smtClean="0">
                <a:solidFill>
                  <a:srgbClr val="FF0000"/>
                </a:solidFill>
              </a:rPr>
              <a:t>o</a:t>
            </a:r>
            <a:r>
              <a:rPr lang="vi-VN" sz="2800" b="1" dirty="0">
                <a:solidFill>
                  <a:srgbClr val="FF0000"/>
                </a:solidFill>
              </a:rPr>
              <a:t>, </a:t>
            </a:r>
            <a:r>
              <a:rPr lang="vi-VN" sz="2800" b="1" dirty="0" smtClean="0">
                <a:solidFill>
                  <a:srgbClr val="FF0000"/>
                </a:solidFill>
              </a:rPr>
              <a:t>pro</a:t>
            </a:r>
            <a:r>
              <a:rPr lang="sr-Latn-ME" sz="2800" b="1" dirty="0" smtClean="0">
                <a:solidFill>
                  <a:srgbClr val="FF0000"/>
                </a:solidFill>
              </a:rPr>
              <a:t>vidno</a:t>
            </a:r>
            <a:r>
              <a:rPr lang="vi-VN" sz="2800" b="1" dirty="0" smtClean="0">
                <a:solidFill>
                  <a:srgbClr val="FF0000"/>
                </a:solidFill>
              </a:rPr>
              <a:t> </a:t>
            </a:r>
            <a:r>
              <a:rPr lang="vi-VN" sz="2800" b="1" dirty="0">
                <a:solidFill>
                  <a:srgbClr val="FF0000"/>
                </a:solidFill>
              </a:rPr>
              <a:t>i propada</a:t>
            </a:r>
            <a:r>
              <a:rPr lang="vi-VN" sz="2800" dirty="0"/>
              <a:t>. </a:t>
            </a:r>
            <a:endParaRPr lang="sr-Latn-ME" sz="2800" dirty="0" smtClean="0"/>
          </a:p>
          <a:p>
            <a:pPr algn="ctr">
              <a:buFont typeface="Wingdings" pitchFamily="2" charset="2"/>
              <a:buChar char="Ø"/>
            </a:pPr>
            <a:r>
              <a:rPr lang="vi-VN" sz="2800" b="1" dirty="0" smtClean="0">
                <a:solidFill>
                  <a:srgbClr val="00B050"/>
                </a:solidFill>
              </a:rPr>
              <a:t>Tipičan </a:t>
            </a:r>
            <a:r>
              <a:rPr lang="vi-VN" sz="2800" b="1" dirty="0">
                <a:solidFill>
                  <a:srgbClr val="00B050"/>
                </a:solidFill>
              </a:rPr>
              <a:t>simptom na mjestu zaraze je razvoj bjeličaste “prevlake” ili konidija sa donje strane lista.</a:t>
            </a:r>
          </a:p>
          <a:p>
            <a:pPr algn="ctr">
              <a:buFont typeface="Wingdings" pitchFamily="2" charset="2"/>
              <a:buChar char="Ø"/>
            </a:pPr>
            <a:r>
              <a:rPr lang="vi-VN" sz="2800" b="1" dirty="0">
                <a:solidFill>
                  <a:srgbClr val="0070C0"/>
                </a:solidFill>
              </a:rPr>
              <a:t>Zaraza se u povoljnim </a:t>
            </a:r>
            <a:r>
              <a:rPr lang="vi-VN" sz="2800" b="1" dirty="0" smtClean="0">
                <a:solidFill>
                  <a:srgbClr val="0070C0"/>
                </a:solidFill>
              </a:rPr>
              <a:t>u</a:t>
            </a:r>
            <a:r>
              <a:rPr lang="sr-Latn-ME" sz="2800" b="1" dirty="0" smtClean="0">
                <a:solidFill>
                  <a:srgbClr val="0070C0"/>
                </a:solidFill>
              </a:rPr>
              <a:t>slovima</a:t>
            </a:r>
            <a:r>
              <a:rPr lang="vi-VN" sz="2800" b="1" dirty="0" smtClean="0">
                <a:solidFill>
                  <a:srgbClr val="0070C0"/>
                </a:solidFill>
              </a:rPr>
              <a:t> </a:t>
            </a:r>
            <a:r>
              <a:rPr lang="vi-VN" sz="2800" b="1" dirty="0">
                <a:solidFill>
                  <a:srgbClr val="0070C0"/>
                </a:solidFill>
              </a:rPr>
              <a:t>brzo širi sa zaraženih listova na zdrave, odnosno s oboljelih biljaka na zdrave. </a:t>
            </a:r>
            <a:endParaRPr lang="sr-Latn-ME" sz="2800" b="1" dirty="0" smtClean="0">
              <a:solidFill>
                <a:srgbClr val="0070C0"/>
              </a:solidFill>
            </a:endParaRPr>
          </a:p>
          <a:p>
            <a:pPr algn="ctr">
              <a:buFont typeface="Wingdings" pitchFamily="2" charset="2"/>
              <a:buChar char="Ø"/>
            </a:pPr>
            <a:r>
              <a:rPr lang="vi-VN" sz="2800" b="1" dirty="0" smtClean="0">
                <a:solidFill>
                  <a:srgbClr val="7030A0"/>
                </a:solidFill>
              </a:rPr>
              <a:t>Temperaturne </a:t>
            </a:r>
            <a:r>
              <a:rPr lang="vi-VN" sz="2800" b="1" dirty="0">
                <a:solidFill>
                  <a:srgbClr val="7030A0"/>
                </a:solidFill>
              </a:rPr>
              <a:t>potrebne za nesmetano klijanje konidija su +2°C do 28-31°C, a  optimalna je 10°C. Od trenutka infekcije do prvih znakova plamenjače prođe 5-14 dana </a:t>
            </a:r>
            <a:r>
              <a:rPr lang="vi-VN" sz="2800" dirty="0"/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"/>
            <a:ext cx="91440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200" b="1" dirty="0">
                <a:solidFill>
                  <a:srgbClr val="FF0000"/>
                </a:solidFill>
              </a:rPr>
              <a:t>Kako zaštititi salatu od plamenjače</a:t>
            </a:r>
            <a:r>
              <a:rPr lang="vi-VN" sz="3200" b="1" dirty="0" smtClean="0">
                <a:solidFill>
                  <a:srgbClr val="FF0000"/>
                </a:solidFill>
              </a:rPr>
              <a:t>?</a:t>
            </a:r>
            <a:endParaRPr lang="sr-Latn-ME" sz="3200" b="1" dirty="0" smtClean="0">
              <a:solidFill>
                <a:srgbClr val="FF0000"/>
              </a:solidFill>
            </a:endParaRPr>
          </a:p>
          <a:p>
            <a:endParaRPr lang="vi-VN" sz="3200" dirty="0">
              <a:solidFill>
                <a:srgbClr val="FF0000"/>
              </a:solidFill>
            </a:endParaRPr>
          </a:p>
          <a:p>
            <a:pPr algn="ctr">
              <a:buFont typeface="Wingdings" pitchFamily="2" charset="2"/>
              <a:buChar char="§"/>
            </a:pPr>
            <a:r>
              <a:rPr lang="vi-VN" sz="3600" b="1" dirty="0">
                <a:latin typeface="+mj-lt"/>
              </a:rPr>
              <a:t>Selekcijom su </a:t>
            </a:r>
            <a:r>
              <a:rPr lang="vi-VN" sz="3600" b="1" dirty="0" smtClean="0">
                <a:latin typeface="+mj-lt"/>
              </a:rPr>
              <a:t>dobi</a:t>
            </a:r>
            <a:r>
              <a:rPr lang="sr-Latn-ME" sz="3600" b="1" dirty="0" smtClean="0">
                <a:latin typeface="+mj-lt"/>
              </a:rPr>
              <a:t>j</a:t>
            </a:r>
            <a:r>
              <a:rPr lang="vi-VN" sz="3600" b="1" dirty="0" smtClean="0">
                <a:latin typeface="+mj-lt"/>
              </a:rPr>
              <a:t>ene </a:t>
            </a:r>
            <a:r>
              <a:rPr lang="vi-VN" sz="3600" b="1" dirty="0">
                <a:latin typeface="+mj-lt"/>
              </a:rPr>
              <a:t>tolerantne sorte na </a:t>
            </a:r>
            <a:r>
              <a:rPr lang="vi-VN" sz="3600" b="1" dirty="0" smtClean="0">
                <a:latin typeface="+mj-lt"/>
              </a:rPr>
              <a:t>plamenjač</a:t>
            </a:r>
            <a:r>
              <a:rPr lang="sr-Latn-ME" sz="3600" b="1" dirty="0" smtClean="0">
                <a:latin typeface="+mj-lt"/>
              </a:rPr>
              <a:t>u.</a:t>
            </a:r>
            <a:r>
              <a:rPr lang="vi-VN" sz="3600" b="1" dirty="0" smtClean="0">
                <a:latin typeface="+mj-lt"/>
              </a:rPr>
              <a:t> </a:t>
            </a:r>
            <a:endParaRPr lang="sr-Latn-ME" sz="3600" b="1" dirty="0" smtClean="0">
              <a:latin typeface="+mj-lt"/>
            </a:endParaRPr>
          </a:p>
          <a:p>
            <a:pPr algn="ctr">
              <a:buFont typeface="Wingdings" pitchFamily="2" charset="2"/>
              <a:buChar char="§"/>
            </a:pPr>
            <a:r>
              <a:rPr lang="sr-Latn-ME" sz="3600" b="1" dirty="0" smtClean="0">
                <a:latin typeface="+mj-lt"/>
              </a:rPr>
              <a:t>N</a:t>
            </a:r>
            <a:r>
              <a:rPr lang="vi-VN" sz="3600" b="1" dirty="0" smtClean="0">
                <a:latin typeface="+mj-lt"/>
              </a:rPr>
              <a:t>emoguće </a:t>
            </a:r>
            <a:r>
              <a:rPr lang="vi-VN" sz="3600" b="1" dirty="0">
                <a:latin typeface="+mj-lt"/>
              </a:rPr>
              <a:t>je dobiti sortu salate apsolutno otpornu na sve </a:t>
            </a:r>
            <a:r>
              <a:rPr lang="sr-Latn-ME" sz="3600" b="1" dirty="0" smtClean="0">
                <a:latin typeface="+mj-lt"/>
              </a:rPr>
              <a:t>vrste</a:t>
            </a:r>
            <a:r>
              <a:rPr lang="vi-VN" sz="3600" b="1" dirty="0" smtClean="0">
                <a:latin typeface="+mj-lt"/>
              </a:rPr>
              <a:t> </a:t>
            </a:r>
            <a:r>
              <a:rPr lang="vi-VN" sz="3600" b="1" dirty="0">
                <a:latin typeface="+mj-lt"/>
              </a:rPr>
              <a:t>plamenjače kroz duže razdoblje.</a:t>
            </a:r>
          </a:p>
          <a:p>
            <a:pPr algn="ctr">
              <a:buFont typeface="Wingdings" pitchFamily="2" charset="2"/>
              <a:buChar char="§"/>
            </a:pPr>
            <a:r>
              <a:rPr lang="sr-Latn-ME" sz="3600" b="1" dirty="0" smtClean="0">
                <a:latin typeface="+mj-lt"/>
              </a:rPr>
              <a:t>P</a:t>
            </a:r>
            <a:r>
              <a:rPr lang="vi-VN" sz="3600" b="1" dirty="0" smtClean="0">
                <a:latin typeface="+mj-lt"/>
              </a:rPr>
              <a:t>roizvođači </a:t>
            </a:r>
            <a:r>
              <a:rPr lang="sr-Latn-ME" sz="3600" b="1" dirty="0" smtClean="0">
                <a:latin typeface="+mj-lt"/>
              </a:rPr>
              <a:t> s</a:t>
            </a:r>
            <a:r>
              <a:rPr lang="vi-VN" sz="3600" b="1" dirty="0" smtClean="0">
                <a:latin typeface="+mj-lt"/>
              </a:rPr>
              <a:t>provode </a:t>
            </a:r>
            <a:r>
              <a:rPr lang="sr-Latn-ME" sz="3600" b="1" dirty="0" smtClean="0">
                <a:latin typeface="+mj-lt"/>
              </a:rPr>
              <a:t>h</a:t>
            </a:r>
            <a:r>
              <a:rPr lang="vi-VN" sz="3600" b="1" dirty="0" smtClean="0">
                <a:latin typeface="+mj-lt"/>
              </a:rPr>
              <a:t>emijske </a:t>
            </a:r>
            <a:r>
              <a:rPr lang="vi-VN" sz="3600" b="1" dirty="0">
                <a:latin typeface="+mj-lt"/>
              </a:rPr>
              <a:t>mjere zaštite salate fungicidima</a:t>
            </a:r>
            <a:r>
              <a:rPr lang="vi-VN" sz="3600" b="1" dirty="0" smtClean="0">
                <a:latin typeface="+mj-lt"/>
              </a:rPr>
              <a:t>.</a:t>
            </a:r>
            <a:endParaRPr lang="sr-Latn-ME" sz="3600" b="1" dirty="0" smtClean="0">
              <a:latin typeface="+mj-lt"/>
            </a:endParaRPr>
          </a:p>
          <a:p>
            <a:pPr algn="ctr">
              <a:buFont typeface="Wingdings" pitchFamily="2" charset="2"/>
              <a:buChar char="§"/>
            </a:pPr>
            <a:r>
              <a:rPr lang="vi-VN" sz="3600" b="1" dirty="0" smtClean="0">
                <a:latin typeface="+mj-lt"/>
              </a:rPr>
              <a:t> </a:t>
            </a:r>
            <a:r>
              <a:rPr lang="vi-VN" sz="3600" b="1" dirty="0">
                <a:latin typeface="+mj-lt"/>
              </a:rPr>
              <a:t>Zaštita se može obavljati u proizvodnji rasada i nakon presađivanja zavisno od </a:t>
            </a:r>
            <a:r>
              <a:rPr lang="vi-VN" sz="3600" b="1" dirty="0" smtClean="0">
                <a:latin typeface="+mj-lt"/>
              </a:rPr>
              <a:t>u</a:t>
            </a:r>
            <a:r>
              <a:rPr lang="sr-Latn-ME" sz="3600" b="1" dirty="0" smtClean="0">
                <a:latin typeface="+mj-lt"/>
              </a:rPr>
              <a:t>slova</a:t>
            </a:r>
            <a:r>
              <a:rPr lang="vi-VN" sz="3600" b="1" dirty="0" smtClean="0">
                <a:latin typeface="+mj-lt"/>
              </a:rPr>
              <a:t> </a:t>
            </a:r>
            <a:r>
              <a:rPr lang="vi-VN" sz="3600" b="1" dirty="0">
                <a:latin typeface="+mj-lt"/>
              </a:rPr>
              <a:t>za razvoj bolesti i osjetljivosti sorte</a:t>
            </a:r>
            <a:r>
              <a:rPr lang="vi-VN" sz="3200" b="1" dirty="0">
                <a:latin typeface="+mj-lt"/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agronomija.rs/wp-content/uploads/2014/01/Plamenja%C4%8Da-spana%C4%87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57192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043609" y="5229200"/>
            <a:ext cx="81003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ME" sz="6000" b="1" dirty="0" smtClean="0">
                <a:solidFill>
                  <a:srgbClr val="0070C0"/>
                </a:solidFill>
              </a:rPr>
              <a:t>PLAMENJAČA SPANAĆA</a:t>
            </a:r>
            <a:endParaRPr lang="en-US" sz="6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 descr="data:image/jpeg;base64,/9j/4AAQSkZJRgABAQAAAQABAAD/2wCEAAkGBxQSEhUUExQWFhQXGSAbGBgYGRwaHBscHBwfHSIfIBwcICggIBwnHx4gITEhJSkrLi4uHB8zODMsNygtLisBCgoKDg0OGxAQGzQlICQsLCwwLDQsLCwsLCwsLCwsLCwsLCwsLCwsLCwsLCwsLCwsLCwsLCwsLCwsLCwsLCwsLP/AABEIAMIBAwMBIgACEQEDEQH/xAAcAAACAgMBAQAAAAAAAAAAAAAFBgQHAAIDAQj/xABEEAACAQIFAQYDBgQEBAQHAAABAhEDIQAEBRIxQQYTIlFhcTKBkQcUQqGxwSNS0fAzYnLhFYKy8SRDkqIWNFNjg8LS/8QAGgEAAwEBAQEAAAAAAAAAAAAAAQIDAAQFBv/EADARAAICAQQBAQcDBAMBAAAAAAABAhEhAxIxQVEEEyIyYXHB8IGR8TNCodGCsuEj/9oADAMBAAIRAxEAPwAZ2Y1d6NVlIK1WPyMAniOT5+mLDo6v3oU1GAqgeFogn0MdPzxWGSpZmqKTqg7sOAWPLGbsesD4bQMHc7VAMXDC2IRVkJWh91LtKibTUOxrecf9j54Dt2uZTslaqE+EMA1z0M+uE2vU3jaxFup6e2ByVdniBlemEafDZtzYw9qe1L16ZomkjAzNMCAR/qEmbcYTdJ0XdVp09201HJI6imvPrwD+WGfRsu9cO1JdzAiQIsPMEmJMRiHluz2eWsc1Up+JAYUMGIFxcLbg8Dzw0PdRSNhXXHdGpUsrRpikILMSNxIPE8zHU4EdoqzUqm78Pds4B6MLfqw+WNspri1EHh3bT5kFT5G1xjtq2ZOdy7BY3gfwxHPdtJS9zMR62xOTpp9CrnIS+zfsrWpqmZzSUzQemSm+DBaIYqbQRP1BwcXT9Ip1mNcUlJvFR9qL/pEjm9vphM0P7Us41FqTUqVVlEKpUgFAI+G4JXytInyuwa3r+n18hmFFICuFUeMGQwZV3Bz0Hob+Vzh3u3fIeiue0QonN1vuv/y+891aPD87kTME3iMRKVK+JGn5HvqqorLLdFkgRc9PLFs9kez1PL0ixIZmFiBc2mPb/fF3NRGsrTLanToqe8phzNvP9PnPtidkMg9TPWdhTI71XHLKRa/ESSCPQjDvqxy+W3tUCrNztUEtafngX2X1HLV2AogqpLBVIgpugmBxtLAWHBOMp2Lg66vnXpUAUpbqjPtIuF8Ny3zsY6GcC3ztUsGemqg2twfW/wBMMWrlVqpR3TKs5+ZgD6KcDM/RqXBI7s9OvthdzbYlUQ6jGoVQcL4jHFuPzv8ALA7PKQSevliflYUM99pYi3SLAYHZnMb+LAcnF4KkajnSAbbPngu3IGAL1QTKE+v98YnJVnxHkC0YLYaPM3oyZirEmBcqLScR8/2Zan/hi3lJOGnSMuFQORudjNrRa2NtTqOhUkAT1wExrK5r0iCQwIK8zjkpibYe8xlUqowKgEzfr73wlKsSOcMmFOzg7Y3XEhaaxcY3YgLAj6fvhgkNqeNdv1x2qNxjU3M4wDh3XPnjSogHEn8sSScc3UfLGMQ1SZEXxmYyDqoZov064nAXUxIXpxiPmASxI4PTAMDmSOmPcTPuxxmAYtM5HMUMsjCg7ACQEZTuXp4ZkW8pmemFLIa1Vr1Knfps8hBG0WEGR+Z88OmVz2cDtXSoz5YsZDkEAW+FTBtMHnjHLWNdVqZ3qCpN16E/Lk483SbV4Juhf7pS0kE+k2xpmzuIHEW9AMFKecyjUiEqfxFBhWtPkAb4BNqFNhaZN4g7uOI5xlKUnlApoOdn9QFHdsYKTwTwfT0/3xq+edqniJQnn3/phdSsHHhMggGPIkAxfqJjE/KagFhanjXpMyvzF8Jqqavb/H0/9NXk81ZQgrVUgVNu6RIkrcSvmeMdtF1Ja6I4Gyor3XoWj8J9QePfEwV6LI8U0MLaC3iMcGT1+QvhY06lvp1d1MUQjCdrNPnYEsD0xtN7o1LoZBDUNCqUs394pEJRkOfEFIJJDKAeb3ItZowz6wlGrk6q00KbiskgFUhw5I2mWNot5yfLATTqlPNBqDs0qN9NmHiEWI8yBb1IIxzzGnZirTWlWHd0aQJPckFaizZ+TYWHE348qK8J9BYV7P5ajQV6lIbztB3SPgW7FfykDz9MH6OqIj0zTJ2MZBW4mxJM2HMED6YgdndTamgpotMIPhlQYEXEnz/PAupWo94CC9OnMmmLMJiQLWGNu975iXY76rp2Wz8d8u5VaEIYqfELkFSOCAPrgDkewzZOv/Cc7XsjmDsSxZ2MRK8jz59t17SZemVpKandz4eAR5E2jnr8zhkz4erkqtLdBamyb9wniLngTwbRzhZzcZc8lou0IB1ymczVr1Q5pu8Uyp3d2i2UlOgIAJPMkwPKfmdcolT4XaxKmBB9ed35YXc72VzNMJ3u1Qz7F/iJsk8WXxefQ8HBDQ+0CZJAHYGox8ad2A6k/huB9D546ko17uRnFchHQtP77LKCbbiTHrcT6wZ+eN83oaBTAA8sM2nZdaVGSYLHdHqbxgHrGZV3VZgA7mj5cjphozfZJgahpG5SWsqCW4HAk3Pl+2IAz2SuqNVrN1NNZE+QLQD5DnDVqyCsjIpENIMcQR1OIP2fdhjSU1axJYk7QD4YFt3rP6e+M3nIYk3TKDtSUbGBI4nxDymLT7WxEzFGrvWjUBA3CDE2nyw/ZTJhTYDEDtZpZqU5Tar/AMzNEDpwJN/LG3dBSsH5js2KlIoXInqtj7XB54wNqdgaPQvYXkjn3jDbpecGxULGq6qAzxAJ+mNNRZz5AeX9cZSYUvBXWrdmaVJKhDspUEgEiDHy4wlOR52xYHb6stOkilgalSwEfhW5v0EwMV8x6xbFouzGij88dJAMY8HpjDTBm8HphjHOoYmL45qZx2iLHrjahlHJEC08+nnjWA1YdceAdcGdQ0gp4gpImCRdZHPHriD919cExD2DGY7GgcZjBHPPZ+QFBALkQPhBJMSTYAepwK7SdnaygHa4uBtktc9R7n9cT9F7J5jO3Vdq+bWwwU+y1VEULVI2HiSwIB9TYe2PLVRdRZLbQiV+ydSnT3VGRWPCn++cTMhQYqDYlfKP05w4a0lBwBXdqTza1w3+XbJPnwcDh2dZwe7zi3t/FoxY/wAxABIw7lXJlkWs1plaGqCNk7pBAAXjyuQfXBjQOymZzKuAgLAbpaE3LaALRJ9Y4wz9i+z9ZHdatbKVVAlUpljF/iKsBYGPmcP+jZU0ld6hBZj+HjaOI/XE9ybr/I+19lB5DX6uUrlEWYba9JxZjMFSOhm08jFif/BVDObKlMtRRlmsg2kT7rYEf5bHmMMGb0TT3rGu9FDmJDHkTBsSJ2n36x6YBds9Zakn3fKIFDy1RrgICBYQOSPTnENR5Tjj7/n7hqhP1PSsvQzKijVcMh5ABBtxePOOemIUsjGiSRTdt1MsphQ122387leOPWZmcy+W7sVBvcLCuVlSDHkYuD59MAs1qaDwrVeoEmpGzbtAF5O4jj9cPptt1z+fnInyGGvnUy9F6rGwG1LXJPH9fkcL+V1cKiuxJV90FpJEMOOvJ+mGrOdnTm8ijPX+705DKCjFm8J/CCLQ3M4VNU0rumy9BCtUgHaeBLH8Qm0e+E9POLdSfvN8eEgxhgLdp8x93qEeF2VF2tuHjDCQQOgiL/TDB2f7Qn7hQ3ruq196ixizMpYx5WMdeLYG5HspRqpTeqWrMF7uBZVXcxJ81UEx6T0w3ZXR1p00UKqLTLwYhVUkNIDce59bcHFtTZtXbLR06BWS7PJl4ZnPeECEWIG0+EiZkjywQXT6OYVzVpipXRTtZlWR5Di3TCjqXbNjmDTyqNXSbMbMf5oj8PkTH74Zuyfa2lVq1UeKLqCKgcryDEAgwY9PLE2tS90gPLK1z2XqUaoNSpU27xuCsSSNwB8PnGGZdBeilZe/ZS1TwNt3sV5AIb8UnaZ/lw156jT3mtTBdXUbKkBQDfd4z8I4vzzHGA7Z2lkqVKnSVsxVElXedouZIkywBPLeUxN8UWtKaxyLtRmmaXnK9YI1Upk6QC1azhVZ2uSqEAAgSF3cSCb8YeczreXprsQbwBACi0D1PT2xWWpZnPVfE9S/QAcRwADYfLEfKHNkMWlgoFuJ+Y4x0QTauTC4tcIeq+tVapKo60hFvDefc3PyjHGiHVtzSWPM3JxE0KtQrUu8LinBhxVMFfkeR6zEYJJlwf8ACzqFegWop/fDppCu2Ddcz2ZpIGoBVJaCSJtB4EwTbrOI3ZnXszm3ZKtFRSWxrAxLdBt69ZjjBrKNTapsFdajD4gH3R7wTFvOMbV9P+JKMFQPEqQCpHEcD0xnNN0wKwFrnZ0Zl2ZqpDABV9AJ56Xkm0YXdQ7HtRQv3u8jhAhMn0ucGdX18Uqgo1aLruEs5pt08j1Ptgl2erJVG7xSJ2gm6A+Y8z1nFIy8BTZV/d9Lhuo/2xxqP/ti5M5pdOowZ1XcPhYCG+v7YXO0fZxWos6rFYGRHLgciOpjFLDYmdnc4VzVKRyYv6gj53xY2c0WlWAJEHkFbX9Y5+eK00TLTmKJlf8AEiJ8X08sXJRy4C3xuwdla5zVHydVKNQEru8JBsQTyfP29cN2Z0OnXTcVhiPiHOF37Ssqvdo6xKuPp5Yd9AzAeihHVZGCjUVnnNDzCOyimSAeQLHGYsuqbnGYaxsDXplcIhAEdB7Yh5kheDImx/Y+uBK5/ZB9b+3niS+aBnqDjzYQ2sk5WKv2k5fbQTMjmk0E/wCVrf8AVH1OK7XW8xXmnQDMx/l6epPA+eLL7a6hTXJ1hUkqV2kWkyYEHzwP+zLSCUXNVqe2lP8AAoKLH/7j/wA3pNuvlh35Cgj9mn2cVKDrms1UKuLoiMZv/wDUPUf5evXyxaGczCKssfYA3J8oHPzwuZ+rXf8A85KSngA+I+5Fh73wCPaBqTFabC3LG7Mefi5/bEpydcZC5pBKtpGYqvuQLSB6vYmT/IPf0+dsBO0mk0sii1Kiis2657w01Q9NwUyVPETEx54NaXrRdt9Wpfos/T8zMR0wt/adqFJcv3T2eqh2eZJa5B8gYx5yg5Pa7y/pj9P9hVNWhX7Rdq2zlIUxTIC8MshQTYAAW6zeT64hdk9PWnSatWBLVmKKD5JG4m3G4gX8sD9Ld6i1UJAQIrggQVlghP1ufY4aNUzPdVsrQK/wjRBJJsKlQs5U+t1/LHox0o6cdkFRm3VkbVtUqhydxYsY2A2I8gBYWx1zqZddtYV+7YFSQw31BF/w9cFm0xGRGEhEYMYjwi4PsRB5kWxz1HT6W52q7dgXxMo5Ecxe/tjnjordccefn8gRdIEaJ2vFOqTV390zl7AyJJMmORfjpaMOGYz+Wz9FwpL01K/w1YiSVfkyJ+G0kgHFaLpRkkkMOgm5H99MFNIrNlgw2qC4EqbiAfC3mDyPzx6MvTxeY8loyrDG/RsnQFOVpw4BVd5FRgGIBLKAB0gC8c8nEntUMnlHSocvLssooULT8PVou7Anr/lmbYTKHap6bFSNwYiNvI8QPzkgfQYZe0eaOfyndtArUnWp4/AwU+EkKYOyD7WxCelUsm5eAPmNVqVxUes4SiALIF5NgIESf6YG6nWqo1B6YJppTA9CSSzD84wdTsVSbLPUNcxTQsSllte8+3njjo+botlqlEIwqPGx2aeoEjoIi89MC9OODY6G7TsumaCVKKnbVEqxttK8qx/mH54IZod3l2SmFq1WI2iIG7y3RBEAzJtgP9nupimK9B5U0W3KCCCyv1g9JBPoCObzM7alHy9JPGrFd6NTUnxbYuwiOZNx0Pu6lSos+LFzXsxRpFmzNId46ttQPwYi8XHuecC/s10IVc5WrhUlUFgpAUvJgDngW9Dg52bytN8rUWaVdnYhx8Rt0PUkgTEcnDRo+oJlxUfM7Uk3cwoCqIAP6/OOmJLUq4Pnz9jljSeTrlOzoSSoSmpkwqgQ55YAck3mTgfr2nVKbBqLAWHPBj98Q859quX3MtGhVrKoneYRfkDJ+oGJmV7b0Myis2XYdI3Ax+mKwXbDLaBs5qr7V79QyAwRePIgjrgnksijKXyzi4EIeLevPpecQNbrJVQinHMww2/nx+eAGSr1Mu+5R79Qfpi8Y9iMM5/VFQmWVXHKsSDPlAxy0rUxVMVD4gbSZ56YE6k750l9gFVORZdwPEEmDHvjfQ/A43ABuo4jz564dSUk0Jxk5aloQoZ+nWT4akmP5WAv9Zn64cM9moTjADtdVZWo1AIFxx15/SfpjfMZ3cFggk+RwUUBvbva+SbzHTGv2ea2GoLScw6/DPUYEdstRlO65NiSBwP98Kel5mpSc1EYW6G8+kYoAu01PXGYU9O7aUmpqailX/EBxIMf74zAwNYZo6iGEz6xglp9J61qKknr/L9eAcLv2VaW+cU75FFLE/zeS4uOhlUoJCAKIsv99ccWpKuCUdMSNU+z772Fp1q5VQdzCmATaeWNvyx3z+gvS7tKLt3KqqCTJUKNsniZgf7Ww3QyUizXY8jyHlgV2hzW0BV+Ix+Y4/IfUY4dXVnCG79f3KbY1RTOu9qXpZqrReZR2WW/lHwmfVYPHXETTO0NWtXWklH4jdi5gAXJ+HoJPOGj7QtNpvTavC99SWGYX3L1B84mR/vhO0KsaOVr5qL1CKNIcRMbz8rfnjo09SOpp7kv5EcFYQznaTu8wKaBWC/E7GAG6DynAztG1Vya9Ql2AikAwYKOS1ibeUdb9MD8z3d97GS0hVHhe3PnE9fTrjnr4ekyqd4LCYJtHQDpHoMXjBJ4ClXAe7E5Pv6VVQf8TLVUW8eNSrATPJ/fDd2k0EVcxliKqgg0V7rq1lUsCOQNt5xCyWjfdtPpsqhXJDFo6mL/AJAfLDz2cO+jTq90pqINwBCkkc+EgW6x1GITk7ckPeaBXaLOrlaq1AgalXp3Wbbph1v5EX9YPJx1o6cK1P8Ah7DTIsPQ9COnlA9cdKuXWrl6tOkDVKu9bL7luAzTUpiDcjduAPMxeJwjZrSc1TzASq/dizArzHoJsZBGEUk1h1+eDSVML5fKZbJ0qW1O9cypNSTZhFhNvSLyBfEHUNLOyUBhhw3xceXP7D1wZymnV6zDYAqqwk1Xiowm8NBG7ny55xNzFBaBcLQdbyXqspqVKkQqIFYgIOZJ6G1jD6fqZQX1HTtAXVdXymXRsrSpsz7QXQjxO5HLEW/O3TBjsbppr5MvWpbcyp8JKElUuFUA/DTFxHHzvhG0jSHzFYPUtVYh2IkDbeSZ6gDoecOmY+0ejllRxRqOSAhIe0rIvN789evXCT0neG23z8hVIL6TpqtU77vJ3L3dSU7vm3iAsSOk4E6g1Gsa1OilOnTpDalRVChysBtxHFxHHAnrgVmdcr5hF3PtDMAkknbHLG/xngQLYdezPZRFo038DPyWA5m9w15GJzi1L3uQxfgV9HoN96ytR8wKWwN4SjksGWYMqFC288E85qaHvtzM7N4ae5mSlEgj+HuBn5TFpwk6j2szeZzFSlSYqhZhTULtO1SQLngwJvxfA/V0p76Yp1W75FiHDFnMEs2+drRwCI44FsVh6atsfrx9wyyHc32qo5eqe7U96DFgUp028lX4iff9DjpqNWnma1N2zDVkZNzAkELxwAIHW3NsKWbyFF1aqKiloPgkqZ4mSbkf3OOfZDJuappA2J8VwCI/fHYtJLIri+i4avZmhXyhSiEViB4gsEwZgzcjC9S0Q0KcQfMyI9MdM7qlfT6dA0yay7GNRXsY3kLBHFrXnjBDLfafpzgd+tWk3rTLi/lskkfLAg2s9BcVwwemXJXdFscjQMxEYYz2p011lMzTC9Cysony8Si/pjzN18tSG93gGIYKxmRI4GLb0TcQSlFlv/3xFzurqr7mQsx+LaiySOCW546emBOtdvE393QpOFNu9e0n0UfqT8sCaOqE7vFLDrPX1PP0wIrNi7WOBzVDNUGpGoUn+YAlSDYjAOrl6lGUmWizgeHaTG+J5IHHngRRZiGa5IkyAYMXj0nBShrT1qXd7NrKZVlgyP5b8j1mRgxwx18wJqOkMJa5nkkGT7k8+eBRycMEglj5euGvVdQLkEJDEf4ckyQP5Rf6euIGdp1VU1e5datSQvgaFnk8WnoMXk0jNE/KaDRCAGnuPUzzjMR9PztZaag0nkCLo39MZiFgsffsh1Kn9zULY723D1n+kYsYUF3Bhdj+I3MfsMfOnYvV/urGkziHIKm4huI+eLU0ztFUCwCDjinVsCnTpjhqObRAQx6cYQNb7RAsOtR24IkBf+2C1fUBmi6PKuqTYi9wP3OEvP6LscVlqs0G6kAnyIkER9MckmtR0+DNgbtKjuhSl/5lmM2BNib/AF+Rx7ruSRDlssJK0kEIByWvuY9T6DkkzaxJ7F301AZoNyAT6mwviWa1E1oQ02myhXAI5t5Ec8Yro9LpC26NtF7P0P8AFq5cMw6mN3pfph1z3YjKZvLGnDIrcbWkqZkRuBAxF0DJSSrqQTaOkeY+WHFaG0eCPY4o43K/BSHGRc1TR6aLRVwDRSx3ckgWtxFsaaVlldGFKfCbFCsQTIvNo8ube2DOqVUdDSrAor2v+UEWBBuDivW7PVlesEqMtNKbsAsiSIgmSfER+lsI4JJpMLeSVrrjJuHFVPvPeIUpjlizbTx0IYkg/wBMaav2fapmhmqRJWBuoiAQ0Wgx8BmfPmPJRnZbSGNUPUE+4k8G5bmb84fNKqoyNfa6kkhv5STB9V/LHNO4yqP6mhTQsVKuaZSrZM7ZjxdG+cGPOMcNQoqi0V2qWSqGUgkQxEGB1G0kCZthm1nTWq0QtKsFplgTtgEGeA0gQTHPl1x4NMPdU6L7CEMs1YFnvcsh/mMm89cU9rapL8YaELKVzTyLseapK0457ufER6TIwsUqSuHRrqCGHpF/1H54sLNZQJWNFlhURBQYEHcgB3EjkNuPzwualkEVzCDxCGI6gn8uuOjRndk5KhV1/W+7qU1RoKLJtMN7YbNG+1Ws1HuxS/8AE/hYSVaSJJQXkCTz0wp9pAlGZpq26wHnbmecdexPbA5Km60qYZnYBg3wsPI9Ri8tJTjdW0NF0WJmEyhyNbMNSipVos5YMQ3iJgAsxJJe3raQMLIqZVctTbMIrJtiagArBvJWADbha4/TBnK5ytCKctTWZlkcqqMzM1wZkXHHJ588TT2To7WdqaVSzSQ8son+VZgeeOTRbt358plG9xUi06YEbxvJO1vxD3Hl64naHm3oFgwAe5LxuDA+RHtGLW/+F8kE8WTUT+OnTRdp8vDcTxJxnaPsJlszRDZUGiy9Ev8AMoTePQg+/GOz267RkVk2u1XGwnweUes36xJJx7p+kUq1VFq1B4jHnEenQe9sSNN7HZ4ZhabKTS/FVVht2XuCetuIkdRht1LR8jToBBVVXUyKhhnJ6zwSItAIHphnqxWEBvyc9aNGoi6dTdj4F7sqJXzEiIPBkgr54hdqKGbIXLhGaYMBVJgdWYHrEiQOMLNftA9LMyp3KrShj0gkdYPlMXxOyfbGoanel5qRsMru8Mz0iB1wIwfIrWThqWVbLIjVBIBEizEAi0jiRxGDGg6PRzCtUoo9zdVaQPYFSwHoTiRmM3k69JhXzHjfkmkwi8jgmefPG3ZbIU8jWn7/AEgtT8DJUUmeCAR64aTxfY9Es6IEV12OA3MtET/yg/XzxxOl9yEFKm7PUsrSNqkdDMHi4w3Z16NTjNIJHUOTx6C4xCy2WR/AM0jNYqFSoT4fTbPpPqcSUpbsi0ANLDCovgUVFJDG8yfc9ADxhvzeg/eFVnLCOIMR74hZbIKa6vUzNNmQ/BtZSJsYJUG3qMOVZqZFjNugP9MXUm+QbfIgVcpSQ7S9x7n88Zg1mHplidh+g/rjMPYu0CVPsUpEWzNTd/MyA/kCPyxF1fRszkAC38SnEGqgIvH41uVn5j1xaVJqli5FyCAoiOuNMxU7wmmyhgRBWJUjruJtHpjz54XIXFSKl7IZ/wC8V6tX8Kp3agW3MWUn6AR88Mec7OFqbV70xYARdvMkdP3wG7b6E2QqB6XhoNZAPwNzt9ouPY+V3DsXnDnsovevuam5VrRIiRMQODGIy0be5eKr/YqXTBWmaBtpvVYSXXYouPis0f8AKTBws6p2POTR6wY+Ahk8PSYMnzBIPSwJxb70VhFFgOP0x7nQAL8fuTjXKGVxixtnQoZPXV7ug9MwHBJBPJXwlbzBB+XGGLI9oKb2PhPUHFf/AGo5lKeUlHh1qA05iSSbiABMgk/8s4rbTO1GaLAbQ3rcH98V0bnHcgNtcH0fW1qlBuGXhrcepnpjjQpJuYIkK6Em8i+0QB0EdBA5tiotTr5+jSWp3LlHFmTxwf8AMAJHuRGHz7O9ZqZjKs9VWUIYlgRJ6xPMQOMS11Jxuwwk28oK5R6dOv3O0qCLSI3X6fT9MD9bodxtqU+RIv5ext+1h74l6xmAvdVnG0BhExYHgGfkffADWO0u6k7FCUa1NoPP8s8G1/8Aticaql2GT6IWg9oG8YJNwSPL1twI54xEpapXoZkBsw7Uqw3jYAVpuZlVV5VlkC4g+KRHBgZfTqq01Yt3Z6R4TBtH0sfOcG6elmrS7yqXIpwwAJUiIMAi4nj2+uLy9P71vhiQb6JNPtctek1KpTVKycEgAETEqehPl+uA+o5dkKsxJJNw0AgGbR58e+Hyno+VaKxprIH1HrMze/8AXATUcgcxLwCpvBBPUFSPoMT05bZ4KSi2hR7SaGK2X2q4UNBBieDOKzzGUam5U3A/EAQCPMSBi29aqSAq3k39z0xs+USpRPhFrPTP6jHZDVazWDQjaE7sXX4dyWVjtMk2gm0k2HX54t3SCEQPSLVKRtUQgki3ItcenP7VDp47tqlNVsGkD0OD+j9oKuXbwzE8HDT03J2ie6pDP2pFTKBKmWrEUKx27edrEbutogHADLivXo1KXikX75X29QVBUWkEfEsWHB5xG16u2cjYwpw2/u2bajEiJBNgwvYwDuNxweenZutljuV1MiCOh+scek4VcV2G82gnoHaAZjdl6jsldTD7YDOV6xxvixgHdY8jEipp2VZg1NRUE3areD1lTb6jCJ2l0irmqpzNAbKv4wGAkjhlI4b0MdMdc+c1VRKwLrWgLXVb7iBd4H4jF48/fDRhTsNh3UtPy1SoyKu60hrxJ6RYgemFKnprUqgBHgPXzE849Y1Ak7ha52mb+vtGHDR9fyVVEpZplRxbeVMN6yPhPvbF37qHasWdfyL0gpoMwWJJWLefiAmOsT8sLFIszQSZnwt6/rGHTWNXR6nc0IqU1kboMepHXbHXAulojipCEGT4SWVf3ER54aD922KbUtVKUuYZXuAYnHDK9qX75WJII42k4la5odShQatV+OodqKCG8Iuz2J9vmcLOXTu4cX/bA2p5RmXjm+1rLk/vLLv7uFqLaWVjE+4PXETsR2wqd3ObI+7zCVGfxqP8384/P3xA0+hTzmRqI1RUpOviqH8AkHjz8hicp03T8uTlqIq1IIWq8MxJHxX4HsBiMX0ZskV+2ek7jFeRPOx/6YzFLZrTiXJHBM4zFc+QWfVlWqFIiPSZtPvjU6tRp8sJHPniua/admcmSfIdL4hVc9uO5o3H1MD+pxxpNOyb1PA8doQueovR4YjcI5Qj4Z9T1HqRgT9l+polEUDCVSWJUiGJHnPUC0R0wO0vMxcMFHqbk+ZwppWP/F3ql/BQbfCxcsu3nz3En2Dc3xKMZqbt/P7f5Cp2XZU1JF3XBM/SP3wA1PWyFLSObEnoL/LCZrfbWkAd1QfOAfoOfliuNf7UPmfBTJFMm/m3v6emN7Gc8dBUmwj2t1g5ysG/8qnZPU9W+dvpgh2UoItZNwB/r0OAOlZVnUqqyQOLc9P+2Ncjmmo1gKhKkGDPT5Y6HBbdi8GZeeX1BzACEQeSfD8iPnxibntQY02AEgLc35kW/wBsJOT1xoEmYiB5+uDwzYek4Uz4T/6ubY5JabiqrAsZDXohV6YKMD/MOqnyI8/fEPtNlRV2IagVlbeCRuiBHUxu8VpmOfLFbZPUs2uer13q/wANIVFDWI2iLrf1I85njDsmU+9MGZo8PHQg3+szJ64Mmk0kWXFENdGTfJZnb+dzb6cYzPZs0CV+JKq39G/3H6YZMvpwpqdom0SBgJrWWheBIM7euOiM9zyaSpYNM/qD/dxTpFRWZYTfIUW6kSQL+Rwkal2q1WlmaeXrLRpqwhO7UFGURcPJNuItHlxhjyVdQf4pncAqz0uLYD5vTmbUKBN0Xcf/AFW/UfniaUIz2yWRVJtYIuf1KtRqKGpr4/EW6TMRHnj1tdZGPhBmJ84xF+0KuDmqdNBO2mZ9y3+2PezWU8RWqJZlsTeB7Hrjr03FQ3DQdYFHtBmXFbvqYKn8owX03VS4AZYc+XX2xL7UZVV2ogkzzFz5Y5U9BdmDAwR8Jg2Pn74ZyVWic6fJEr6bWhqyglgZ2+Y8h6gYI6Npb5lQ27YSYCkEkjqQOgvz1w4aBnawUU9rs834FP3J5+WCuYVKbkow3RcAxDdQP7Nxjn3yujJXkk6LpVPLUiAFBmNxi5nr/m4/sYC65qXjCU6dNlAu3DbvRvzx3oZ6pVIQSzEwJ6fLk+/9ce53s7lqTE1ajljdwm9gLdYNuOMNa4H5WBE17thUouBWo0q9M2HegM3/AKzLfQjEfIDT80YNCvlyeqHet/SpJ+jYZdXRVpu2Xy+Vdh8Aq1Hct6/xFpgH03HCfqesZ6nArGnlZEhQiX/0jxEj1xSCvjBsjVoHZdcvV73L5yhUUgqyVlai0GOPiBNvTrg1muza13H3jKVADYOlQGmv+aUkD5xfFSffs3VkirVceY8I/bDDkM1mMpkgUep95zbDbLEilTB+Ig2Bb++DgyUl2aw9r+nNVanSy9HvFCAUREkIAPEDHJ+KRjSn9mL7N1asivEmmqkx6FhYH2BxYNLNLlqXdCQUW7uZmbsSQOCZNsKOu9tFdWRajOw4gR8gAJ+ZwItpGbRCrZOmKPd0SCqrKhoCibmwF2n8RvhKy9UKhBaJ9cZnqtZWDsrqDYFgQL/lGCPZvThXcEgFFEx6+uKE0gVsY3CMR7HGYsZqA/kPyGPMNkOQJnNEq0MuK7NcESm2IUnz6kHA/L6kOevriye0ifeMq9MwAyGPPi3sZxRGZy7mmof49tx5483S1HNtPoVxQX1ntSRCU7zZmXge3mcAKztUrBoaE5MESBe/6YlZfLmlEgQPxA8YjJUd1IG4yTLTEgnytBj9cdawMqRApUjUYk/iM+fOGHS9GLoShC+pEz8x+2NPuVIABGg/iJN48sM+hZQlAEII874XU1Eo2aTwF+yemJRgcmJJ9f6Y7dr+zaVUNUA7j/f9zjquUr0QWK8c8jBvTtW71Sj0wJHJaP1xxKT3biN5EXRJWkAZJXwk9bcT8ow46Su1AYu3MmI9fphc1zLLQqllna1ifLy4tjvk89EliZP6Y6fjRn5GDSaGVNRy6/HMIxhCxYktPUkzbi55wyPmFobCYE2Bmw64rypmpniL8+v7445zVn2qm6QXBg3IIng/3zhJaKdUVhqPstnMEVV8LBakWIJ5iJt1n/fCRrPaJmBDgBlsx6GOuAp15wLkz5jnC1rPaFGY75JH4FH6k84vCCQzlu4Cj6mX8TWUTHp6++J2m53M90c47HuR4UBgEyYHuWMAfLFfHX2esu4BaQMFR5HqT1jFsaLqgWmlNVjjrb8/rgayap0BKuRF1TPhs1UqVDD7oIF4C2I9YbB56perTBmFPX4he/rOOD5bJ1WcKiMzsZ3E75YyQCb+trAThqGVpVKjVSAsAki8SJ5v/YxbTdUqL+zxdgPN6aRmd4MqoNiZgniPle/mMbZHPkWAnG+WzQZAu3aU8JvYtyT85/XA9a/dkxxPOJ/E3aOefI3aXqm0yQZ8xjeppuXrGQu1iZLKSpPvGF6lq6xE/Tn6+WOqauEMhh9f6YOztAvyNeVpU8mjOjFmI/EZj09uuOWVcN/EEFz4pJkGcV72k7QuqrsvJsehj9YPTHHs72mrJI2bgL2BO0fsMTUHdtjJ4LaymqI/hqIAwsQQOP6Y3zug5aspXYoVuVgFD7oZT5gT64UsvrYzPhpU27zkMOh9fTzwSTLZwLuLUhHALwfla+HaSwMpGZzs1SplBuRaPBVEJv06yB8zha7U6C1TMA06gZSAZI27V4Ai/wDc4OZ7UDRSmajGWYCR0i9vmPyxxbX6BFWpU73cPxJBDCyhYJsJkzFpJxJynVx5FaRW+v8AaGvtq0BUfu/h2FrALa56+2B3Z7Vu4TwR3hMhoki3TDr2x1DI1aa0cuqs3KtA3QTwSbz7/nhPGl9wJI8R4Ef3bHVHKyZDlRydU0kzOeR6yMJCMwAAPBKj9BGI3Y/OIe/ZECAuSFHAHQYF6hnqi0qa1U3ORCFTa0fF6xiB2fzfd5oAWFSxB8+cNGPbGLF2KblRJxmB9TUkBIvjzD2g2Ef+J7mA/DN/9v64TO3mmN35zND4WjcvIVukAdD+s+eNBrXcgLUdS34gpnb6E9TjoNdo3mosdZtjynpOOpvj+xBWhbr0y1CTK1AfECeZtIA4tf5HBHJaOq0iWJFQ2EGQPK3njoRlqzM9E7mS5B9bWkTtBk/v1wZ0PJ95TqNUVCEuKsQ08x145kH09cdEp0rGboRa2TqZUgVQPGJABnr1xYGj67ToUFiANvxWi9/1v8sBs4Ms9VxmaiGANhJIG2OJB5vhMqU/Edg3KCdp8xNj8xhnH2kaY3xFz5L7TMtWYU8zIVvDv2kAHieIjBJMuIBSpTen0afF8xMYpOnpOZZYGXqwfNGA+pGGXSdKzdBAF3gc2ggfIXxKWjBcMEoWPOvZIGmdpDH3xWh7QtQqtTYb0B6cj0B6+2DdXN1aimm1Zj0MAKfqBOBVTsqrCVm/rhtOKXIsUlyGcvnkdQ6MCp/L0ODXYrs42oZhnYf+HpDbJ4Lm8D2sT7rhLp6ScvTMk7mJsOT8hi6fs3zVJMjSo0mVXAJIJBZyQGLRMwJj2AxL1M9kG0UhFNi7qOiCnV2AKVWwtH1jCh270E92ayADZdo52m35c/XFvvpZqVmkW5+vP5g/UY55/QFZWRgO7ZGVp8iI/fHB6b1M7jfJT2eT5zp06fdbifF73npbBfS9fqUUAZZUcHqMaNQcqaVNFqKh27gBLX/CBe+CmY0F1UbqT7SBN1MEjgqCWB6CQMe86ayDbZG7OZhzmFfbtVRI5k9J/PFh5rM7KdWDMqFgEWJ8XPNxyeLYUNAybU2DPt2kEL/ymYPrH6YZ+0VXfRp1R8D1DPr5eVrR74D5HVpALStQAd0cgFjuH0AP6YnZgKRyIwl5mka1RoIUCTe1v64I6dkTHLR6k398Zx7IuNszWdgsTbm3pjbR8iHpgsJm/wBSYxnaDTlpgNtgFZi8gcCZ88d+zubDIpXp4T6Ef1BnGfFiyVInbKLNVyrKfA4qKwN1Zh4wJHwmQY8wPLEzSko5NxWUvvQHxbosReVFuOhMYi5+ii13zL1FVe6Vdl5LCxPERAFr9eIwFzusDMDu6c7QRuMRMdB1jEVG0ZNjroWbX+JXsveMWAFtomwjz6xgll9cqudikEH8W3gH1OEennNigSI9cSMtmXJUhiTPhvx64ZQSQLd2NHaDOUSDTqruAIm97dQeZnFaanqDBaiBjtUMF9RePnhrzIaotWkoU1GBXvHMEN6eQB+uF6rlcvkADmXOZrdKa2UH/Mf2J+WGiqGuwR2SyLl+9KHuwI3mwk+U8/LDnncxRTxPFuAYwj6vq9XNx4tgX4aS+FRHl5nAjN5mpUM1GLMLeLnFKNVlmdnc9SquQVUgHjiMSu1+lIpStSUQSDI6Hy9sJXZmt3T0HJjeSp+RtixtWrg0SvII+vqMBozYi1s8xYkKecZjhWomTfGYNoxBOVP4U/LG+W0lyQAA1TmCQBH99cH9JzlKqGExBsTaZ8sD87TqUKneqGLfDHI27p8R6f7+mOSMndMVMg5qrVyuaRqqrYAwhkbTI5gX5PyGGBTSrU6tLL1HCVIY3YBWM3vBFwJWY+uNtJ7N186/fMshjAJMKI8hEmMM1XsrUyOSqlG3sm6r4hyQOLHiBhZ6sVi8masQ9Q7MOu6qWIDNKiBdR+4tPvg32e06s6lhTIQWDNs8R9OvNrW5xL0JcxqqArUSkKYgkpuYlomFBAKmIkkccYn1sjnny1XLKFQrG2reSqsbKOhJXluh+eBqa21VJpMdNhJs1WVFL0RtNgQT+kQPrgoMp4ZIho4P7xgD2K7U1HQJmGStHFSmRvj/ADo0Gf8AMJny64aXzqVBCo/zAA/Mz9AcCcoRWRuz3TBREgqgci7uoNvISYA/XHH/AILSCs1KmalP4g5lATeQBY7eYA+p6QqumsX3vcD4VHAP7/PBN845prSadqzAiJJJ/rGPNnPc3tkxWlYidosnUy7ColKnVQXphQVgGZ3NJYnldojzm8YAUhma47+lS2hGZkKmCscBTYwvE8mMXZ/wDvaYBEW/b88CczpeYy9F6WXy6tUAbY5bw3JPwxc36mP0x0aXq47c8+TbZIl9g+0n3yitVmBqKAlWLeK/ijybn3kYUvtY7beJ8nlzNv47gx/+NfW/iPTjmYWOwWovl3rUSTTqFCPF0cMACf8ATuYmePrgXq3Yx6NYmsCtKS2/cGLjr5kMSD8Xriuj6aENV+OUi1to9+zsznk3sFSGmYKkxYHgcTiy8xVNNXZiu0bSKki62uTEwDHAt52xX+qa3lUWl90hXRrAJeSSBJi9o5M3w1dlKYzpjNUlplBG6nZWMyNybgYnm/QcY73lWx4usAtcjWr5k1AQaSQ25fxF4UkxaYkX6R5YKa7lIypU2VKnE3uD/wDzh2rUkyFNQtJiqmN20ECZ5J4jznrhc1/UFGSVq22d9iD8cKyqJkXhhJ98BTszXJXeWy9naCADt6eUx+/09cWRl8ihpjcoNgOL29cV2TJMWDgkWtB8VvM2GHrStT72iG+HoZPUWOJesuotEODetk6bk7k3SCGm8g2i9oPEYSX7P/dMqQzywLMSsieg9RYC3nPOHhcyAGkX9MInb/VfB3Q+Kof/AGj+pt9cDRcngTkX6mYqVFG5i/SSZP8AXriIKj0W/h8nlSOT6Y55GswIhS3oBhn0umHPeOkNTsA3mbz8sdrpILpIn6Tp25C+YAJ4i8Anyjr64nZeiiLuclQOIv8ATqT9cQ62cg732qPWY+Q6nAcZ1qzlwSyqLTab8x09hicY2Ik2dO02u1BFOjNNSLsPjPz/AA/K/rhUbcbkk+5wbZd0zci3rGN8hkKTPFQwsedwD6x0xVKh0gAKeDWk6E2cp1GBUPTi5tunocHtA+zuvnF3JUpqp+HdMkSRMAWGDWU7F5/KsKBp0mpVPirI1lH+aYMfK/nhJTj0B30VzqSstCgLghmJ9DNsNel6sK9Ha3xLz/X54sLMfZtRzVEbcxt6FkQEH2JP54k6D9meRyzDe1SqwHLsFB/5VifqcLvTNVorY5Vf5jj3F5L2dycWy9KP9M48xt3yNTKG7KZXcrMR4QfLqt8OekZEZhxT2E0zO6pMW8r9TPywP+z+gGQow4qfkV/2P1xZmn5JaaimgE9bcR0t5/1x4+trf/Zwa8C7byGNOyaU0HhCgCB6Af1wkfa3qgpZKpSUTUrDuwPIEXn5T+WGfMVXg3KwLsw4H+VR19TOETNLTzNZ6ZAdFtLNYt6GbNPWcNpTUpJdIpfQidkqooPSU1GooWHeVVJBCk3i8D1NzbDh2s1WnlqlTK5Wq1QGka1RQ+9ibSN5nxFIO0H4QPO47W9Fyq0zO/pHiJ+R8sTuw/2epVNPM72QKZQKLkXFyfwm4iDInHVrvTrfL9PmwtFYZvO06m08H249MPH2RdqKdKo9HNH+G96bNcK1htvwCB9ffDvnvsfyLGU72nebNIueIIt6YYdH7C5LLQaeWp7lurN4mn3aYxPV9Rp6sdjT/bgNMnJSpMsq6xxYzB4icbHT0UgwD+ckYgLoLU23K8pfbSCqFSfI+nHtiNrvaFMkN1c1EBsD3TOk+W+mSAegLAE48rT9MrWL/PzAylbyNOX8QELFrf8AbjHQ1gpgkCeD09vfFdZX7R6BurMF5gg/uOMR9Q+1rLLYAt6Qb/lGO3TjqwrbHPn8/PmG0yL9sWgLTZM7ShWZglQC0kgw3vaD52+fnZjtEMzTGVrKKm8bTPlHM+Y/b54U+0XbY6m9DL7Wp0u+UmTcknb9AGPOJv2eZZsvqNaSCaUoJMSS8bgPZf8A3Y6lpyelephrKroVyrgLZb7PYzCWU0Zni5IHmLfIkYszRtEp0oIF+hIH6cD9cbfcA43AxJMweIPhiPTrjouaZRtEN5E2+R8z9MS9rPjU/k29nRstyrHcvUETPvHT2HnhF7WfZ59+2KlZaSKxYjZuBPA2jcALHzPGGPMVqgPiV4PRb+3HOM31T4SfmLSI6Dz+WAtWURHqt9CbW+zirl6cUqoqBbgFdpHpMket4whpm3o5l8uqOSRLJBJU8zFzEQfmMX9pDyCsEEDg8x+uF/tPkRTY5imi74CuYE7AZifIEzHqcdENeTw82Bu0Vzl69TNL4B4By5sJ+XJx0pdmaak1Kqmq/wDMw8Ijoo4A98Fcyhcl6ZgWDrwQ08gcQf1nEnI0mgAmR5dfzFsWj+xJt3QMerTSmzkbQovIA+mEvKawiAmsbsO8CdSGJ2ieOIPsRhu1ulRqMaFbhoG5XANJiRtYgmGk2j9OcInarJKmYYqVabbBfuwoChSeDCjkeU9cVjTdDRiiFms4a1QljcmFHIUeQ/rhrr5DYqwIG2TPphV0/aatMnkOvtyMWrrOQFSi3MqvhHQ8SCPbr7YpJ00UEkKInqJv6YHPTlTcz+vtgtomnSrqSVgsw3XtzHviK8Bh8PnDC0YZMNDd9n+u7VFNjBBgXuJ/bDpm9XcU3p1lIU/DUHwkzaf6HFKOr06wdeCePQ9Dh80/XgybKolYgHqPfE3BWSlaD+l9ppqKHWGAv4gAfbcRbDtVq0qihNykkSBuBYT1jy9cVJWyob4bjp545ZWm1GvSqBypRhM+QMkH0wZR8AjPyWWdOZbbmt64zEKn2roONxqbCfwwLflj3G3PwUpeRc7FKLW/Hh30b8I98ZjMfNet/rv/AI/9jR4DNUWPthd1DJUxkK7CmgKhypCiVMm4MWPrjMZimj/V/T7sZ8lYs5IWSTc8+4xavYv/AAE/0D9BjMZjv9R/b9TDQ+NhjMZjoX9Rh6IQN/8AmP8A1DA7tLSVsrmAwDA0mkESPhJ4OMxmPN1PuY+fcmg+6OYEyL9euF3M/FjMZj1ocsn2ZlzDIeu4friw88Y1KvFv4nT5YzGYOp39H9jT+Fly9nGJpXJ4H6Y711G1f9S/9UYzGY87+1fT/Yy+EzPqARAj2xxp/wCPHTYP0xmMxKXxv6oD5CTKIa39xiPmkBW4GMxmOt/COV+yDZUsPhf8sBRVbumufr6HGYzHTpfCQfBVecctUYsSSSZJuevXG+YY7zfqP0GPMZjqRUjTzi5KbHu+fw//AK48xmF1DdgPSfx/6W/6ThR1xjJ9l/XGYzGXIz4OuYNh74KUh8WMxmN2T1AjppuPlgr2qUBKRAvGMxmC+ESXYEXjHmMxmG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3796" name="Picture 4" descr="http://i46.tinypic.com/330wi7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Plamenjača</a:t>
            </a:r>
            <a:r>
              <a:rPr lang="en-US" sz="40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0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spanaća</a:t>
            </a:r>
            <a:r>
              <a:rPr lang="en-US" dirty="0"/>
              <a:t> </a:t>
            </a:r>
            <a:endParaRPr lang="sr-Latn-ME" dirty="0" smtClean="0"/>
          </a:p>
          <a:p>
            <a:endParaRPr lang="sr-Latn-ME" dirty="0" smtClean="0"/>
          </a:p>
          <a:p>
            <a:pPr algn="ctr">
              <a:buFont typeface="Wingdings" pitchFamily="2" charset="2"/>
              <a:buChar char="§"/>
            </a:pPr>
            <a:r>
              <a:rPr lang="sr-Latn-ME" dirty="0" smtClean="0"/>
              <a:t> </a:t>
            </a:r>
            <a:r>
              <a:rPr lang="sr-Latn-ME" sz="3200" b="1" dirty="0" smtClean="0">
                <a:solidFill>
                  <a:srgbClr val="C00000"/>
                </a:solidFill>
              </a:rPr>
              <a:t>J</a:t>
            </a:r>
            <a:r>
              <a:rPr lang="en-US" sz="3200" b="1" dirty="0" err="1" smtClean="0">
                <a:solidFill>
                  <a:srgbClr val="C00000"/>
                </a:solidFill>
              </a:rPr>
              <a:t>edn</a:t>
            </a:r>
            <a:r>
              <a:rPr lang="sr-Latn-ME" sz="3200" b="1" dirty="0" smtClean="0">
                <a:solidFill>
                  <a:srgbClr val="C00000"/>
                </a:solidFill>
              </a:rPr>
              <a:t>a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od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najznačajnijih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i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najštetnijih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bolesti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spanaća</a:t>
            </a:r>
            <a:endParaRPr lang="sr-Latn-ME" sz="3200" b="1" dirty="0" smtClean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Char char="§"/>
            </a:pPr>
            <a:r>
              <a:rPr lang="en-US" sz="3200" dirty="0" smtClean="0"/>
              <a:t> </a:t>
            </a:r>
            <a:r>
              <a:rPr lang="sr-Latn-ME" sz="3200" dirty="0" smtClean="0"/>
              <a:t> </a:t>
            </a:r>
            <a:r>
              <a:rPr lang="en-US" sz="3200" b="1" dirty="0" smtClean="0">
                <a:solidFill>
                  <a:srgbClr val="002060"/>
                </a:solidFill>
              </a:rPr>
              <a:t>Na </a:t>
            </a:r>
            <a:r>
              <a:rPr lang="en-US" sz="3200" b="1" dirty="0" err="1" smtClean="0">
                <a:solidFill>
                  <a:srgbClr val="002060"/>
                </a:solidFill>
              </a:rPr>
              <a:t>tek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</a:rPr>
              <a:t>izniklim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</a:rPr>
              <a:t>biljkama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</a:rPr>
              <a:t>može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</a:rPr>
              <a:t>da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</a:rPr>
              <a:t>uništi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</a:rPr>
              <a:t>veći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</a:rPr>
              <a:t>deo</a:t>
            </a:r>
            <a:r>
              <a:rPr lang="en-US" sz="3200" b="1" dirty="0" smtClean="0">
                <a:solidFill>
                  <a:srgbClr val="002060"/>
                </a:solidFill>
              </a:rPr>
              <a:t> us</a:t>
            </a:r>
            <a:r>
              <a:rPr lang="sr-Latn-ME" sz="3200" b="1" dirty="0" smtClean="0">
                <a:solidFill>
                  <a:srgbClr val="002060"/>
                </a:solidFill>
              </a:rPr>
              <a:t>j</a:t>
            </a:r>
            <a:r>
              <a:rPr lang="en-US" sz="3200" b="1" dirty="0" err="1" smtClean="0">
                <a:solidFill>
                  <a:srgbClr val="002060"/>
                </a:solidFill>
              </a:rPr>
              <a:t>eva</a:t>
            </a:r>
            <a:endParaRPr lang="sr-Latn-ME" sz="3200" b="1" dirty="0" smtClean="0">
              <a:solidFill>
                <a:srgbClr val="002060"/>
              </a:solidFill>
            </a:endParaRPr>
          </a:p>
          <a:p>
            <a:pPr algn="ctr">
              <a:buFont typeface="Wingdings" pitchFamily="2" charset="2"/>
              <a:buChar char="§"/>
            </a:pPr>
            <a:r>
              <a:rPr lang="sr-Latn-ME" sz="3200" dirty="0" smtClean="0"/>
              <a:t> </a:t>
            </a:r>
            <a:r>
              <a:rPr lang="en-US" sz="3200" b="1" dirty="0" err="1" smtClean="0">
                <a:solidFill>
                  <a:srgbClr val="00B050"/>
                </a:solidFill>
              </a:rPr>
              <a:t>Simptomi</a:t>
            </a:r>
            <a:r>
              <a:rPr lang="en-US" sz="3200" b="1" dirty="0" smtClean="0">
                <a:solidFill>
                  <a:srgbClr val="00B050"/>
                </a:solidFill>
              </a:rPr>
              <a:t> se </a:t>
            </a:r>
            <a:r>
              <a:rPr lang="en-US" sz="3200" b="1" dirty="0" err="1" smtClean="0">
                <a:solidFill>
                  <a:srgbClr val="00B050"/>
                </a:solidFill>
              </a:rPr>
              <a:t>javljaju</a:t>
            </a:r>
            <a:r>
              <a:rPr lang="en-US" sz="3200" b="1" dirty="0" smtClean="0">
                <a:solidFill>
                  <a:srgbClr val="00B050"/>
                </a:solidFill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</a:rPr>
              <a:t>na</a:t>
            </a:r>
            <a:r>
              <a:rPr lang="en-US" sz="3200" b="1" dirty="0" smtClean="0">
                <a:solidFill>
                  <a:srgbClr val="00B050"/>
                </a:solidFill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</a:rPr>
              <a:t>lišću</a:t>
            </a:r>
            <a:r>
              <a:rPr lang="en-US" sz="3200" b="1" dirty="0" smtClean="0">
                <a:solidFill>
                  <a:srgbClr val="00B050"/>
                </a:solidFill>
              </a:rPr>
              <a:t>.</a:t>
            </a:r>
            <a:endParaRPr lang="sr-Latn-ME" sz="3200" b="1" dirty="0" smtClean="0">
              <a:solidFill>
                <a:srgbClr val="00B050"/>
              </a:solidFill>
            </a:endParaRPr>
          </a:p>
          <a:p>
            <a:pPr algn="ctr">
              <a:buFont typeface="Wingdings" pitchFamily="2" charset="2"/>
              <a:buChar char="§"/>
            </a:pPr>
            <a:r>
              <a:rPr lang="sr-Latn-ME" sz="3200" dirty="0" smtClean="0"/>
              <a:t> </a:t>
            </a:r>
            <a:r>
              <a:rPr lang="en-US" sz="3200" b="1" dirty="0" smtClean="0">
                <a:solidFill>
                  <a:srgbClr val="7030A0"/>
                </a:solidFill>
              </a:rPr>
              <a:t>Na </a:t>
            </a:r>
            <a:r>
              <a:rPr lang="en-US" sz="3200" b="1" dirty="0" err="1" smtClean="0">
                <a:solidFill>
                  <a:srgbClr val="7030A0"/>
                </a:solidFill>
              </a:rPr>
              <a:t>gornjoj</a:t>
            </a:r>
            <a:r>
              <a:rPr lang="en-US" sz="3200" b="1" dirty="0" smtClean="0">
                <a:solidFill>
                  <a:srgbClr val="7030A0"/>
                </a:solidFill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</a:rPr>
              <a:t>strani</a:t>
            </a:r>
            <a:r>
              <a:rPr lang="en-US" sz="3200" b="1" dirty="0" smtClean="0">
                <a:solidFill>
                  <a:srgbClr val="7030A0"/>
                </a:solidFill>
              </a:rPr>
              <a:t> u </a:t>
            </a:r>
            <a:r>
              <a:rPr lang="en-US" sz="3200" b="1" dirty="0" err="1" smtClean="0">
                <a:solidFill>
                  <a:srgbClr val="7030A0"/>
                </a:solidFill>
              </a:rPr>
              <a:t>vidu</a:t>
            </a:r>
            <a:r>
              <a:rPr lang="en-US" sz="3200" b="1" dirty="0" smtClean="0">
                <a:solidFill>
                  <a:srgbClr val="7030A0"/>
                </a:solidFill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</a:rPr>
              <a:t>žutih</a:t>
            </a:r>
            <a:r>
              <a:rPr lang="en-US" sz="3200" b="1" dirty="0" smtClean="0">
                <a:solidFill>
                  <a:srgbClr val="7030A0"/>
                </a:solidFill>
              </a:rPr>
              <a:t> p</a:t>
            </a:r>
            <a:r>
              <a:rPr lang="sr-Latn-ME" sz="3200" b="1" dirty="0" smtClean="0">
                <a:solidFill>
                  <a:srgbClr val="7030A0"/>
                </a:solidFill>
              </a:rPr>
              <a:t>j</a:t>
            </a:r>
            <a:r>
              <a:rPr lang="en-US" sz="3200" b="1" dirty="0" err="1" smtClean="0">
                <a:solidFill>
                  <a:srgbClr val="7030A0"/>
                </a:solidFill>
              </a:rPr>
              <a:t>ega</a:t>
            </a:r>
            <a:r>
              <a:rPr lang="en-US" sz="3200" b="1" dirty="0" smtClean="0">
                <a:solidFill>
                  <a:srgbClr val="7030A0"/>
                </a:solidFill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</a:rPr>
              <a:t>različitih</a:t>
            </a:r>
            <a:r>
              <a:rPr lang="en-US" sz="3200" b="1" dirty="0" smtClean="0">
                <a:solidFill>
                  <a:srgbClr val="7030A0"/>
                </a:solidFill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</a:rPr>
              <a:t>oblika</a:t>
            </a:r>
            <a:r>
              <a:rPr lang="en-US" sz="3200" b="1" dirty="0" smtClean="0">
                <a:solidFill>
                  <a:srgbClr val="7030A0"/>
                </a:solidFill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</a:rPr>
              <a:t>i</a:t>
            </a:r>
            <a:r>
              <a:rPr lang="en-US" sz="3200" b="1" dirty="0" smtClean="0">
                <a:solidFill>
                  <a:srgbClr val="7030A0"/>
                </a:solidFill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</a:rPr>
              <a:t>dimenzija</a:t>
            </a:r>
            <a:r>
              <a:rPr lang="en-US" sz="3200" b="1" dirty="0" smtClean="0">
                <a:solidFill>
                  <a:srgbClr val="7030A0"/>
                </a:solidFill>
              </a:rPr>
              <a:t>, a </a:t>
            </a:r>
            <a:r>
              <a:rPr lang="en-US" sz="3200" b="1" dirty="0" err="1" smtClean="0">
                <a:solidFill>
                  <a:srgbClr val="7030A0"/>
                </a:solidFill>
              </a:rPr>
              <a:t>na</a:t>
            </a:r>
            <a:r>
              <a:rPr lang="en-US" sz="3200" b="1" dirty="0" smtClean="0">
                <a:solidFill>
                  <a:srgbClr val="7030A0"/>
                </a:solidFill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</a:rPr>
              <a:t>naličju</a:t>
            </a:r>
            <a:r>
              <a:rPr lang="en-US" sz="3200" b="1" dirty="0" smtClean="0">
                <a:solidFill>
                  <a:srgbClr val="7030A0"/>
                </a:solidFill>
              </a:rPr>
              <a:t>, </a:t>
            </a:r>
            <a:r>
              <a:rPr lang="en-US" sz="3200" b="1" dirty="0" err="1" smtClean="0">
                <a:solidFill>
                  <a:srgbClr val="7030A0"/>
                </a:solidFill>
              </a:rPr>
              <a:t>ispod</a:t>
            </a:r>
            <a:r>
              <a:rPr lang="en-US" sz="3200" b="1" dirty="0" smtClean="0">
                <a:solidFill>
                  <a:srgbClr val="7030A0"/>
                </a:solidFill>
              </a:rPr>
              <a:t> p</a:t>
            </a:r>
            <a:r>
              <a:rPr lang="sr-Latn-ME" sz="3200" b="1" dirty="0" smtClean="0">
                <a:solidFill>
                  <a:srgbClr val="7030A0"/>
                </a:solidFill>
              </a:rPr>
              <a:t>j</a:t>
            </a:r>
            <a:r>
              <a:rPr lang="en-US" sz="3200" b="1" dirty="0" err="1" smtClean="0">
                <a:solidFill>
                  <a:srgbClr val="7030A0"/>
                </a:solidFill>
              </a:rPr>
              <a:t>ega</a:t>
            </a:r>
            <a:r>
              <a:rPr lang="en-US" sz="3200" b="1" dirty="0" smtClean="0">
                <a:solidFill>
                  <a:srgbClr val="7030A0"/>
                </a:solidFill>
              </a:rPr>
              <a:t>, </a:t>
            </a:r>
            <a:endParaRPr lang="sr-Latn-ME" sz="3200" b="1" dirty="0" smtClean="0">
              <a:solidFill>
                <a:srgbClr val="7030A0"/>
              </a:solidFill>
            </a:endParaRPr>
          </a:p>
          <a:p>
            <a:pPr algn="ctr"/>
            <a:r>
              <a:rPr lang="en-US" sz="3200" b="1" dirty="0" err="1" smtClean="0">
                <a:solidFill>
                  <a:srgbClr val="7030A0"/>
                </a:solidFill>
              </a:rPr>
              <a:t>sivo-ljubičasti</a:t>
            </a:r>
            <a:r>
              <a:rPr lang="en-US" sz="3200" b="1" dirty="0" smtClean="0">
                <a:solidFill>
                  <a:srgbClr val="7030A0"/>
                </a:solidFill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</a:rPr>
              <a:t>sloj</a:t>
            </a:r>
            <a:r>
              <a:rPr lang="en-US" sz="3200" b="1" dirty="0" smtClean="0">
                <a:solidFill>
                  <a:srgbClr val="7030A0"/>
                </a:solidFill>
              </a:rPr>
              <a:t>. </a:t>
            </a:r>
            <a:endParaRPr lang="sr-Latn-ME" sz="3200" b="1" dirty="0" smtClean="0">
              <a:solidFill>
                <a:srgbClr val="7030A0"/>
              </a:solidFill>
            </a:endParaRPr>
          </a:p>
          <a:p>
            <a:pPr algn="ctr">
              <a:buFont typeface="Wingdings" pitchFamily="2" charset="2"/>
              <a:buChar char="§"/>
            </a:pPr>
            <a:r>
              <a:rPr lang="sr-Latn-ME" sz="3200" dirty="0" smtClean="0"/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Ovaj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sloj</a:t>
            </a:r>
            <a:r>
              <a:rPr lang="en-US" sz="3200" b="1" dirty="0" smtClean="0">
                <a:solidFill>
                  <a:srgbClr val="FF0000"/>
                </a:solidFill>
              </a:rPr>
              <a:t> se </a:t>
            </a:r>
            <a:r>
              <a:rPr lang="en-US" sz="3200" b="1" dirty="0" err="1" smtClean="0">
                <a:solidFill>
                  <a:srgbClr val="FF0000"/>
                </a:solidFill>
              </a:rPr>
              <a:t>javlja</a:t>
            </a:r>
            <a:r>
              <a:rPr lang="en-US" sz="3200" b="1" dirty="0" smtClean="0">
                <a:solidFill>
                  <a:srgbClr val="FF0000"/>
                </a:solidFill>
              </a:rPr>
              <a:t> u </a:t>
            </a:r>
            <a:r>
              <a:rPr lang="en-US" sz="3200" b="1" dirty="0" err="1" smtClean="0">
                <a:solidFill>
                  <a:srgbClr val="FF0000"/>
                </a:solidFill>
              </a:rPr>
              <a:t>uslovima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vlažnosti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vazduha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od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oko</a:t>
            </a:r>
            <a:r>
              <a:rPr lang="en-US" sz="3200" b="1" dirty="0" smtClean="0">
                <a:solidFill>
                  <a:srgbClr val="FF0000"/>
                </a:solidFill>
              </a:rPr>
              <a:t> 80% </a:t>
            </a:r>
            <a:r>
              <a:rPr lang="en-US" sz="3200" b="1" dirty="0" err="1" smtClean="0">
                <a:solidFill>
                  <a:srgbClr val="FF0000"/>
                </a:solidFill>
              </a:rPr>
              <a:t>uz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temerature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od</a:t>
            </a:r>
            <a:r>
              <a:rPr lang="en-US" sz="3200" b="1" dirty="0" smtClean="0">
                <a:solidFill>
                  <a:srgbClr val="FF0000"/>
                </a:solidFill>
              </a:rPr>
              <a:t> minimum 8°C.</a:t>
            </a:r>
            <a:endParaRPr lang="sr-Latn-ME" sz="3200" b="1" dirty="0" smtClean="0">
              <a:solidFill>
                <a:srgbClr val="FF0000"/>
              </a:solidFill>
            </a:endParaRPr>
          </a:p>
          <a:p>
            <a:pPr algn="ctr">
              <a:buFont typeface="Wingdings" pitchFamily="2" charset="2"/>
              <a:buChar char="§"/>
            </a:pPr>
            <a:r>
              <a:rPr lang="sr-Latn-ME" sz="3200" dirty="0" smtClean="0"/>
              <a:t> </a:t>
            </a:r>
            <a:r>
              <a:rPr lang="en-US" sz="3200" b="1" dirty="0" err="1" smtClean="0">
                <a:solidFill>
                  <a:srgbClr val="FFC000"/>
                </a:solidFill>
              </a:rPr>
              <a:t>Jako</a:t>
            </a:r>
            <a:r>
              <a:rPr lang="en-US" sz="3200" b="1" dirty="0" smtClean="0">
                <a:solidFill>
                  <a:srgbClr val="FFC000"/>
                </a:solidFill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</a:rPr>
              <a:t>napadnuto</a:t>
            </a:r>
            <a:r>
              <a:rPr lang="en-US" sz="3200" b="1" dirty="0" smtClean="0">
                <a:solidFill>
                  <a:srgbClr val="FFC000"/>
                </a:solidFill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</a:rPr>
              <a:t>lišće</a:t>
            </a:r>
            <a:r>
              <a:rPr lang="en-US" sz="3200" b="1" dirty="0" smtClean="0">
                <a:solidFill>
                  <a:srgbClr val="FFC000"/>
                </a:solidFill>
              </a:rPr>
              <a:t> se </a:t>
            </a:r>
            <a:r>
              <a:rPr lang="en-US" sz="3200" b="1" dirty="0" err="1" smtClean="0">
                <a:solidFill>
                  <a:srgbClr val="FFC000"/>
                </a:solidFill>
              </a:rPr>
              <a:t>uvija</a:t>
            </a:r>
            <a:r>
              <a:rPr lang="en-US" sz="3200" b="1" dirty="0" smtClean="0">
                <a:solidFill>
                  <a:srgbClr val="FFC000"/>
                </a:solidFill>
              </a:rPr>
              <a:t>, </a:t>
            </a:r>
            <a:r>
              <a:rPr lang="en-US" sz="3200" b="1" dirty="0" err="1" smtClean="0">
                <a:solidFill>
                  <a:srgbClr val="FFC000"/>
                </a:solidFill>
              </a:rPr>
              <a:t>žuti</a:t>
            </a:r>
            <a:r>
              <a:rPr lang="en-US" sz="3200" b="1" dirty="0" smtClean="0">
                <a:solidFill>
                  <a:srgbClr val="FFC000"/>
                </a:solidFill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</a:rPr>
              <a:t>i</a:t>
            </a:r>
            <a:r>
              <a:rPr lang="en-US" sz="3200" b="1" dirty="0" smtClean="0">
                <a:solidFill>
                  <a:srgbClr val="FFC000"/>
                </a:solidFill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</a:rPr>
              <a:t>na</a:t>
            </a:r>
            <a:r>
              <a:rPr lang="en-US" sz="3200" b="1" dirty="0" smtClean="0">
                <a:solidFill>
                  <a:srgbClr val="FFC000"/>
                </a:solidFill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</a:rPr>
              <a:t>kraju</a:t>
            </a:r>
            <a:r>
              <a:rPr lang="en-US" sz="3200" b="1" dirty="0" smtClean="0">
                <a:solidFill>
                  <a:srgbClr val="FFC000"/>
                </a:solidFill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</a:rPr>
              <a:t>suši</a:t>
            </a:r>
            <a:r>
              <a:rPr lang="en-US" sz="3200" b="1" dirty="0" smtClean="0">
                <a:solidFill>
                  <a:srgbClr val="FFC000"/>
                </a:solidFill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</a:rPr>
              <a:t>i</a:t>
            </a:r>
            <a:r>
              <a:rPr lang="en-US" sz="3200" b="1" dirty="0" smtClean="0">
                <a:solidFill>
                  <a:srgbClr val="FFC000"/>
                </a:solidFill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</a:rPr>
              <a:t>otpada</a:t>
            </a:r>
            <a:r>
              <a:rPr lang="en-US" sz="3200" b="1" dirty="0" smtClean="0">
                <a:solidFill>
                  <a:srgbClr val="FFC000"/>
                </a:solidFill>
              </a:rPr>
              <a:t>.</a:t>
            </a:r>
          </a:p>
          <a:p>
            <a:endParaRPr lang="en-US" sz="3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9144000" cy="6961526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986988">
                <a:tc>
                  <a:txBody>
                    <a:bodyPr/>
                    <a:lstStyle/>
                    <a:p>
                      <a:pPr algn="l" fontAlgn="b"/>
                      <a:r>
                        <a:rPr lang="en-US" sz="4800" b="0" i="0" dirty="0" err="1">
                          <a:solidFill>
                            <a:schemeClr val="tx1"/>
                          </a:solidFill>
                          <a:latin typeface="Roboto"/>
                        </a:rPr>
                        <a:t>plodored</a:t>
                      </a:r>
                      <a:endParaRPr lang="en-US" sz="4800" b="0" i="0" dirty="0">
                        <a:solidFill>
                          <a:schemeClr val="tx1"/>
                        </a:solidFill>
                        <a:latin typeface="Roboto"/>
                      </a:endParaRPr>
                    </a:p>
                  </a:txBody>
                  <a:tcPr marL="57577" marR="57577" marT="57577" marB="5757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C8FB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5B7"/>
                    </a:solidFill>
                  </a:tcPr>
                </a:tc>
              </a:tr>
              <a:tr h="98698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200" b="1" i="0" dirty="0" smtClean="0">
                          <a:solidFill>
                            <a:schemeClr val="tx1"/>
                          </a:solidFill>
                          <a:latin typeface="Roboto"/>
                        </a:rPr>
                        <a:t>sijati </a:t>
                      </a:r>
                      <a:r>
                        <a:rPr lang="pl-PL" sz="3200" b="1" i="0" dirty="0">
                          <a:solidFill>
                            <a:schemeClr val="tx1"/>
                          </a:solidFill>
                          <a:latin typeface="Roboto"/>
                        </a:rPr>
                        <a:t>spanać samo na dobro dreniranom (propusnom) zemljištu</a:t>
                      </a:r>
                    </a:p>
                  </a:txBody>
                  <a:tcPr marL="57577" marR="57577" marT="57577" marB="5757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8FB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FB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5B7"/>
                    </a:solidFill>
                  </a:tcPr>
                </a:tc>
              </a:tr>
              <a:tr h="986988">
                <a:tc>
                  <a:txBody>
                    <a:bodyPr/>
                    <a:lstStyle/>
                    <a:p>
                      <a:pPr algn="l" fontAlgn="ctr"/>
                      <a:r>
                        <a:rPr lang="en-US" sz="4800" b="0" i="0" dirty="0" err="1">
                          <a:solidFill>
                            <a:schemeClr val="tx1"/>
                          </a:solidFill>
                          <a:latin typeface="Roboto"/>
                        </a:rPr>
                        <a:t>gajiti</a:t>
                      </a:r>
                      <a:r>
                        <a:rPr lang="en-US" sz="4800" b="0" i="0" dirty="0">
                          <a:solidFill>
                            <a:schemeClr val="tx1"/>
                          </a:solidFill>
                          <a:latin typeface="Roboto"/>
                        </a:rPr>
                        <a:t> </a:t>
                      </a:r>
                      <a:r>
                        <a:rPr lang="en-US" sz="4800" b="0" i="0" dirty="0" err="1">
                          <a:solidFill>
                            <a:schemeClr val="tx1"/>
                          </a:solidFill>
                          <a:latin typeface="Roboto"/>
                        </a:rPr>
                        <a:t>otpornije</a:t>
                      </a:r>
                      <a:r>
                        <a:rPr lang="en-US" sz="4800" b="0" i="0" dirty="0">
                          <a:solidFill>
                            <a:schemeClr val="tx1"/>
                          </a:solidFill>
                          <a:latin typeface="Roboto"/>
                        </a:rPr>
                        <a:t> </a:t>
                      </a:r>
                      <a:r>
                        <a:rPr lang="en-US" sz="4800" b="0" i="0" dirty="0" err="1">
                          <a:solidFill>
                            <a:schemeClr val="tx1"/>
                          </a:solidFill>
                          <a:latin typeface="Roboto"/>
                        </a:rPr>
                        <a:t>sorte</a:t>
                      </a:r>
                      <a:r>
                        <a:rPr lang="en-US" sz="4800" b="0" i="0" dirty="0">
                          <a:solidFill>
                            <a:schemeClr val="tx1"/>
                          </a:solidFill>
                          <a:latin typeface="Roboto"/>
                        </a:rPr>
                        <a:t> </a:t>
                      </a:r>
                      <a:r>
                        <a:rPr lang="en-US" sz="4800" b="0" i="0" dirty="0" err="1">
                          <a:solidFill>
                            <a:schemeClr val="tx1"/>
                          </a:solidFill>
                          <a:latin typeface="Roboto"/>
                        </a:rPr>
                        <a:t>i</a:t>
                      </a:r>
                      <a:r>
                        <a:rPr lang="en-US" sz="4800" b="0" i="0" dirty="0">
                          <a:solidFill>
                            <a:schemeClr val="tx1"/>
                          </a:solidFill>
                          <a:latin typeface="Roboto"/>
                        </a:rPr>
                        <a:t> </a:t>
                      </a:r>
                      <a:r>
                        <a:rPr lang="en-US" sz="4800" b="0" i="0" dirty="0" err="1">
                          <a:solidFill>
                            <a:schemeClr val="tx1"/>
                          </a:solidFill>
                          <a:latin typeface="Roboto"/>
                        </a:rPr>
                        <a:t>hibride</a:t>
                      </a:r>
                      <a:endParaRPr lang="en-US" sz="4800" b="0" i="0" dirty="0">
                        <a:solidFill>
                          <a:schemeClr val="tx1"/>
                        </a:solidFill>
                        <a:latin typeface="Roboto"/>
                      </a:endParaRPr>
                    </a:p>
                  </a:txBody>
                  <a:tcPr marL="57577" marR="57577" marT="57577" marB="5757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8FB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C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5B7"/>
                    </a:solidFill>
                  </a:tcPr>
                </a:tc>
              </a:tr>
              <a:tr h="16280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dirty="0" err="1">
                          <a:solidFill>
                            <a:schemeClr val="tx1"/>
                          </a:solidFill>
                          <a:latin typeface="Roboto"/>
                        </a:rPr>
                        <a:t>zaprašivanje</a:t>
                      </a:r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Roboto"/>
                        </a:rPr>
                        <a:t> </a:t>
                      </a:r>
                      <a:r>
                        <a:rPr lang="en-US" sz="3200" b="0" i="0" dirty="0" err="1">
                          <a:solidFill>
                            <a:schemeClr val="tx1"/>
                          </a:solidFill>
                          <a:latin typeface="Roboto"/>
                        </a:rPr>
                        <a:t>ili</a:t>
                      </a:r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Roboto"/>
                        </a:rPr>
                        <a:t> </a:t>
                      </a:r>
                      <a:r>
                        <a:rPr lang="en-US" sz="3200" b="0" i="0" dirty="0" err="1">
                          <a:solidFill>
                            <a:schemeClr val="tx1"/>
                          </a:solidFill>
                          <a:latin typeface="Roboto"/>
                        </a:rPr>
                        <a:t>dezinfekcija</a:t>
                      </a:r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Roboto"/>
                        </a:rPr>
                        <a:t> </a:t>
                      </a:r>
                      <a:r>
                        <a:rPr lang="en-US" sz="3200" b="0" i="0" dirty="0" smtClean="0">
                          <a:solidFill>
                            <a:schemeClr val="tx1"/>
                          </a:solidFill>
                          <a:latin typeface="Roboto"/>
                        </a:rPr>
                        <a:t>s</a:t>
                      </a:r>
                      <a:r>
                        <a:rPr lang="sr-Latn-ME" sz="3200" b="0" i="0" dirty="0" smtClean="0">
                          <a:solidFill>
                            <a:schemeClr val="tx1"/>
                          </a:solidFill>
                          <a:latin typeface="Roboto"/>
                        </a:rPr>
                        <a:t>j</a:t>
                      </a:r>
                      <a:r>
                        <a:rPr lang="en-US" sz="3200" b="0" i="0" dirty="0" err="1" smtClean="0">
                          <a:solidFill>
                            <a:schemeClr val="tx1"/>
                          </a:solidFill>
                          <a:latin typeface="Roboto"/>
                        </a:rPr>
                        <a:t>emena</a:t>
                      </a:r>
                      <a:r>
                        <a:rPr lang="en-US" sz="3200" b="0" i="0" dirty="0" smtClean="0">
                          <a:solidFill>
                            <a:schemeClr val="tx1"/>
                          </a:solidFill>
                          <a:latin typeface="Roboto"/>
                        </a:rPr>
                        <a:t> pr</a:t>
                      </a:r>
                      <a:r>
                        <a:rPr lang="sr-Latn-ME" sz="3200" b="0" i="0" dirty="0" smtClean="0">
                          <a:solidFill>
                            <a:schemeClr val="tx1"/>
                          </a:solidFill>
                          <a:latin typeface="Roboto"/>
                        </a:rPr>
                        <a:t>ij</a:t>
                      </a:r>
                      <a:r>
                        <a:rPr lang="en-US" sz="3200" b="0" i="0" dirty="0" smtClean="0">
                          <a:solidFill>
                            <a:schemeClr val="tx1"/>
                          </a:solidFill>
                          <a:latin typeface="Roboto"/>
                        </a:rPr>
                        <a:t>e</a:t>
                      </a:r>
                      <a:r>
                        <a:rPr lang="en-US" sz="3200" b="0" i="0" dirty="0">
                          <a:solidFill>
                            <a:schemeClr val="tx1"/>
                          </a:solidFill>
                          <a:latin typeface="Roboto"/>
                        </a:rPr>
                        <a:t> </a:t>
                      </a:r>
                      <a:r>
                        <a:rPr lang="en-US" sz="3200" b="0" i="0" dirty="0" smtClean="0">
                          <a:solidFill>
                            <a:schemeClr val="tx1"/>
                          </a:solidFill>
                          <a:latin typeface="Roboto"/>
                        </a:rPr>
                        <a:t>s</a:t>
                      </a:r>
                      <a:r>
                        <a:rPr lang="sr-Latn-ME" sz="3200" b="0" i="0" dirty="0" smtClean="0">
                          <a:solidFill>
                            <a:schemeClr val="tx1"/>
                          </a:solidFill>
                          <a:latin typeface="Roboto"/>
                        </a:rPr>
                        <a:t>j</a:t>
                      </a:r>
                      <a:r>
                        <a:rPr lang="en-US" sz="3200" b="0" i="0" dirty="0" err="1" smtClean="0">
                          <a:solidFill>
                            <a:schemeClr val="tx1"/>
                          </a:solidFill>
                          <a:latin typeface="Roboto"/>
                        </a:rPr>
                        <a:t>etve</a:t>
                      </a:r>
                      <a:r>
                        <a:rPr lang="en-US" sz="3200" b="0" i="0" dirty="0" smtClean="0">
                          <a:solidFill>
                            <a:schemeClr val="tx1"/>
                          </a:solidFill>
                          <a:latin typeface="Roboto"/>
                        </a:rPr>
                        <a:t> </a:t>
                      </a:r>
                      <a:endParaRPr lang="en-US" sz="3200" b="0" i="0" dirty="0">
                        <a:solidFill>
                          <a:schemeClr val="tx1"/>
                        </a:solidFill>
                        <a:latin typeface="Roboto"/>
                      </a:endParaRPr>
                    </a:p>
                  </a:txBody>
                  <a:tcPr marL="57577" marR="57577" marT="57577" marB="5757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60C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C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A300"/>
                    </a:solidFill>
                  </a:tcPr>
                </a:tc>
              </a:tr>
              <a:tr h="22690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dirty="0" err="1">
                          <a:solidFill>
                            <a:schemeClr val="tx1"/>
                          </a:solidFill>
                          <a:latin typeface="Roboto"/>
                        </a:rPr>
                        <a:t>preventivno</a:t>
                      </a:r>
                      <a:r>
                        <a:rPr lang="en-US" sz="3200" b="1" i="0" dirty="0">
                          <a:solidFill>
                            <a:schemeClr val="tx1"/>
                          </a:solidFill>
                          <a:latin typeface="Roboto"/>
                        </a:rPr>
                        <a:t> </a:t>
                      </a:r>
                      <a:r>
                        <a:rPr lang="en-US" sz="3200" b="1" i="0" dirty="0" err="1">
                          <a:solidFill>
                            <a:schemeClr val="tx1"/>
                          </a:solidFill>
                          <a:latin typeface="Roboto"/>
                        </a:rPr>
                        <a:t>prskanje</a:t>
                      </a:r>
                      <a:r>
                        <a:rPr lang="en-US" sz="3200" b="1" i="0" dirty="0">
                          <a:solidFill>
                            <a:schemeClr val="tx1"/>
                          </a:solidFill>
                          <a:latin typeface="Roboto"/>
                        </a:rPr>
                        <a:t> </a:t>
                      </a:r>
                      <a:r>
                        <a:rPr lang="en-US" sz="3200" b="1" i="0" dirty="0" smtClean="0">
                          <a:solidFill>
                            <a:schemeClr val="tx1"/>
                          </a:solidFill>
                          <a:latin typeface="Roboto"/>
                        </a:rPr>
                        <a:t>us</a:t>
                      </a:r>
                      <a:r>
                        <a:rPr lang="sr-Latn-ME" sz="3200" b="1" i="0" dirty="0" smtClean="0">
                          <a:solidFill>
                            <a:schemeClr val="tx1"/>
                          </a:solidFill>
                          <a:latin typeface="Roboto"/>
                        </a:rPr>
                        <a:t>j</a:t>
                      </a:r>
                      <a:r>
                        <a:rPr lang="en-US" sz="3200" b="1" i="0" dirty="0" err="1" smtClean="0">
                          <a:solidFill>
                            <a:schemeClr val="tx1"/>
                          </a:solidFill>
                          <a:latin typeface="Roboto"/>
                        </a:rPr>
                        <a:t>eva</a:t>
                      </a:r>
                      <a:r>
                        <a:rPr lang="en-US" sz="3200" b="1" i="0" dirty="0" smtClean="0">
                          <a:solidFill>
                            <a:schemeClr val="tx1"/>
                          </a:solidFill>
                          <a:latin typeface="Roboto"/>
                        </a:rPr>
                        <a:t> </a:t>
                      </a:r>
                      <a:r>
                        <a:rPr lang="en-US" sz="3200" b="1" i="0" dirty="0">
                          <a:solidFill>
                            <a:schemeClr val="tx1"/>
                          </a:solidFill>
                          <a:latin typeface="Roboto"/>
                        </a:rPr>
                        <a:t>u </a:t>
                      </a:r>
                      <a:r>
                        <a:rPr lang="en-US" sz="3200" b="1" i="0" dirty="0" err="1">
                          <a:solidFill>
                            <a:schemeClr val="tx1"/>
                          </a:solidFill>
                          <a:latin typeface="Roboto"/>
                        </a:rPr>
                        <a:t>polju</a:t>
                      </a:r>
                      <a:r>
                        <a:rPr lang="en-US" sz="3200" b="1" i="0" dirty="0">
                          <a:solidFill>
                            <a:schemeClr val="tx1"/>
                          </a:solidFill>
                          <a:latin typeface="Roboto"/>
                        </a:rPr>
                        <a:t> </a:t>
                      </a:r>
                      <a:r>
                        <a:rPr lang="en-US" sz="3200" b="1" i="0" dirty="0" err="1">
                          <a:solidFill>
                            <a:schemeClr val="tx1"/>
                          </a:solidFill>
                          <a:latin typeface="Roboto"/>
                        </a:rPr>
                        <a:t>preparatima</a:t>
                      </a:r>
                      <a:r>
                        <a:rPr lang="en-US" sz="3200" b="1" i="0" dirty="0">
                          <a:solidFill>
                            <a:schemeClr val="tx1"/>
                          </a:solidFill>
                          <a:latin typeface="Roboto"/>
                        </a:rPr>
                        <a:t> </a:t>
                      </a:r>
                      <a:r>
                        <a:rPr lang="sr-Latn-ME" sz="3200" b="1" i="0" dirty="0" smtClean="0">
                          <a:solidFill>
                            <a:schemeClr val="tx1"/>
                          </a:solidFill>
                          <a:latin typeface="Roboto"/>
                        </a:rPr>
                        <a:t>kontaktnim ili sistematičnim fungicidima</a:t>
                      </a:r>
                      <a:endParaRPr lang="en-US" sz="3200" b="1" i="0" dirty="0">
                        <a:solidFill>
                          <a:schemeClr val="tx1"/>
                        </a:solidFill>
                        <a:latin typeface="Roboto"/>
                      </a:endParaRPr>
                    </a:p>
                  </a:txBody>
                  <a:tcPr marL="57577" marR="57577" marT="57577" marB="5757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60C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5B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4000" b="1" i="1" dirty="0" smtClean="0">
                <a:solidFill>
                  <a:srgbClr val="FF0000"/>
                </a:solidFill>
              </a:rPr>
              <a:t>Us</a:t>
            </a:r>
            <a:r>
              <a:rPr lang="sr-Latn-ME" sz="3600" b="1" i="1" dirty="0" smtClean="0">
                <a:solidFill>
                  <a:srgbClr val="FF0000"/>
                </a:solidFill>
              </a:rPr>
              <a:t>j</a:t>
            </a:r>
            <a:r>
              <a:rPr lang="en-US" sz="3600" b="1" i="1" dirty="0" err="1" smtClean="0">
                <a:solidFill>
                  <a:srgbClr val="FF0000"/>
                </a:solidFill>
              </a:rPr>
              <a:t>ev</a:t>
            </a:r>
            <a:r>
              <a:rPr lang="en-US" sz="3600" b="1" i="1" dirty="0" smtClean="0">
                <a:solidFill>
                  <a:srgbClr val="FF0000"/>
                </a:solidFill>
              </a:rPr>
              <a:t> </a:t>
            </a:r>
            <a:r>
              <a:rPr lang="en-US" sz="3600" b="1" i="1" dirty="0">
                <a:solidFill>
                  <a:srgbClr val="FF0000"/>
                </a:solidFill>
              </a:rPr>
              <a:t>ne </a:t>
            </a:r>
            <a:r>
              <a:rPr lang="en-US" sz="3600" b="1" i="1" dirty="0" err="1" smtClean="0">
                <a:solidFill>
                  <a:srgbClr val="FF0000"/>
                </a:solidFill>
              </a:rPr>
              <a:t>sm</a:t>
            </a:r>
            <a:r>
              <a:rPr lang="sr-Latn-ME" sz="3600" b="1" i="1" dirty="0" smtClean="0">
                <a:solidFill>
                  <a:srgbClr val="FF0000"/>
                </a:solidFill>
              </a:rPr>
              <a:t>ij</a:t>
            </a:r>
            <a:r>
              <a:rPr lang="en-US" sz="3600" b="1" i="1" dirty="0" smtClean="0">
                <a:solidFill>
                  <a:srgbClr val="FF0000"/>
                </a:solidFill>
              </a:rPr>
              <a:t>e </a:t>
            </a:r>
            <a:r>
              <a:rPr lang="en-US" sz="3600" b="1" i="1" dirty="0" err="1">
                <a:solidFill>
                  <a:srgbClr val="FF0000"/>
                </a:solidFill>
              </a:rPr>
              <a:t>biti</a:t>
            </a:r>
            <a:r>
              <a:rPr lang="en-US" sz="3600" b="1" i="1" dirty="0">
                <a:solidFill>
                  <a:srgbClr val="FF0000"/>
                </a:solidFill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</a:rPr>
              <a:t>pregust</a:t>
            </a:r>
            <a:r>
              <a:rPr lang="en-US" sz="3600" b="1" i="1" dirty="0">
                <a:solidFill>
                  <a:srgbClr val="FF0000"/>
                </a:solidFill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</a:rPr>
              <a:t>da</a:t>
            </a:r>
            <a:r>
              <a:rPr lang="en-US" sz="3600" b="1" i="1" dirty="0">
                <a:solidFill>
                  <a:srgbClr val="FF0000"/>
                </a:solidFill>
              </a:rPr>
              <a:t> se ne bi </a:t>
            </a:r>
            <a:r>
              <a:rPr lang="en-US" sz="3600" b="1" i="1" dirty="0" err="1">
                <a:solidFill>
                  <a:srgbClr val="FF0000"/>
                </a:solidFill>
              </a:rPr>
              <a:t>stvarala</a:t>
            </a:r>
            <a:r>
              <a:rPr lang="en-US" sz="3600" b="1" i="1" dirty="0">
                <a:solidFill>
                  <a:srgbClr val="FF0000"/>
                </a:solidFill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</a:rPr>
              <a:t>velika</a:t>
            </a:r>
            <a:r>
              <a:rPr lang="en-US" sz="3600" b="1" i="1" dirty="0">
                <a:solidFill>
                  <a:srgbClr val="FF0000"/>
                </a:solidFill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</a:rPr>
              <a:t>vlaga</a:t>
            </a:r>
            <a:r>
              <a:rPr lang="en-US" sz="3600" b="1" i="1" dirty="0">
                <a:solidFill>
                  <a:srgbClr val="FF0000"/>
                </a:solidFill>
              </a:rPr>
              <a:t> u </a:t>
            </a:r>
            <a:r>
              <a:rPr lang="en-US" sz="3600" b="1" i="1" dirty="0" smtClean="0">
                <a:solidFill>
                  <a:srgbClr val="FF0000"/>
                </a:solidFill>
              </a:rPr>
              <a:t>us</a:t>
            </a:r>
            <a:r>
              <a:rPr lang="sr-Latn-ME" sz="3600" b="1" i="1" dirty="0" smtClean="0">
                <a:solidFill>
                  <a:srgbClr val="FF0000"/>
                </a:solidFill>
              </a:rPr>
              <a:t>j</a:t>
            </a:r>
            <a:r>
              <a:rPr lang="en-US" sz="3600" b="1" i="1" dirty="0" err="1" smtClean="0">
                <a:solidFill>
                  <a:srgbClr val="FF0000"/>
                </a:solidFill>
              </a:rPr>
              <a:t>evu</a:t>
            </a:r>
            <a:r>
              <a:rPr lang="en-US" sz="3600" b="1" i="1" dirty="0">
                <a:solidFill>
                  <a:srgbClr val="FF0000"/>
                </a:solidFill>
              </a:rPr>
              <a:t>. </a:t>
            </a:r>
            <a:endParaRPr lang="sr-Latn-ME" sz="3600" b="1" i="1" dirty="0" smtClean="0">
              <a:solidFill>
                <a:srgbClr val="FF0000"/>
              </a:solidFill>
            </a:endParaRPr>
          </a:p>
          <a:p>
            <a:pPr algn="ctr">
              <a:buFont typeface="Wingdings" pitchFamily="2" charset="2"/>
              <a:buChar char="v"/>
            </a:pPr>
            <a:r>
              <a:rPr lang="en-US" sz="3600" b="1" i="1" dirty="0" err="1" smtClean="0"/>
              <a:t>Veoma</a:t>
            </a:r>
            <a:r>
              <a:rPr lang="en-US" sz="3600" b="1" i="1" dirty="0" smtClean="0"/>
              <a:t> </a:t>
            </a:r>
            <a:r>
              <a:rPr lang="en-US" sz="3600" b="1" i="1" dirty="0"/>
              <a:t>je </a:t>
            </a:r>
            <a:r>
              <a:rPr lang="en-US" sz="3600" b="1" i="1" dirty="0" err="1"/>
              <a:t>važno</a:t>
            </a:r>
            <a:r>
              <a:rPr lang="en-US" sz="3600" b="1" i="1" dirty="0"/>
              <a:t> </a:t>
            </a:r>
            <a:r>
              <a:rPr lang="en-US" sz="3600" b="1" i="1" dirty="0" err="1"/>
              <a:t>da</a:t>
            </a:r>
            <a:r>
              <a:rPr lang="en-US" sz="3600" b="1" i="1" dirty="0"/>
              <a:t> </a:t>
            </a:r>
            <a:r>
              <a:rPr lang="sr-Latn-ME" sz="3600" b="1" i="1" dirty="0" smtClean="0"/>
              <a:t>se </a:t>
            </a:r>
            <a:r>
              <a:rPr lang="en-US" sz="3600" b="1" i="1" dirty="0" smtClean="0"/>
              <a:t>s</a:t>
            </a:r>
            <a:r>
              <a:rPr lang="sr-Latn-ME" sz="3600" b="1" i="1" dirty="0" smtClean="0"/>
              <a:t>j</a:t>
            </a:r>
            <a:r>
              <a:rPr lang="en-US" sz="3600" b="1" i="1" dirty="0" err="1" smtClean="0"/>
              <a:t>eme</a:t>
            </a:r>
            <a:r>
              <a:rPr lang="en-US" sz="3600" b="1" i="1" dirty="0" smtClean="0"/>
              <a:t> pr</a:t>
            </a:r>
            <a:r>
              <a:rPr lang="sr-Latn-ME" sz="3600" b="1" i="1" dirty="0" smtClean="0"/>
              <a:t>ij</a:t>
            </a:r>
            <a:r>
              <a:rPr lang="en-US" sz="3600" b="1" i="1" dirty="0" smtClean="0"/>
              <a:t>e s</a:t>
            </a:r>
            <a:r>
              <a:rPr lang="sr-Latn-ME" sz="3600" b="1" i="1" dirty="0" smtClean="0"/>
              <a:t>j</a:t>
            </a:r>
            <a:r>
              <a:rPr lang="en-US" sz="3600" b="1" i="1" dirty="0" err="1" smtClean="0"/>
              <a:t>etve</a:t>
            </a:r>
            <a:r>
              <a:rPr lang="en-US" sz="3600" b="1" i="1" dirty="0" smtClean="0"/>
              <a:t> </a:t>
            </a:r>
            <a:r>
              <a:rPr lang="en-US" sz="3600" b="1" i="1" dirty="0"/>
              <a:t> </a:t>
            </a:r>
            <a:r>
              <a:rPr lang="en-US" sz="3600" b="1" i="1" dirty="0" err="1" smtClean="0"/>
              <a:t>dezinfik</a:t>
            </a:r>
            <a:r>
              <a:rPr lang="sr-Latn-ME" sz="3600" b="1" i="1" dirty="0" smtClean="0"/>
              <a:t>uje</a:t>
            </a:r>
            <a:r>
              <a:rPr lang="en-US" sz="3600" b="1" i="1" dirty="0" smtClean="0"/>
              <a:t>, </a:t>
            </a:r>
            <a:r>
              <a:rPr lang="en-US" sz="3600" b="1" i="1" dirty="0"/>
              <a:t>a </a:t>
            </a:r>
            <a:r>
              <a:rPr lang="en-US" sz="3600" b="1" i="1" dirty="0" err="1"/>
              <a:t>dezinfekcija</a:t>
            </a:r>
            <a:r>
              <a:rPr lang="en-US" sz="3600" b="1" i="1" dirty="0"/>
              <a:t> se </a:t>
            </a:r>
            <a:r>
              <a:rPr lang="en-US" sz="3600" b="1" i="1" dirty="0" err="1"/>
              <a:t>obavlja</a:t>
            </a:r>
            <a:r>
              <a:rPr lang="en-US" sz="3600" b="1" i="1" dirty="0"/>
              <a:t> </a:t>
            </a:r>
            <a:r>
              <a:rPr lang="en-US" sz="3600" b="1" i="1" dirty="0" err="1"/>
              <a:t>potapanjem</a:t>
            </a:r>
            <a:r>
              <a:rPr lang="en-US" sz="3600" b="1" i="1" dirty="0"/>
              <a:t> </a:t>
            </a:r>
            <a:r>
              <a:rPr lang="en-US" sz="3600" b="1" i="1" dirty="0" smtClean="0"/>
              <a:t>s</a:t>
            </a:r>
            <a:r>
              <a:rPr lang="sr-Latn-ME" sz="3600" b="1" i="1" dirty="0" smtClean="0"/>
              <a:t>j</a:t>
            </a:r>
            <a:r>
              <a:rPr lang="en-US" sz="3600" b="1" i="1" dirty="0" err="1" smtClean="0"/>
              <a:t>emena</a:t>
            </a:r>
            <a:r>
              <a:rPr lang="en-US" sz="3600" b="1" i="1" dirty="0" smtClean="0"/>
              <a:t> </a:t>
            </a:r>
            <a:r>
              <a:rPr lang="en-US" sz="3600" b="1" i="1" dirty="0"/>
              <a:t>u </a:t>
            </a:r>
            <a:r>
              <a:rPr lang="en-US" sz="3600" b="1" i="1" dirty="0" err="1"/>
              <a:t>toplu</a:t>
            </a:r>
            <a:r>
              <a:rPr lang="en-US" sz="3600" b="1" i="1" dirty="0"/>
              <a:t> </a:t>
            </a:r>
            <a:r>
              <a:rPr lang="en-US" sz="3600" b="1" i="1" dirty="0" err="1"/>
              <a:t>vodu</a:t>
            </a:r>
            <a:r>
              <a:rPr lang="en-US" sz="3600" b="1" i="1" dirty="0"/>
              <a:t>, 25 </a:t>
            </a:r>
            <a:r>
              <a:rPr lang="en-US" sz="3600" b="1" i="1" dirty="0" err="1"/>
              <a:t>minuta</a:t>
            </a:r>
            <a:r>
              <a:rPr lang="en-US" sz="3600" b="1" i="1" dirty="0"/>
              <a:t> </a:t>
            </a:r>
            <a:r>
              <a:rPr lang="en-US" sz="3600" b="1" i="1" dirty="0" err="1"/>
              <a:t>na</a:t>
            </a:r>
            <a:r>
              <a:rPr lang="en-US" sz="3600" b="1" i="1" dirty="0"/>
              <a:t> t=50°, </a:t>
            </a:r>
            <a:r>
              <a:rPr lang="en-US" sz="3600" b="1" i="1" dirty="0" err="1"/>
              <a:t>ali</a:t>
            </a:r>
            <a:r>
              <a:rPr lang="en-US" sz="3600" b="1" i="1" dirty="0"/>
              <a:t> </a:t>
            </a:r>
            <a:r>
              <a:rPr lang="en-US" sz="3600" b="1" i="1" dirty="0" err="1"/>
              <a:t>ovaj</a:t>
            </a:r>
            <a:r>
              <a:rPr lang="en-US" sz="3600" b="1" i="1" dirty="0"/>
              <a:t> </a:t>
            </a:r>
            <a:r>
              <a:rPr lang="en-US" sz="3600" b="1" i="1" dirty="0" err="1"/>
              <a:t>tretman</a:t>
            </a:r>
            <a:r>
              <a:rPr lang="en-US" sz="3600" b="1" i="1" dirty="0"/>
              <a:t> </a:t>
            </a:r>
            <a:r>
              <a:rPr lang="en-US" sz="3600" b="1" i="1" dirty="0" err="1"/>
              <a:t>nije</a:t>
            </a:r>
            <a:r>
              <a:rPr lang="en-US" sz="3600" b="1" i="1" dirty="0"/>
              <a:t> </a:t>
            </a:r>
            <a:r>
              <a:rPr lang="en-US" sz="3600" b="1" i="1" dirty="0" smtClean="0"/>
              <a:t>us</a:t>
            </a:r>
            <a:r>
              <a:rPr lang="sr-Latn-ME" sz="3600" b="1" i="1" dirty="0" smtClean="0"/>
              <a:t>j</a:t>
            </a:r>
            <a:r>
              <a:rPr lang="en-US" sz="3600" b="1" i="1" dirty="0" err="1" smtClean="0"/>
              <a:t>pešan</a:t>
            </a:r>
            <a:r>
              <a:rPr lang="en-US" sz="3600" b="1" i="1" dirty="0"/>
              <a:t> </a:t>
            </a:r>
            <a:r>
              <a:rPr lang="en-US" sz="3600" b="1" i="1" dirty="0" err="1"/>
              <a:t>za</a:t>
            </a:r>
            <a:r>
              <a:rPr lang="en-US" sz="3600" b="1" i="1" dirty="0"/>
              <a:t> </a:t>
            </a:r>
            <a:r>
              <a:rPr lang="en-US" sz="3600" b="1" i="1" dirty="0" err="1"/>
              <a:t>sve</a:t>
            </a:r>
            <a:r>
              <a:rPr lang="en-US" sz="3600" b="1" i="1" dirty="0"/>
              <a:t> </a:t>
            </a:r>
            <a:r>
              <a:rPr lang="en-US" sz="3600" b="1" i="1" dirty="0" err="1"/>
              <a:t>sorte</a:t>
            </a:r>
            <a:r>
              <a:rPr lang="en-US" sz="3600" b="1" i="1" dirty="0" smtClean="0"/>
              <a:t>.</a:t>
            </a:r>
            <a:endParaRPr lang="sr-Latn-ME" sz="3600" b="1" i="1" dirty="0" smtClean="0"/>
          </a:p>
          <a:p>
            <a:pPr algn="ctr">
              <a:buFont typeface="Wingdings" pitchFamily="2" charset="2"/>
              <a:buChar char="v"/>
            </a:pPr>
            <a:r>
              <a:rPr lang="en-US" sz="3600" b="1" i="1" dirty="0" err="1">
                <a:solidFill>
                  <a:srgbClr val="00B050"/>
                </a:solidFill>
              </a:rPr>
              <a:t>Ako</a:t>
            </a:r>
            <a:r>
              <a:rPr lang="en-US" sz="3600" b="1" i="1" dirty="0">
                <a:solidFill>
                  <a:srgbClr val="00B050"/>
                </a:solidFill>
              </a:rPr>
              <a:t> se </a:t>
            </a:r>
            <a:r>
              <a:rPr lang="en-US" sz="3600" b="1" i="1" dirty="0" err="1">
                <a:solidFill>
                  <a:srgbClr val="00B050"/>
                </a:solidFill>
              </a:rPr>
              <a:t>gaje</a:t>
            </a:r>
            <a:r>
              <a:rPr lang="en-US" sz="3600" b="1" i="1" dirty="0">
                <a:solidFill>
                  <a:srgbClr val="00B050"/>
                </a:solidFill>
              </a:rPr>
              <a:t> </a:t>
            </a:r>
            <a:r>
              <a:rPr lang="en-US" sz="3600" b="1" i="1" dirty="0" err="1">
                <a:solidFill>
                  <a:srgbClr val="00B050"/>
                </a:solidFill>
              </a:rPr>
              <a:t>neotporne</a:t>
            </a:r>
            <a:r>
              <a:rPr lang="en-US" sz="3600" b="1" i="1" dirty="0">
                <a:solidFill>
                  <a:srgbClr val="00B050"/>
                </a:solidFill>
              </a:rPr>
              <a:t> </a:t>
            </a:r>
            <a:r>
              <a:rPr lang="en-US" sz="3600" b="1" i="1" dirty="0" err="1">
                <a:solidFill>
                  <a:srgbClr val="00B050"/>
                </a:solidFill>
              </a:rPr>
              <a:t>sorte</a:t>
            </a:r>
            <a:r>
              <a:rPr lang="en-US" sz="3600" b="1" i="1" dirty="0">
                <a:solidFill>
                  <a:srgbClr val="00B050"/>
                </a:solidFill>
              </a:rPr>
              <a:t> </a:t>
            </a:r>
            <a:r>
              <a:rPr lang="en-US" sz="3600" b="1" i="1" dirty="0" err="1">
                <a:solidFill>
                  <a:srgbClr val="00B050"/>
                </a:solidFill>
              </a:rPr>
              <a:t>onda</a:t>
            </a:r>
            <a:r>
              <a:rPr lang="en-US" sz="3600" b="1" i="1" dirty="0">
                <a:solidFill>
                  <a:srgbClr val="00B050"/>
                </a:solidFill>
              </a:rPr>
              <a:t> </a:t>
            </a:r>
            <a:r>
              <a:rPr lang="en-US" sz="3600" b="1" i="1" dirty="0" err="1">
                <a:solidFill>
                  <a:srgbClr val="00B050"/>
                </a:solidFill>
              </a:rPr>
              <a:t>treba</a:t>
            </a:r>
            <a:r>
              <a:rPr lang="en-US" sz="3600" b="1" i="1" dirty="0">
                <a:solidFill>
                  <a:srgbClr val="00B050"/>
                </a:solidFill>
              </a:rPr>
              <a:t> </a:t>
            </a:r>
            <a:r>
              <a:rPr lang="en-US" sz="3600" b="1" i="1" dirty="0" err="1">
                <a:solidFill>
                  <a:srgbClr val="00B050"/>
                </a:solidFill>
              </a:rPr>
              <a:t>sprovoditi</a:t>
            </a:r>
            <a:r>
              <a:rPr lang="en-US" sz="3600" b="1" i="1" dirty="0">
                <a:solidFill>
                  <a:srgbClr val="00B050"/>
                </a:solidFill>
              </a:rPr>
              <a:t> </a:t>
            </a:r>
            <a:r>
              <a:rPr lang="en-US" sz="3600" b="1" i="1" dirty="0" err="1">
                <a:solidFill>
                  <a:srgbClr val="00B050"/>
                </a:solidFill>
              </a:rPr>
              <a:t>hemijske</a:t>
            </a:r>
            <a:r>
              <a:rPr lang="en-US" sz="3600" b="1" i="1" dirty="0">
                <a:solidFill>
                  <a:srgbClr val="00B050"/>
                </a:solidFill>
              </a:rPr>
              <a:t> </a:t>
            </a:r>
            <a:r>
              <a:rPr lang="en-US" sz="3600" b="1" i="1" dirty="0" err="1">
                <a:solidFill>
                  <a:srgbClr val="00B050"/>
                </a:solidFill>
              </a:rPr>
              <a:t>tretmane</a:t>
            </a:r>
            <a:r>
              <a:rPr lang="en-US" sz="3600" b="1" i="1" dirty="0">
                <a:solidFill>
                  <a:srgbClr val="00B050"/>
                </a:solidFill>
              </a:rPr>
              <a:t> </a:t>
            </a:r>
            <a:r>
              <a:rPr lang="en-US" sz="3600" b="1" i="1" dirty="0" err="1">
                <a:solidFill>
                  <a:srgbClr val="00B050"/>
                </a:solidFill>
              </a:rPr>
              <a:t>i</a:t>
            </a:r>
            <a:r>
              <a:rPr lang="en-US" sz="3600" b="1" i="1" dirty="0">
                <a:solidFill>
                  <a:srgbClr val="00B050"/>
                </a:solidFill>
              </a:rPr>
              <a:t> </a:t>
            </a:r>
            <a:r>
              <a:rPr lang="en-US" sz="3600" b="1" i="1" dirty="0" err="1">
                <a:solidFill>
                  <a:srgbClr val="00B050"/>
                </a:solidFill>
              </a:rPr>
              <a:t>sa</a:t>
            </a:r>
            <a:r>
              <a:rPr lang="en-US" sz="3600" b="1" i="1" dirty="0">
                <a:solidFill>
                  <a:srgbClr val="00B050"/>
                </a:solidFill>
              </a:rPr>
              <a:t> </a:t>
            </a:r>
            <a:r>
              <a:rPr lang="en-US" sz="3600" b="1" i="1" dirty="0" err="1">
                <a:solidFill>
                  <a:srgbClr val="00B050"/>
                </a:solidFill>
              </a:rPr>
              <a:t>tim</a:t>
            </a:r>
            <a:r>
              <a:rPr lang="en-US" sz="3600" b="1" i="1" dirty="0">
                <a:solidFill>
                  <a:srgbClr val="00B050"/>
                </a:solidFill>
              </a:rPr>
              <a:t> </a:t>
            </a:r>
            <a:r>
              <a:rPr lang="en-US" sz="3600" b="1" i="1" dirty="0" err="1">
                <a:solidFill>
                  <a:srgbClr val="00B050"/>
                </a:solidFill>
              </a:rPr>
              <a:t>početi</a:t>
            </a:r>
            <a:r>
              <a:rPr lang="en-US" sz="3600" b="1" i="1" dirty="0">
                <a:solidFill>
                  <a:srgbClr val="00B050"/>
                </a:solidFill>
              </a:rPr>
              <a:t> </a:t>
            </a:r>
            <a:r>
              <a:rPr lang="en-US" sz="3600" b="1" i="1" dirty="0" err="1">
                <a:solidFill>
                  <a:srgbClr val="00B050"/>
                </a:solidFill>
              </a:rPr>
              <a:t>na</a:t>
            </a:r>
            <a:r>
              <a:rPr lang="en-US" sz="3600" b="1" i="1" dirty="0">
                <a:solidFill>
                  <a:srgbClr val="00B050"/>
                </a:solidFill>
              </a:rPr>
              <a:t> </a:t>
            </a:r>
            <a:r>
              <a:rPr lang="en-US" sz="3600" b="1" i="1" dirty="0" err="1" smtClean="0">
                <a:solidFill>
                  <a:srgbClr val="00B050"/>
                </a:solidFill>
              </a:rPr>
              <a:t>vr</a:t>
            </a:r>
            <a:r>
              <a:rPr lang="sr-Latn-ME" sz="3600" b="1" i="1" dirty="0" smtClean="0">
                <a:solidFill>
                  <a:srgbClr val="00B050"/>
                </a:solidFill>
              </a:rPr>
              <a:t>ij</a:t>
            </a:r>
            <a:r>
              <a:rPr lang="en-US" sz="3600" b="1" i="1" dirty="0" err="1" smtClean="0">
                <a:solidFill>
                  <a:srgbClr val="00B050"/>
                </a:solidFill>
              </a:rPr>
              <a:t>eme</a:t>
            </a:r>
            <a:r>
              <a:rPr lang="en-US" sz="3600" b="1" i="1" dirty="0">
                <a:solidFill>
                  <a:srgbClr val="00B050"/>
                </a:solidFill>
              </a:rPr>
              <a:t>. To je </a:t>
            </a:r>
            <a:r>
              <a:rPr lang="en-US" sz="3600" b="1" i="1" dirty="0" err="1">
                <a:solidFill>
                  <a:srgbClr val="00B050"/>
                </a:solidFill>
              </a:rPr>
              <a:t>najbolje</a:t>
            </a:r>
            <a:r>
              <a:rPr lang="en-US" sz="3600" b="1" i="1" dirty="0">
                <a:solidFill>
                  <a:srgbClr val="00B050"/>
                </a:solidFill>
              </a:rPr>
              <a:t> </a:t>
            </a:r>
            <a:r>
              <a:rPr lang="en-US" sz="3600" b="1" i="1" dirty="0" err="1">
                <a:solidFill>
                  <a:srgbClr val="00B050"/>
                </a:solidFill>
              </a:rPr>
              <a:t>uraditi</a:t>
            </a:r>
            <a:r>
              <a:rPr lang="en-US" sz="3600" b="1" i="1" dirty="0">
                <a:solidFill>
                  <a:srgbClr val="00B050"/>
                </a:solidFill>
              </a:rPr>
              <a:t> </a:t>
            </a:r>
            <a:r>
              <a:rPr lang="en-US" sz="3600" b="1" i="1" dirty="0" err="1">
                <a:solidFill>
                  <a:srgbClr val="00B050"/>
                </a:solidFill>
              </a:rPr>
              <a:t>kada</a:t>
            </a:r>
            <a:r>
              <a:rPr lang="en-US" sz="3600" b="1" i="1" dirty="0">
                <a:solidFill>
                  <a:srgbClr val="00B050"/>
                </a:solidFill>
              </a:rPr>
              <a:t> </a:t>
            </a:r>
            <a:r>
              <a:rPr lang="en-US" sz="3600" b="1" i="1" dirty="0" err="1">
                <a:solidFill>
                  <a:srgbClr val="00B050"/>
                </a:solidFill>
              </a:rPr>
              <a:t>biljka</a:t>
            </a:r>
            <a:r>
              <a:rPr lang="en-US" sz="3600" b="1" i="1" dirty="0">
                <a:solidFill>
                  <a:srgbClr val="00B050"/>
                </a:solidFill>
              </a:rPr>
              <a:t> </a:t>
            </a:r>
            <a:r>
              <a:rPr lang="en-US" sz="3600" b="1" i="1" dirty="0" err="1">
                <a:solidFill>
                  <a:srgbClr val="00B050"/>
                </a:solidFill>
              </a:rPr>
              <a:t>ima</a:t>
            </a:r>
            <a:r>
              <a:rPr lang="en-US" sz="3600" b="1" i="1" dirty="0">
                <a:solidFill>
                  <a:srgbClr val="00B050"/>
                </a:solidFill>
              </a:rPr>
              <a:t> 4 </a:t>
            </a:r>
            <a:r>
              <a:rPr lang="en-US" sz="3600" b="1" i="1" dirty="0" err="1">
                <a:solidFill>
                  <a:srgbClr val="00B050"/>
                </a:solidFill>
              </a:rPr>
              <a:t>prava</a:t>
            </a:r>
            <a:r>
              <a:rPr lang="en-US" sz="3600" b="1" i="1" dirty="0">
                <a:solidFill>
                  <a:srgbClr val="00B050"/>
                </a:solidFill>
              </a:rPr>
              <a:t> </a:t>
            </a:r>
            <a:r>
              <a:rPr lang="en-US" sz="3600" b="1" i="1" dirty="0" err="1">
                <a:solidFill>
                  <a:srgbClr val="00B050"/>
                </a:solidFill>
              </a:rPr>
              <a:t>lista</a:t>
            </a:r>
            <a:r>
              <a:rPr lang="en-US" sz="3600" b="1" i="1" dirty="0">
                <a:solidFill>
                  <a:srgbClr val="00B050"/>
                </a:solidFill>
              </a:rPr>
              <a:t>, a </a:t>
            </a:r>
            <a:r>
              <a:rPr lang="en-US" sz="3600" b="1" i="1" dirty="0" err="1">
                <a:solidFill>
                  <a:srgbClr val="00B050"/>
                </a:solidFill>
              </a:rPr>
              <a:t>tretmane</a:t>
            </a:r>
            <a:r>
              <a:rPr lang="en-US" sz="3600" b="1" i="1" dirty="0">
                <a:solidFill>
                  <a:srgbClr val="00B050"/>
                </a:solidFill>
              </a:rPr>
              <a:t> </a:t>
            </a:r>
            <a:r>
              <a:rPr lang="en-US" sz="3600" b="1" i="1" dirty="0" err="1">
                <a:solidFill>
                  <a:srgbClr val="00B050"/>
                </a:solidFill>
              </a:rPr>
              <a:t>ponavljati</a:t>
            </a:r>
            <a:r>
              <a:rPr lang="en-US" sz="3600" b="1" i="1" dirty="0">
                <a:solidFill>
                  <a:srgbClr val="00B050"/>
                </a:solidFill>
              </a:rPr>
              <a:t> </a:t>
            </a:r>
            <a:r>
              <a:rPr lang="en-US" sz="3600" b="1" i="1" dirty="0" err="1">
                <a:solidFill>
                  <a:srgbClr val="00B050"/>
                </a:solidFill>
              </a:rPr>
              <a:t>svakih</a:t>
            </a:r>
            <a:r>
              <a:rPr lang="en-US" sz="3600" b="1" i="1" dirty="0">
                <a:solidFill>
                  <a:srgbClr val="00B050"/>
                </a:solidFill>
              </a:rPr>
              <a:t> 7-10 </a:t>
            </a:r>
            <a:r>
              <a:rPr lang="en-US" sz="3600" b="1" i="1" dirty="0" err="1">
                <a:solidFill>
                  <a:srgbClr val="00B050"/>
                </a:solidFill>
              </a:rPr>
              <a:t>dana</a:t>
            </a:r>
            <a:r>
              <a:rPr lang="en-US" sz="4000" b="1" i="1" dirty="0">
                <a:solidFill>
                  <a:srgbClr val="00B05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image.slidesharecdn.com/adelsbergerzdenko-implementacijaiso270012013-150522185638-lva1-app6891/95/adelsberger-zdenko-implementacija-iso27001-2013-36-638.jpg?cb=14323218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480</Words>
  <Application>Microsoft Office PowerPoint</Application>
  <PresentationFormat>On-screen Show (4:3)</PresentationFormat>
  <Paragraphs>58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inherit</vt:lpstr>
      <vt:lpstr>Roboto</vt:lpstr>
      <vt:lpstr>Times New Roman</vt:lpstr>
      <vt:lpstr>Wingdings</vt:lpstr>
      <vt:lpstr>Office Theme</vt:lpstr>
      <vt:lpstr> BOLESTI KUPUSNJAČA BOLESTI SALATE BOLESTI SPANAĆA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BOLESTI KUPUSNJAČA BOLESTI SALATE BOLESTI SPANAĆA</dc:title>
  <dc:creator>Win 7</dc:creator>
  <cp:lastModifiedBy>Windows User</cp:lastModifiedBy>
  <cp:revision>6</cp:revision>
  <dcterms:created xsi:type="dcterms:W3CDTF">2016-02-19T07:36:56Z</dcterms:created>
  <dcterms:modified xsi:type="dcterms:W3CDTF">2020-03-15T09:27:53Z</dcterms:modified>
</cp:coreProperties>
</file>