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1" r:id="rId3"/>
    <p:sldId id="267" r:id="rId4"/>
    <p:sldId id="302" r:id="rId5"/>
    <p:sldId id="306" r:id="rId6"/>
    <p:sldId id="307" r:id="rId7"/>
    <p:sldId id="290" r:id="rId8"/>
    <p:sldId id="308" r:id="rId9"/>
    <p:sldId id="311" r:id="rId10"/>
    <p:sldId id="289" r:id="rId11"/>
    <p:sldId id="305" r:id="rId12"/>
    <p:sldId id="309" r:id="rId13"/>
    <p:sldId id="303" r:id="rId14"/>
    <p:sldId id="324" r:id="rId15"/>
    <p:sldId id="325" r:id="rId16"/>
    <p:sldId id="310" r:id="rId17"/>
    <p:sldId id="312" r:id="rId18"/>
    <p:sldId id="317" r:id="rId19"/>
    <p:sldId id="326" r:id="rId20"/>
    <p:sldId id="319" r:id="rId21"/>
    <p:sldId id="320" r:id="rId22"/>
    <p:sldId id="327" r:id="rId23"/>
    <p:sldId id="316" r:id="rId24"/>
    <p:sldId id="318" r:id="rId25"/>
    <p:sldId id="328" r:id="rId26"/>
    <p:sldId id="323" r:id="rId27"/>
    <p:sldId id="32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23D4AB-D509-44AF-ACC4-75FA26B00357}" type="datetimeFigureOut">
              <a:rPr lang="en-US" smtClean="0"/>
              <a:pPr/>
              <a:t>3/15/2020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A30A10-5E9B-405C-B3B2-F437FBDCA8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4000" b="1" dirty="0" smtClean="0"/>
              <a:t>                         </a:t>
            </a:r>
            <a:r>
              <a:rPr lang="en-US" sz="4000" b="1" dirty="0" smtClean="0"/>
              <a:t>  </a:t>
            </a:r>
            <a:r>
              <a:rPr lang="sr-Latn-CS" sz="4000" b="1" dirty="0" smtClean="0"/>
              <a:t> 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6000" b="1" dirty="0" err="1" smtClean="0"/>
              <a:t>sTAKLENICI</a:t>
            </a:r>
            <a:r>
              <a:rPr lang="sr-Latn-CS" sz="2400" b="1" dirty="0" smtClean="0"/>
              <a:t/>
            </a:r>
            <a:br>
              <a:rPr lang="sr-Latn-CS" sz="2400" b="1" dirty="0" smtClean="0"/>
            </a:br>
            <a:r>
              <a:rPr lang="sr-Latn-CS" sz="2400" b="1" dirty="0" smtClean="0"/>
              <a:t/>
            </a:r>
            <a:br>
              <a:rPr lang="sr-Latn-CS" sz="2400" b="1" dirty="0" smtClean="0"/>
            </a:br>
            <a:r>
              <a:rPr lang="sr-Latn-CS" sz="2400" b="1" dirty="0" smtClean="0"/>
              <a:t/>
            </a:r>
            <a:br>
              <a:rPr lang="sr-Latn-CS" sz="2400" b="1" dirty="0" smtClean="0"/>
            </a:br>
            <a:r>
              <a:rPr lang="sr-Latn-CS" sz="2400" b="1" dirty="0" smtClean="0"/>
              <a:t/>
            </a:r>
            <a:br>
              <a:rPr lang="sr-Latn-CS" sz="2400" b="1" dirty="0" smtClean="0"/>
            </a:br>
            <a:r>
              <a:rPr lang="sr-Latn-CS" sz="2400" b="1" dirty="0" smtClean="0"/>
              <a:t/>
            </a:r>
            <a:br>
              <a:rPr lang="sr-Latn-CS" sz="2400" b="1" dirty="0" smtClean="0"/>
            </a:br>
            <a:r>
              <a:rPr lang="sr-Latn-CS" sz="2400" b="1" dirty="0"/>
              <a:t/>
            </a:r>
            <a:br>
              <a:rPr lang="sr-Latn-CS" sz="2400" b="1" dirty="0"/>
            </a:br>
            <a:r>
              <a:rPr lang="sr-Latn-CS" sz="2400" b="1" dirty="0" smtClean="0"/>
              <a:t/>
            </a:r>
            <a:br>
              <a:rPr lang="sr-Latn-CS" sz="2400" b="1" dirty="0" smtClean="0"/>
            </a:b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79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472282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b="1" dirty="0" smtClean="0"/>
              <a:t>   </a:t>
            </a:r>
          </a:p>
          <a:p>
            <a:pPr>
              <a:buNone/>
            </a:pPr>
            <a:r>
              <a:rPr lang="en-US" b="1" dirty="0" smtClean="0"/>
              <a:t>   </a:t>
            </a:r>
            <a:r>
              <a:rPr lang="pl-PL" b="1" dirty="0" smtClean="0"/>
              <a:t>Ciljevi časa:</a:t>
            </a:r>
            <a:endParaRPr lang="en-US" dirty="0" smtClean="0"/>
          </a:p>
          <a:p>
            <a:pPr lvl="0"/>
            <a:r>
              <a:rPr lang="pl-PL" dirty="0" smtClean="0"/>
              <a:t>Poznaju  tipove zaštićenog prostora</a:t>
            </a:r>
            <a:endParaRPr lang="en-US" dirty="0" smtClean="0"/>
          </a:p>
          <a:p>
            <a:pPr lvl="0"/>
            <a:r>
              <a:rPr lang="pl-PL" dirty="0" smtClean="0"/>
              <a:t>Opisuju tip zaštićenog prostora (staklenik)</a:t>
            </a:r>
            <a:endParaRPr lang="en-US" dirty="0" smtClean="0"/>
          </a:p>
          <a:p>
            <a:pPr lvl="0"/>
            <a:r>
              <a:rPr lang="pl-PL" dirty="0" smtClean="0"/>
              <a:t>Analiziraju </a:t>
            </a:r>
            <a:r>
              <a:rPr lang="en-US" dirty="0" err="1" smtClean="0"/>
              <a:t>elemente</a:t>
            </a:r>
            <a:r>
              <a:rPr lang="en-US" dirty="0" smtClean="0"/>
              <a:t> </a:t>
            </a:r>
            <a:r>
              <a:rPr lang="en-US" dirty="0" err="1" smtClean="0"/>
              <a:t>izgradnje</a:t>
            </a:r>
            <a:r>
              <a:rPr lang="en-US" dirty="0" smtClean="0"/>
              <a:t> </a:t>
            </a:r>
            <a:r>
              <a:rPr lang="en-US" dirty="0" err="1" smtClean="0"/>
              <a:t>staklenika</a:t>
            </a:r>
            <a:r>
              <a:rPr lang="en-US" dirty="0" smtClean="0"/>
              <a:t>, </a:t>
            </a:r>
            <a:r>
              <a:rPr lang="en-US" dirty="0" err="1" smtClean="0"/>
              <a:t>tipove</a:t>
            </a:r>
            <a:r>
              <a:rPr lang="en-US" dirty="0" smtClean="0"/>
              <a:t> </a:t>
            </a:r>
            <a:r>
              <a:rPr lang="en-US" dirty="0" err="1" smtClean="0"/>
              <a:t>staklenika</a:t>
            </a:r>
            <a:r>
              <a:rPr lang="en-US" dirty="0" smtClean="0"/>
              <a:t>, </a:t>
            </a:r>
            <a:r>
              <a:rPr lang="en-US" dirty="0" err="1" smtClean="0"/>
              <a:t>izbor</a:t>
            </a:r>
            <a:r>
              <a:rPr lang="en-US" dirty="0" smtClean="0"/>
              <a:t> </a:t>
            </a:r>
            <a:r>
              <a:rPr lang="en-US" dirty="0" err="1" smtClean="0"/>
              <a:t>mjesta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izgradnju</a:t>
            </a:r>
            <a:r>
              <a:rPr lang="en-US" dirty="0" smtClean="0"/>
              <a:t> </a:t>
            </a:r>
            <a:r>
              <a:rPr lang="en-US" dirty="0" err="1" smtClean="0"/>
              <a:t>staklenika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sr-Latn-CS" dirty="0" smtClean="0"/>
              <a:t>sisteme-uređaje u stakleniku </a:t>
            </a:r>
            <a:endParaRPr lang="en-US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1" dirty="0" smtClean="0"/>
          </a:p>
          <a:p>
            <a:endParaRPr lang="en-US" sz="1600" b="1" dirty="0" smtClean="0"/>
          </a:p>
        </p:txBody>
      </p:sp>
      <p:pic>
        <p:nvPicPr>
          <p:cNvPr id="1026" name="Picture 2" descr="D:\Sacuvano - Backup\Desktop\palram-greenhouses-703489-64_1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714620"/>
            <a:ext cx="5214974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bg1"/>
                </a:solidFill>
              </a:rPr>
              <a:t>Staklenik</a:t>
            </a:r>
            <a:r>
              <a:rPr lang="en-US" sz="2400" dirty="0" smtClean="0">
                <a:solidFill>
                  <a:schemeClr val="bg1"/>
                </a:solidFill>
              </a:rPr>
              <a:t> je </a:t>
            </a:r>
            <a:r>
              <a:rPr lang="en-US" sz="2400" dirty="0" err="1" smtClean="0">
                <a:solidFill>
                  <a:schemeClr val="bg1"/>
                </a:solidFill>
              </a:rPr>
              <a:t>najsavremeniji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dugotrajni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najstabilniji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oblik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zaštićenog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prostora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za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cjelogodišnji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uzgoj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bilja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kod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kojeg</a:t>
            </a:r>
            <a:r>
              <a:rPr lang="en-US" sz="2400" dirty="0" smtClean="0">
                <a:solidFill>
                  <a:schemeClr val="bg1"/>
                </a:solidFill>
              </a:rPr>
              <a:t> se </a:t>
            </a:r>
            <a:r>
              <a:rPr lang="en-US" sz="2400" dirty="0" err="1" smtClean="0">
                <a:solidFill>
                  <a:schemeClr val="bg1"/>
                </a:solidFill>
              </a:rPr>
              <a:t>kao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pokrovni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materijal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koristi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staklo</a:t>
            </a:r>
            <a:r>
              <a:rPr lang="en-US" sz="2400" dirty="0" smtClean="0">
                <a:solidFill>
                  <a:schemeClr val="bg1"/>
                </a:solidFill>
              </a:rPr>
              <a:t>. 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bg1"/>
                </a:solidFill>
              </a:rPr>
              <a:t>Staklo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najviše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propušta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svijetlo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najbolje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čuva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toplotu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unutar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zaštićenog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prostora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najtrajniji</a:t>
            </a:r>
            <a:r>
              <a:rPr lang="en-US" sz="2400" dirty="0" smtClean="0">
                <a:solidFill>
                  <a:schemeClr val="bg1"/>
                </a:solidFill>
              </a:rPr>
              <a:t> je, </a:t>
            </a:r>
            <a:r>
              <a:rPr lang="en-US" sz="2400" dirty="0" err="1" smtClean="0">
                <a:solidFill>
                  <a:schemeClr val="bg1"/>
                </a:solidFill>
              </a:rPr>
              <a:t>ali</a:t>
            </a:r>
            <a:r>
              <a:rPr lang="en-US" sz="2400" dirty="0" smtClean="0">
                <a:solidFill>
                  <a:schemeClr val="bg1"/>
                </a:solidFill>
              </a:rPr>
              <a:t> je </a:t>
            </a:r>
            <a:r>
              <a:rPr lang="en-US" sz="2400" dirty="0" err="1" smtClean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najskuplja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investicija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28802"/>
            <a:ext cx="914400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00"/>
                </a:solidFill>
              </a:rPr>
              <a:t>Elementi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izgradnje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staklenika</a:t>
            </a:r>
            <a:r>
              <a:rPr lang="sr-Latn-CS" sz="2400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0070C0"/>
                </a:solidFill>
              </a:rPr>
              <a:t>betonski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temelj</a:t>
            </a:r>
            <a:endParaRPr lang="en-US" sz="2400" dirty="0" smtClean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0070C0"/>
                </a:solidFill>
              </a:rPr>
              <a:t>noseća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konstrukcija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0070C0"/>
                </a:solidFill>
              </a:rPr>
              <a:t>pokrovni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materijal</a:t>
            </a:r>
            <a:endParaRPr lang="sr-Latn-CS" sz="2400" dirty="0" smtClean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0070C0"/>
                </a:solidFill>
              </a:rPr>
              <a:t>staklo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endParaRPr lang="sr-Latn-CS" sz="2400" dirty="0" smtClean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sr-Latn-CS" sz="2400" dirty="0" smtClean="0">
                <a:solidFill>
                  <a:srgbClr val="0070C0"/>
                </a:solidFill>
              </a:rPr>
              <a:t>vrata i otvori za ventilaciju</a:t>
            </a:r>
            <a:endParaRPr lang="en-US" sz="2400" dirty="0" smtClean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0070C0"/>
                </a:solidFill>
              </a:rPr>
              <a:t>elementi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unutarnje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instalacije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acuvano - Backup\Desktop\staklenik2-400x2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429000"/>
            <a:ext cx="3810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500166" y="2071678"/>
            <a:ext cx="34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 smtClean="0">
                <a:solidFill>
                  <a:srgbClr val="FFFF00"/>
                </a:solidFill>
              </a:rPr>
              <a:t>Konstrukcija staklenika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Sacuvano - Backup\Desktop\recht-boven-pagina-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57298"/>
            <a:ext cx="4643438" cy="5214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D:\Sacuvano - Backup\Desktop\fashionable-intelligent-glass-greenhouse0146706924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0"/>
            <a:ext cx="4071934" cy="335756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714480" y="571480"/>
            <a:ext cx="245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dirty="0" smtClean="0">
                <a:solidFill>
                  <a:srgbClr val="FFFF00"/>
                </a:solidFill>
              </a:rPr>
              <a:t>Konstrukcija staklenika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72066" y="3500438"/>
            <a:ext cx="3143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 smtClean="0">
                <a:solidFill>
                  <a:srgbClr val="FFFF00"/>
                </a:solidFill>
              </a:rPr>
              <a:t>Konstrukcija staklenika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Sacuvano - Backup\Desktop\HG6116G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57224" y="5643578"/>
            <a:ext cx="51751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Elementi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izgradnje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staklenika</a:t>
            </a:r>
            <a:r>
              <a:rPr lang="sr-Latn-CS" sz="2800" dirty="0" smtClean="0">
                <a:solidFill>
                  <a:srgbClr val="FFFF00"/>
                </a:solidFill>
                <a:latin typeface="Algerian" pitchFamily="82" charset="0"/>
              </a:rPr>
              <a:t>???</a:t>
            </a:r>
            <a:endParaRPr lang="en-US" sz="2800" dirty="0">
              <a:latin typeface="Algerian" pitchFamily="8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sr-Latn-CS" sz="2000" dirty="0" smtClean="0"/>
              <a:t>Tipovi staklenika:</a:t>
            </a:r>
          </a:p>
          <a:p>
            <a:pPr algn="ctr"/>
            <a:endParaRPr lang="sr-Latn-CS" sz="2000" dirty="0" smtClean="0"/>
          </a:p>
          <a:p>
            <a:pPr algn="ctr">
              <a:buFont typeface="Wingdings" pitchFamily="2" charset="2"/>
              <a:buChar char="ü"/>
            </a:pPr>
            <a:r>
              <a:rPr lang="sr-Latn-CS" sz="2000" dirty="0" smtClean="0"/>
              <a:t>  pojedinačni (</a:t>
            </a:r>
            <a:r>
              <a:rPr lang="en-US" sz="2000" dirty="0" smtClean="0"/>
              <a:t> </a:t>
            </a:r>
            <a:r>
              <a:rPr lang="en-US" sz="2000" dirty="0" err="1" smtClean="0"/>
              <a:t>oblik</a:t>
            </a:r>
            <a:r>
              <a:rPr lang="en-US" sz="2000" dirty="0" smtClean="0"/>
              <a:t> </a:t>
            </a:r>
            <a:r>
              <a:rPr lang="en-US" sz="2000" dirty="0" err="1" smtClean="0"/>
              <a:t>krova</a:t>
            </a:r>
            <a:r>
              <a:rPr lang="en-US" sz="2000" dirty="0" smtClean="0"/>
              <a:t> </a:t>
            </a:r>
            <a:r>
              <a:rPr lang="sr-Latn-CS" sz="2000" dirty="0" smtClean="0"/>
              <a:t>jednostrani</a:t>
            </a:r>
            <a:r>
              <a:rPr lang="en-US" sz="2000" dirty="0" smtClean="0"/>
              <a:t>,</a:t>
            </a:r>
            <a:r>
              <a:rPr lang="sr-Latn-CS" sz="2000" dirty="0" smtClean="0"/>
              <a:t> dvostrani</a:t>
            </a:r>
            <a:r>
              <a:rPr lang="en-US" sz="2000" dirty="0" smtClean="0"/>
              <a:t> </a:t>
            </a:r>
            <a:r>
              <a:rPr lang="en-US" sz="2000" dirty="0" err="1" smtClean="0"/>
              <a:t>ili</a:t>
            </a:r>
            <a:r>
              <a:rPr lang="en-US" sz="2000" dirty="0" smtClean="0"/>
              <a:t> hangars</a:t>
            </a:r>
            <a:r>
              <a:rPr lang="sr-Latn-CS" sz="2000" dirty="0" smtClean="0"/>
              <a:t>kog</a:t>
            </a:r>
            <a:r>
              <a:rPr lang="en-US" sz="2000" dirty="0" smtClean="0"/>
              <a:t> tip</a:t>
            </a:r>
            <a:r>
              <a:rPr lang="sr-Latn-CS" sz="2000" dirty="0" smtClean="0"/>
              <a:t>a), </a:t>
            </a:r>
          </a:p>
          <a:p>
            <a:pPr algn="ctr">
              <a:buFont typeface="Wingdings" pitchFamily="2" charset="2"/>
              <a:buChar char="ü"/>
            </a:pPr>
            <a:r>
              <a:rPr lang="sr-Latn-CS" sz="2000" dirty="0" smtClean="0"/>
              <a:t>  blok staklenici</a:t>
            </a:r>
            <a:endParaRPr lang="en-US" sz="2000" dirty="0" smtClean="0"/>
          </a:p>
          <a:p>
            <a:pPr algn="ctr">
              <a:buFont typeface="Wingdings" pitchFamily="2" charset="2"/>
              <a:buChar char="ü"/>
            </a:pPr>
            <a:r>
              <a:rPr lang="en-US" sz="2000" dirty="0" err="1" smtClean="0"/>
              <a:t>hidrop</a:t>
            </a:r>
            <a:r>
              <a:rPr lang="sr-Latn-CS" sz="2000" dirty="0" smtClean="0"/>
              <a:t>o</a:t>
            </a:r>
            <a:r>
              <a:rPr lang="en-US" sz="2000" dirty="0" err="1" smtClean="0"/>
              <a:t>nski</a:t>
            </a:r>
            <a:r>
              <a:rPr lang="en-US" sz="2000" dirty="0" smtClean="0"/>
              <a:t>  </a:t>
            </a:r>
            <a:r>
              <a:rPr lang="en-US" sz="2000" dirty="0" err="1" smtClean="0"/>
              <a:t>staklenici</a:t>
            </a:r>
            <a:endParaRPr lang="sr-Latn-CS" sz="2000" dirty="0" smtClean="0"/>
          </a:p>
          <a:p>
            <a:pPr algn="ctr">
              <a:buFont typeface="Wingdings" pitchFamily="2" charset="2"/>
              <a:buChar char="ü"/>
            </a:pPr>
            <a:r>
              <a:rPr lang="sr-Latn-CS" sz="2000" dirty="0" smtClean="0"/>
              <a:t>  mali “hobi” tip</a:t>
            </a:r>
          </a:p>
          <a:p>
            <a:pPr algn="ctr">
              <a:buFont typeface="Wingdings" pitchFamily="2" charset="2"/>
              <a:buChar char="ü"/>
            </a:pPr>
            <a:r>
              <a:rPr lang="vi-VN" sz="2000" dirty="0" smtClean="0"/>
              <a:t/>
            </a:r>
            <a:br>
              <a:rPr lang="vi-VN" sz="2000" dirty="0" smtClean="0"/>
            </a:br>
            <a:endParaRPr lang="en-US" sz="2000" dirty="0"/>
          </a:p>
        </p:txBody>
      </p:sp>
      <p:pic>
        <p:nvPicPr>
          <p:cNvPr id="4098" name="Picture 2" descr="D:\Sacuvano - Backup\Desktop\staklenik-polikarbonata-plastenik-uredenje-vrt-okucnica-staklenik-slika-577132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98575" y="3244334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98574" y="642918"/>
            <a:ext cx="5259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dirty="0" smtClean="0"/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075" name="Picture 3" descr="D:\Sacuvano - Backup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215214"/>
          </a:xfrm>
          <a:prstGeom prst="rect">
            <a:avLst/>
          </a:prstGeom>
          <a:noFill/>
        </p:spPr>
      </p:pic>
      <p:pic>
        <p:nvPicPr>
          <p:cNvPr id="6" name="Picture 2" descr="D:\Sacuvano - Backup\Desktop\images.jpg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3225" y="214290"/>
            <a:ext cx="2390775" cy="191452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14282" y="6396335"/>
            <a:ext cx="5005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2400" dirty="0" smtClean="0">
                <a:solidFill>
                  <a:srgbClr val="FFFF00"/>
                </a:solidFill>
              </a:rPr>
              <a:t>Pojedinačni (jednostrani ili dvostrani</a:t>
            </a:r>
            <a:r>
              <a:rPr lang="sr-Latn-CS" dirty="0" smtClean="0">
                <a:solidFill>
                  <a:srgbClr val="FFFF00"/>
                </a:solidFill>
              </a:rPr>
              <a:t>) 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Sacuvano - Backup\Desktop\panoramska-slika_zarj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4282" y="5429264"/>
            <a:ext cx="46434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800" dirty="0" smtClean="0">
                <a:solidFill>
                  <a:srgbClr val="FF0000"/>
                </a:solidFill>
              </a:rPr>
              <a:t>Hangarski tip staklenika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14488"/>
            <a:ext cx="9144000" cy="26776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 err="1" smtClean="0"/>
              <a:t>Pojedinačni</a:t>
            </a:r>
            <a:r>
              <a:rPr lang="en-US" sz="2400" dirty="0" smtClean="0"/>
              <a:t> </a:t>
            </a:r>
            <a:r>
              <a:rPr lang="en-US" sz="2400" dirty="0" err="1" smtClean="0"/>
              <a:t>staklenici</a:t>
            </a:r>
            <a:r>
              <a:rPr lang="en-US" sz="2400" dirty="0" smtClean="0"/>
              <a:t> </a:t>
            </a:r>
            <a:r>
              <a:rPr lang="en-US" sz="2400" dirty="0" err="1" smtClean="0"/>
              <a:t>sastoje</a:t>
            </a:r>
            <a:r>
              <a:rPr lang="en-US" sz="2400" dirty="0" smtClean="0"/>
              <a:t> se </a:t>
            </a:r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 smtClean="0"/>
              <a:t>jednog</a:t>
            </a:r>
            <a:r>
              <a:rPr lang="en-US" sz="2400" dirty="0" smtClean="0"/>
              <a:t> </a:t>
            </a:r>
            <a:r>
              <a:rPr lang="en-US" sz="2400" dirty="0" err="1" smtClean="0"/>
              <a:t>tunela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mogu</a:t>
            </a:r>
            <a:r>
              <a:rPr lang="en-US" sz="2400" dirty="0" smtClean="0"/>
              <a:t> </a:t>
            </a:r>
            <a:r>
              <a:rPr lang="en-US" sz="2400" dirty="0" err="1" smtClean="0"/>
              <a:t>biti</a:t>
            </a:r>
            <a:r>
              <a:rPr lang="en-US" sz="2400" dirty="0" smtClean="0"/>
              <a:t>: </a:t>
            </a:r>
            <a:endParaRPr lang="sr-Latn-CS" sz="2400" dirty="0" smtClean="0"/>
          </a:p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err="1" smtClean="0"/>
              <a:t>Jednostrani</a:t>
            </a:r>
            <a:r>
              <a:rPr lang="en-US" sz="2400" dirty="0" smtClean="0"/>
              <a:t>-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sjevernoj</a:t>
            </a:r>
            <a:r>
              <a:rPr lang="en-US" sz="2400" dirty="0" smtClean="0"/>
              <a:t> </a:t>
            </a:r>
            <a:r>
              <a:rPr lang="en-US" sz="2400" dirty="0" err="1" smtClean="0"/>
              <a:t>strani</a:t>
            </a:r>
            <a:r>
              <a:rPr lang="en-US" sz="2400" dirty="0" smtClean="0"/>
              <a:t> se </a:t>
            </a:r>
            <a:r>
              <a:rPr lang="en-US" sz="2400" dirty="0" err="1" smtClean="0"/>
              <a:t>uspravni</a:t>
            </a:r>
            <a:r>
              <a:rPr lang="en-US" sz="2400" dirty="0" smtClean="0"/>
              <a:t> </a:t>
            </a:r>
            <a:r>
              <a:rPr lang="en-US" sz="2400" dirty="0" err="1" smtClean="0"/>
              <a:t>zid</a:t>
            </a:r>
            <a:r>
              <a:rPr lang="en-US" sz="2400" dirty="0" smtClean="0"/>
              <a:t> </a:t>
            </a:r>
            <a:r>
              <a:rPr lang="en-US" sz="2400" dirty="0" err="1" smtClean="0"/>
              <a:t>naslanja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kosu</a:t>
            </a:r>
            <a:r>
              <a:rPr lang="en-US" sz="2400" dirty="0" smtClean="0"/>
              <a:t> </a:t>
            </a:r>
            <a:r>
              <a:rPr lang="en-US" sz="2400" dirty="0" err="1" smtClean="0"/>
              <a:t>krovnu</a:t>
            </a:r>
            <a:r>
              <a:rPr lang="en-US" sz="2400" dirty="0" smtClean="0"/>
              <a:t> </a:t>
            </a:r>
            <a:r>
              <a:rPr lang="en-US" sz="2400" dirty="0" err="1" smtClean="0"/>
              <a:t>konstrukciju</a:t>
            </a:r>
            <a:r>
              <a:rPr lang="sr-Latn-CS" sz="2400" dirty="0" smtClean="0"/>
              <a:t>.</a:t>
            </a:r>
            <a:endParaRPr lang="en-US" sz="2400" dirty="0" smtClean="0"/>
          </a:p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err="1" smtClean="0"/>
              <a:t>Dvostrani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dv</a:t>
            </a:r>
            <a:r>
              <a:rPr lang="sr-Latn-CS" sz="2400" dirty="0" smtClean="0"/>
              <a:t>a</a:t>
            </a:r>
            <a:r>
              <a:rPr lang="en-US" sz="2400" dirty="0" smtClean="0"/>
              <a:t> </a:t>
            </a:r>
            <a:r>
              <a:rPr lang="en-US" sz="2400" dirty="0" err="1" smtClean="0"/>
              <a:t>uspravn</a:t>
            </a:r>
            <a:r>
              <a:rPr lang="sr-Latn-CS" sz="2400" dirty="0" smtClean="0"/>
              <a:t>a</a:t>
            </a:r>
            <a:r>
              <a:rPr lang="en-US" sz="2400" dirty="0" smtClean="0"/>
              <a:t> </a:t>
            </a:r>
            <a:r>
              <a:rPr lang="en-US" sz="2400" dirty="0" err="1" smtClean="0"/>
              <a:t>zidov</a:t>
            </a:r>
            <a:r>
              <a:rPr lang="sr-Latn-CS" sz="2400" dirty="0" smtClean="0"/>
              <a:t>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krovnom</a:t>
            </a:r>
            <a:r>
              <a:rPr lang="en-US" sz="2400" dirty="0" smtClean="0"/>
              <a:t> </a:t>
            </a:r>
            <a:r>
              <a:rPr lang="en-US" sz="2400" dirty="0" err="1" smtClean="0"/>
              <a:t>konstrukcijom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dvije</a:t>
            </a:r>
            <a:r>
              <a:rPr lang="en-US" sz="2400" dirty="0" smtClean="0"/>
              <a:t> </a:t>
            </a:r>
            <a:r>
              <a:rPr lang="en-US" sz="2400" dirty="0" err="1" smtClean="0"/>
              <a:t>vod</a:t>
            </a:r>
            <a:r>
              <a:rPr lang="sr-Latn-CS" sz="2400" dirty="0" smtClean="0"/>
              <a:t>e.</a:t>
            </a:r>
            <a:endParaRPr lang="en-US" sz="24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Sacuvano - Backup\Desktop\staklen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500694" y="357166"/>
            <a:ext cx="2928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800" dirty="0" smtClean="0">
                <a:solidFill>
                  <a:srgbClr val="FF0000"/>
                </a:solidFill>
              </a:rPr>
              <a:t>Blok staklenici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Sacuvano - Backup\Desktop\گلخانه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813" y="0"/>
            <a:ext cx="9191626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28662" y="357166"/>
            <a:ext cx="4441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800" dirty="0" smtClean="0">
                <a:solidFill>
                  <a:srgbClr val="FFFF00"/>
                </a:solidFill>
              </a:rPr>
              <a:t>Blok staklenici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14488"/>
            <a:ext cx="9144000" cy="3539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sr-Latn-CS" sz="2000" dirty="0" smtClean="0">
                <a:solidFill>
                  <a:srgbClr val="0070C0"/>
                </a:solidFill>
              </a:rPr>
              <a:t>    B</a:t>
            </a:r>
            <a:r>
              <a:rPr lang="vi-VN" sz="2000" dirty="0" smtClean="0">
                <a:solidFill>
                  <a:srgbClr val="0070C0"/>
                </a:solidFill>
              </a:rPr>
              <a:t>lok, višetunelski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vi-VN" sz="2000" dirty="0" smtClean="0">
                <a:solidFill>
                  <a:srgbClr val="0070C0"/>
                </a:solidFill>
              </a:rPr>
              <a:t>staklenici</a:t>
            </a:r>
            <a:endParaRPr lang="sr-Latn-CS" sz="2000" dirty="0" smtClean="0">
              <a:solidFill>
                <a:srgbClr val="0070C0"/>
              </a:solidFill>
            </a:endParaRPr>
          </a:p>
          <a:p>
            <a:endParaRPr lang="vi-VN" sz="2000" dirty="0" smtClean="0"/>
          </a:p>
          <a:p>
            <a:pPr>
              <a:buFont typeface="Wingdings" pitchFamily="2" charset="2"/>
              <a:buChar char="v"/>
            </a:pPr>
            <a:r>
              <a:rPr lang="vi-VN" sz="2000" dirty="0" smtClean="0"/>
              <a:t>Niz bočno spojenih staklenika čini jedinstvenu zastakljenu površinu razdijeljenu stupcima- nosačima. </a:t>
            </a:r>
            <a:endParaRPr lang="en-US" sz="2000" dirty="0" smtClean="0"/>
          </a:p>
          <a:p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vi-VN" sz="2000" dirty="0" smtClean="0"/>
              <a:t>Prednosti</a:t>
            </a:r>
            <a:r>
              <a:rPr lang="en-US" sz="2000" dirty="0" smtClean="0"/>
              <a:t> </a:t>
            </a:r>
            <a:r>
              <a:rPr lang="vi-VN" sz="2000" dirty="0" smtClean="0"/>
              <a:t>jeftinija gradnja (manje bočnih staklenih zidova) i smanjena je vanjska površina rashlađivanja.</a:t>
            </a:r>
            <a:endParaRPr lang="en-US" sz="2000" dirty="0" smtClean="0"/>
          </a:p>
          <a:p>
            <a:endParaRPr lang="sr-Latn-CS" sz="2000" dirty="0" smtClean="0"/>
          </a:p>
          <a:p>
            <a:pPr>
              <a:buFont typeface="Wingdings" pitchFamily="2" charset="2"/>
              <a:buChar char="v"/>
            </a:pPr>
            <a:r>
              <a:rPr lang="vi-VN" sz="2000" dirty="0" smtClean="0"/>
              <a:t> Nedostatak je otežano prozračivanje. Takvi staklenici služe najčešće za proizvodnju povr</a:t>
            </a:r>
            <a:r>
              <a:rPr lang="en-US" sz="2400" dirty="0" smtClean="0"/>
              <a:t>t</a:t>
            </a:r>
            <a:r>
              <a:rPr lang="vi-VN" sz="2000" dirty="0" smtClean="0"/>
              <a:t>arskih kultura</a:t>
            </a:r>
            <a:r>
              <a:rPr lang="vi-VN" sz="2000" b="1" dirty="0" smtClean="0"/>
              <a:t>: </a:t>
            </a:r>
            <a:r>
              <a:rPr lang="en-US" sz="2000" b="1" dirty="0" err="1" smtClean="0"/>
              <a:t>paradajz</a:t>
            </a:r>
            <a:r>
              <a:rPr lang="vi-VN" sz="2000" dirty="0" smtClean="0"/>
              <a:t>, paprika, krasta</a:t>
            </a:r>
            <a:r>
              <a:rPr lang="en-US" sz="2000" b="1" dirty="0" err="1" smtClean="0"/>
              <a:t>vac</a:t>
            </a:r>
            <a:r>
              <a:rPr lang="vi-VN" sz="2000" dirty="0" smtClean="0"/>
              <a:t> tokom hladnijeg dijela godine. </a:t>
            </a:r>
            <a:endParaRPr lang="vi-VN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acuvano - Backup\Desktop\rajcica-belje-0415-1200x7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786050" y="857232"/>
            <a:ext cx="5355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3600" dirty="0" smtClean="0">
                <a:solidFill>
                  <a:srgbClr val="FFFF00"/>
                </a:solidFill>
              </a:rPr>
              <a:t>H</a:t>
            </a:r>
            <a:r>
              <a:rPr lang="en-US" sz="3600" dirty="0" err="1" smtClean="0">
                <a:solidFill>
                  <a:srgbClr val="FFFF00"/>
                </a:solidFill>
              </a:rPr>
              <a:t>idroponski</a:t>
            </a:r>
            <a:r>
              <a:rPr lang="en-US" sz="3600" dirty="0" smtClean="0">
                <a:solidFill>
                  <a:srgbClr val="FFFF00"/>
                </a:solidFill>
              </a:rPr>
              <a:t> tip </a:t>
            </a:r>
            <a:r>
              <a:rPr lang="sr-Latn-CS" sz="3600" dirty="0" smtClean="0">
                <a:solidFill>
                  <a:srgbClr val="FFFF00"/>
                </a:solidFill>
              </a:rPr>
              <a:t>staklenik</a:t>
            </a:r>
            <a:r>
              <a:rPr lang="en-US" sz="3600" dirty="0" smtClean="0">
                <a:solidFill>
                  <a:srgbClr val="FFFF00"/>
                </a:solidFill>
              </a:rPr>
              <a:t>a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00174"/>
            <a:ext cx="9144000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b="1" dirty="0" err="1" smtClean="0"/>
              <a:t>Hidroponska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proizvodnja</a:t>
            </a:r>
            <a:r>
              <a:rPr lang="en-US" sz="2400" dirty="0" smtClean="0"/>
              <a:t> </a:t>
            </a:r>
            <a:r>
              <a:rPr lang="en-US" sz="2400" dirty="0" err="1" smtClean="0"/>
              <a:t>podrazumijeva</a:t>
            </a:r>
            <a:r>
              <a:rPr lang="en-US" sz="2400" dirty="0" smtClean="0"/>
              <a:t> </a:t>
            </a:r>
            <a:r>
              <a:rPr lang="en-US" sz="2400" dirty="0" err="1" smtClean="0"/>
              <a:t>najsavremeniji</a:t>
            </a:r>
            <a:r>
              <a:rPr lang="en-US" sz="2400" dirty="0" smtClean="0"/>
              <a:t> </a:t>
            </a:r>
            <a:r>
              <a:rPr lang="en-US" sz="2400" dirty="0" err="1" smtClean="0"/>
              <a:t>način</a:t>
            </a:r>
            <a:r>
              <a:rPr lang="en-US" sz="2400" dirty="0" smtClean="0"/>
              <a:t> </a:t>
            </a:r>
            <a:r>
              <a:rPr lang="en-US" sz="2400" dirty="0" err="1" smtClean="0"/>
              <a:t>gajenja</a:t>
            </a:r>
            <a:r>
              <a:rPr lang="en-US" sz="2400" dirty="0" smtClean="0"/>
              <a:t> </a:t>
            </a:r>
            <a:r>
              <a:rPr lang="en-US" sz="2400" dirty="0" err="1" smtClean="0"/>
              <a:t>biljaka</a:t>
            </a:r>
            <a:r>
              <a:rPr lang="en-US" sz="2400" b="1" dirty="0" smtClean="0"/>
              <a:t> </a:t>
            </a:r>
            <a:r>
              <a:rPr lang="en-US" sz="2400" dirty="0" smtClean="0"/>
              <a:t>u </a:t>
            </a:r>
            <a:r>
              <a:rPr lang="en-US" sz="2400" dirty="0" err="1" smtClean="0"/>
              <a:t>zaštićenom</a:t>
            </a:r>
            <a:r>
              <a:rPr lang="en-US" sz="2400" dirty="0" smtClean="0"/>
              <a:t> </a:t>
            </a:r>
            <a:r>
              <a:rPr lang="en-US" sz="2400" dirty="0" err="1" smtClean="0"/>
              <a:t>prostoru</a:t>
            </a:r>
            <a:r>
              <a:rPr lang="en-US" sz="2400" dirty="0" smtClean="0"/>
              <a:t> (</a:t>
            </a:r>
            <a:r>
              <a:rPr lang="en-US" sz="2400" dirty="0" err="1" smtClean="0"/>
              <a:t>staklenici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plastenici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grijanjem</a:t>
            </a:r>
            <a:r>
              <a:rPr lang="en-US" sz="2400" dirty="0" smtClean="0"/>
              <a:t>)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hemijski</a:t>
            </a:r>
            <a:r>
              <a:rPr lang="en-US" sz="2400" dirty="0" smtClean="0"/>
              <a:t> </a:t>
            </a:r>
            <a:r>
              <a:rPr lang="en-US" sz="2400" dirty="0" err="1" smtClean="0"/>
              <a:t>nereaktivnim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inertnim</a:t>
            </a:r>
            <a:r>
              <a:rPr lang="en-US" sz="2400" dirty="0" smtClean="0"/>
              <a:t> </a:t>
            </a:r>
            <a:r>
              <a:rPr lang="en-US" sz="2400" dirty="0" err="1" smtClean="0"/>
              <a:t>supstratima</a:t>
            </a:r>
            <a:r>
              <a:rPr lang="en-US" sz="2400" dirty="0" smtClean="0"/>
              <a:t> </a:t>
            </a:r>
            <a:r>
              <a:rPr lang="en-US" sz="2400" dirty="0" err="1" smtClean="0"/>
              <a:t>kao</a:t>
            </a:r>
            <a:r>
              <a:rPr lang="en-US" sz="2400" dirty="0" smtClean="0"/>
              <a:t> </a:t>
            </a:r>
            <a:r>
              <a:rPr lang="en-US" sz="2400" dirty="0" err="1" smtClean="0"/>
              <a:t>što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en-US" sz="2400" dirty="0" smtClean="0"/>
              <a:t>: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mineralna</a:t>
            </a:r>
            <a:r>
              <a:rPr lang="en-US" sz="2400" dirty="0" smtClean="0"/>
              <a:t> </a:t>
            </a:r>
            <a:r>
              <a:rPr lang="en-US" sz="2400" dirty="0" err="1" smtClean="0"/>
              <a:t>vuna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perlit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vermikulit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granitni</a:t>
            </a:r>
            <a:r>
              <a:rPr lang="en-US" sz="2400" dirty="0" smtClean="0"/>
              <a:t> </a:t>
            </a:r>
            <a:r>
              <a:rPr lang="en-US" sz="2400" dirty="0" err="1" smtClean="0"/>
              <a:t>šljunak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pijesak</a:t>
            </a:r>
            <a:endParaRPr lang="en-US" sz="2400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Sacuvano - Backup\Desktop\1433913465332f0be065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857884" y="428604"/>
            <a:ext cx="32861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800" dirty="0" smtClean="0">
                <a:solidFill>
                  <a:srgbClr val="FF0000"/>
                </a:solidFill>
              </a:rPr>
              <a:t>Hobi </a:t>
            </a:r>
            <a:r>
              <a:rPr lang="en-US" sz="2800" dirty="0" smtClean="0">
                <a:solidFill>
                  <a:srgbClr val="FF0000"/>
                </a:solidFill>
              </a:rPr>
              <a:t>tip </a:t>
            </a:r>
            <a:r>
              <a:rPr lang="sr-Latn-CS" sz="2800" dirty="0" smtClean="0">
                <a:solidFill>
                  <a:srgbClr val="FF0000"/>
                </a:solidFill>
              </a:rPr>
              <a:t>staklenik</a:t>
            </a:r>
            <a:r>
              <a:rPr lang="en-US" sz="2800" dirty="0" smtClean="0">
                <a:solidFill>
                  <a:srgbClr val="FF0000"/>
                </a:solidFill>
              </a:rPr>
              <a:t>a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1857364"/>
            <a:ext cx="9144000" cy="267765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Izbor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mjesta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za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staklenik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800" dirty="0" smtClean="0">
                <a:solidFill>
                  <a:schemeClr val="tx1"/>
                </a:solidFill>
              </a:rPr>
              <a:t>v</a:t>
            </a:r>
            <a:r>
              <a:rPr lang="en-US" sz="2800" dirty="0" err="1" smtClean="0">
                <a:solidFill>
                  <a:schemeClr val="tx1"/>
                </a:solidFill>
              </a:rPr>
              <a:t>oda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odgovarajuće</a:t>
            </a:r>
            <a:r>
              <a:rPr lang="sr-Latn-CS" sz="2800" dirty="0" smtClean="0">
                <a:solidFill>
                  <a:schemeClr val="tx1"/>
                </a:solidFill>
              </a:rPr>
              <a:t>g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kvalitete</a:t>
            </a:r>
            <a:r>
              <a:rPr lang="sr-Latn-CS" sz="2800" dirty="0" smtClean="0">
                <a:solidFill>
                  <a:schemeClr val="tx1"/>
                </a:solidFill>
              </a:rPr>
              <a:t>ta (bunar ili izvor),</a:t>
            </a:r>
            <a:endParaRPr lang="en-US" sz="2800" dirty="0" smtClean="0">
              <a:solidFill>
                <a:schemeClr val="tx1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sr-Latn-CS" sz="2800" dirty="0" smtClean="0">
                <a:solidFill>
                  <a:schemeClr val="tx1"/>
                </a:solidFill>
              </a:rPr>
              <a:t>e</a:t>
            </a:r>
            <a:r>
              <a:rPr lang="en-US" sz="2800" dirty="0" err="1" smtClean="0">
                <a:solidFill>
                  <a:schemeClr val="tx1"/>
                </a:solidFill>
              </a:rPr>
              <a:t>lektrična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energija</a:t>
            </a:r>
            <a:r>
              <a:rPr kumimoji="0" lang="sr-Latn-C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sr-Latn-CS" sz="2800" dirty="0" smtClean="0">
                <a:solidFill>
                  <a:schemeClr val="tx1"/>
                </a:solidFill>
              </a:rPr>
              <a:t>p</a:t>
            </a:r>
            <a:r>
              <a:rPr lang="en-US" sz="2800" dirty="0" err="1" smtClean="0">
                <a:solidFill>
                  <a:schemeClr val="tx1"/>
                </a:solidFill>
              </a:rPr>
              <a:t>ostojanje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čvrstog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puta</a:t>
            </a:r>
            <a:r>
              <a:rPr lang="sr-Latn-CS" sz="2800" dirty="0" smtClean="0">
                <a:solidFill>
                  <a:schemeClr val="tx1"/>
                </a:solidFill>
              </a:rPr>
              <a:t>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sr-Latn-CS" sz="2800" dirty="0" smtClean="0">
                <a:solidFill>
                  <a:schemeClr val="tx1"/>
                </a:solidFill>
              </a:rPr>
              <a:t>p</a:t>
            </a:r>
            <a:r>
              <a:rPr lang="en-US" sz="2800" dirty="0" err="1" smtClean="0">
                <a:solidFill>
                  <a:schemeClr val="tx1"/>
                </a:solidFill>
              </a:rPr>
              <a:t>oložaj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prostora</a:t>
            </a:r>
            <a:r>
              <a:rPr lang="sr-Latn-CS" sz="2800" dirty="0" smtClean="0">
                <a:solidFill>
                  <a:schemeClr val="tx1"/>
                </a:solidFill>
              </a:rPr>
              <a:t>,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sr-Latn-CS" sz="2800" dirty="0" smtClean="0">
                <a:solidFill>
                  <a:schemeClr val="tx1"/>
                </a:solidFill>
              </a:rPr>
              <a:t>z</a:t>
            </a:r>
            <a:r>
              <a:rPr lang="en-US" sz="2800" dirty="0" err="1" smtClean="0">
                <a:solidFill>
                  <a:schemeClr val="tx1"/>
                </a:solidFill>
              </a:rPr>
              <a:t>emljište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2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600164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Sistemi- uređaji</a:t>
            </a:r>
            <a:r>
              <a:rPr kumimoji="0" lang="sr-Latn-C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 stakleniku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sistem za zagrijavanje (toplom</a:t>
            </a:r>
            <a:r>
              <a:rPr kumimoji="0" lang="sr-Latn-C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vodom, vodenom parom, toplim vazduhom),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sistem za provjetravanje (automatski, poluautomatski ili</a:t>
            </a:r>
            <a:r>
              <a:rPr kumimoji="0" lang="sr-Latn-C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ručni)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sistem za navodnjavanje (ručno, crijevom,</a:t>
            </a:r>
            <a:r>
              <a:rPr kumimoji="0" lang="sr-Latn-C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orošavanjem, kapanjem)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uređaji za doziranje CO2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sistem</a:t>
            </a:r>
            <a:r>
              <a:rPr kumimoji="0" lang="sr-Latn-C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(instalacija) vještačkog osvjetljenja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sr-Latn-C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transportni režim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acuvano - Backup\Desktop\varianti-obogreva-teplici-iz-polikarbonata-zimoj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86446" cy="3500438"/>
          </a:xfrm>
          <a:prstGeom prst="rect">
            <a:avLst/>
          </a:prstGeom>
          <a:noFill/>
        </p:spPr>
      </p:pic>
      <p:pic>
        <p:nvPicPr>
          <p:cNvPr id="2051" name="Picture 3" descr="D:\Sacuvano - Backup\Desktop\varianti-obogreva-teplici-iz-polikarbonata-zimo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500438"/>
            <a:ext cx="4071934" cy="335756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643446"/>
            <a:ext cx="486473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2800" dirty="0" smtClean="0">
                <a:solidFill>
                  <a:srgbClr val="FF0000"/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Sistem za zagrijavanje staklenika</a:t>
            </a:r>
            <a:endParaRPr lang="en-US" sz="2800" dirty="0" smtClean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Sacuvano - Backup\Desktop\Savremeni-način-proizvodnje-rasad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143372" y="3357562"/>
            <a:ext cx="5000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3200" dirty="0" smtClean="0">
                <a:solidFill>
                  <a:srgbClr val="FFFF00"/>
                </a:solidFill>
                <a:latin typeface="Blackadder ITC" pitchFamily="82" charset="0"/>
                <a:ea typeface="Calibri" pitchFamily="34" charset="0"/>
                <a:cs typeface="Times New Roman" pitchFamily="18" charset="0"/>
              </a:rPr>
              <a:t>Sistem za zagrijavanje staklenika</a:t>
            </a:r>
            <a:endParaRPr lang="en-US" sz="3200" dirty="0" smtClean="0">
              <a:solidFill>
                <a:srgbClr val="FFFF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Sacuvano - Backup\Desktop\AR002_6_1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0"/>
            <a:ext cx="7000924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9" name="Picture 3" descr="D:\Sacuvano - Backup\Desktop\plastenici-konstrukcij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3357561"/>
            <a:ext cx="6929486" cy="3500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571868" y="3000372"/>
            <a:ext cx="3358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2400" dirty="0" smtClean="0">
                <a:solidFill>
                  <a:srgbClr val="FF0000"/>
                </a:solidFill>
                <a:latin typeface="Bradley Hand ITC" pitchFamily="66" charset="0"/>
                <a:ea typeface="Calibri" pitchFamily="34" charset="0"/>
                <a:cs typeface="Times New Roman" pitchFamily="18" charset="0"/>
              </a:rPr>
              <a:t>Sistem za provjetravanje</a:t>
            </a:r>
            <a:endParaRPr lang="en-US" sz="2400" dirty="0" smtClean="0">
              <a:solidFill>
                <a:srgbClr val="FF0000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Sacuvano - Backup\Desktop\AR002_7_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492919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solidFill>
                  <a:schemeClr val="bg1"/>
                </a:solidFill>
              </a:rPr>
              <a:t>Gorionik-termogen za grijanje i obogaćivanje sa C02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:\Sacuvano - Backup\Desktop\zalivanje-u-staklenici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D:\Sacuvano - Backup\Desktop\2-zalivanje-rasada-u-plastenicima-urbinat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300036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928662" y="142852"/>
            <a:ext cx="3734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28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Sistem za navodnjavanje</a:t>
            </a:r>
            <a:endParaRPr lang="en-US" sz="28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D:\Sacuvano - Backup\Desktop\salaatin_vesiviljelylinj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357562"/>
            <a:ext cx="5643602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7143768" y="928670"/>
            <a:ext cx="2183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Prirodna svjetlost </a:t>
            </a:r>
            <a:endParaRPr lang="en-US" dirty="0" smtClean="0">
              <a:latin typeface="Arial" pitchFamily="34" charset="0"/>
            </a:endParaRPr>
          </a:p>
        </p:txBody>
      </p:sp>
      <p:pic>
        <p:nvPicPr>
          <p:cNvPr id="6" name="Picture 5" descr="D:\Sacuvano - Backup\Desktop\Screen-Shot-2016-01-11-at-8.51.08-PM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357166"/>
            <a:ext cx="535785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6929454" y="4071942"/>
            <a:ext cx="1947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Vještačka svjetlost 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728" y="3000372"/>
            <a:ext cx="6147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Calibri" pitchFamily="34" charset="0"/>
                <a:cs typeface="Times New Roman" pitchFamily="18" charset="0"/>
              </a:rPr>
              <a:t>S</a:t>
            </a:r>
            <a:r>
              <a:rPr lang="sr-Latn-CS" sz="2000" dirty="0" smtClean="0">
                <a:solidFill>
                  <a:srgbClr val="FFFF00"/>
                </a:solidFill>
                <a:latin typeface="Calibri" pitchFamily="34" charset="0"/>
                <a:cs typeface="Times New Roman" pitchFamily="18" charset="0"/>
              </a:rPr>
              <a:t>istem (instalacija) vještačkog osvjetljenja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Sacuvano - Backup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D:\Sacuvano - Backup\Desktop\staklenici-i-plastenici-5425599238626-717831545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429000" cy="25717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786314" y="785794"/>
            <a:ext cx="27372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r-Latn-CS" sz="28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Transportni režim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85926"/>
            <a:ext cx="9144000" cy="132343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 err="1" smtClean="0">
                <a:latin typeface="Berlin Sans FB Demi" pitchFamily="34" charset="0"/>
                <a:cs typeface="Times New Roman" pitchFamily="18" charset="0"/>
              </a:rPr>
              <a:t>Da</a:t>
            </a:r>
            <a:r>
              <a:rPr lang="en-US" sz="4000" dirty="0" smtClean="0">
                <a:latin typeface="Berlin Sans FB Dem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Berlin Sans FB Demi" pitchFamily="34" charset="0"/>
                <a:cs typeface="Times New Roman" pitchFamily="18" charset="0"/>
              </a:rPr>
              <a:t>li</a:t>
            </a:r>
            <a:r>
              <a:rPr lang="en-US" sz="4000" dirty="0" smtClean="0">
                <a:latin typeface="Berlin Sans FB Demi" pitchFamily="34" charset="0"/>
                <a:cs typeface="Times New Roman" pitchFamily="18" charset="0"/>
              </a:rPr>
              <a:t> </a:t>
            </a:r>
            <a:r>
              <a:rPr lang="sr-Latn-CS" sz="4000" dirty="0" smtClean="0">
                <a:latin typeface="Berlin Sans FB Demi" pitchFamily="34" charset="0"/>
                <a:cs typeface="Times New Roman" pitchFamily="18" charset="0"/>
              </a:rPr>
              <a:t>je</a:t>
            </a:r>
            <a:r>
              <a:rPr lang="en-US" sz="4000" dirty="0" smtClean="0">
                <a:latin typeface="Berlin Sans FB Dem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Berlin Sans FB Demi" pitchFamily="34" charset="0"/>
                <a:cs typeface="Times New Roman" pitchFamily="18" charset="0"/>
              </a:rPr>
              <a:t>stakleni</a:t>
            </a:r>
            <a:r>
              <a:rPr lang="sr-Latn-CS" sz="4000" dirty="0" smtClean="0">
                <a:latin typeface="Berlin Sans FB Demi" pitchFamily="34" charset="0"/>
                <a:cs typeface="Times New Roman" pitchFamily="18" charset="0"/>
              </a:rPr>
              <a:t>k</a:t>
            </a:r>
            <a:r>
              <a:rPr lang="en-US" sz="4000" dirty="0" smtClean="0">
                <a:latin typeface="Berlin Sans FB Dem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Berlin Sans FB Demi" pitchFamily="34" charset="0"/>
                <a:cs typeface="Times New Roman" pitchFamily="18" charset="0"/>
              </a:rPr>
              <a:t>nazastupljeniji</a:t>
            </a:r>
            <a:r>
              <a:rPr lang="en-US" sz="4000" dirty="0" smtClean="0">
                <a:latin typeface="Berlin Sans FB Dem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Berlin Sans FB Demi" pitchFamily="34" charset="0"/>
                <a:cs typeface="Times New Roman" pitchFamily="18" charset="0"/>
              </a:rPr>
              <a:t>oblik</a:t>
            </a:r>
            <a:r>
              <a:rPr lang="en-US" sz="4000" dirty="0" smtClean="0">
                <a:latin typeface="Berlin Sans FB Demi" pitchFamily="34" charset="0"/>
                <a:cs typeface="Times New Roman" pitchFamily="18" charset="0"/>
              </a:rPr>
              <a:t> </a:t>
            </a:r>
            <a:r>
              <a:rPr lang="sr-Latn-CS" sz="4000" dirty="0" smtClean="0">
                <a:latin typeface="Berlin Sans FB Demi" pitchFamily="34" charset="0"/>
                <a:cs typeface="Times New Roman" pitchFamily="18" charset="0"/>
              </a:rPr>
              <a:t>žaštićenog prostora u Crnoj Gori</a:t>
            </a:r>
            <a:r>
              <a:rPr lang="sr-Latn-CS" sz="4000" dirty="0" smtClean="0">
                <a:latin typeface="Algerian" pitchFamily="82" charset="0"/>
                <a:cs typeface="Times New Roman" pitchFamily="18" charset="0"/>
              </a:rPr>
              <a:t>???</a:t>
            </a:r>
            <a:endParaRPr lang="sr-Latn-CS" sz="4000" dirty="0" smtClean="0">
              <a:latin typeface="Algerian" pitchFamily="8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71670" y="2500306"/>
            <a:ext cx="4924297" cy="64633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HVALA VAM NA PAŽNJI!!!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582</TotalTime>
  <Words>431</Words>
  <Application>Microsoft Office PowerPoint</Application>
  <PresentationFormat>On-screen Show (4:3)</PresentationFormat>
  <Paragraphs>80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Algerian</vt:lpstr>
      <vt:lpstr>Arial</vt:lpstr>
      <vt:lpstr>Baskerville Old Face</vt:lpstr>
      <vt:lpstr>Berlin Sans FB Demi</vt:lpstr>
      <vt:lpstr>Blackadder ITC</vt:lpstr>
      <vt:lpstr>Bradley Hand ITC</vt:lpstr>
      <vt:lpstr>Calibri</vt:lpstr>
      <vt:lpstr>Franklin Gothic Book</vt:lpstr>
      <vt:lpstr>Franklin Gothic Medium</vt:lpstr>
      <vt:lpstr>Tahoma</vt:lpstr>
      <vt:lpstr>Times New Roman</vt:lpstr>
      <vt:lpstr>Wingdings</vt:lpstr>
      <vt:lpstr>Wingdings 2</vt:lpstr>
      <vt:lpstr>Trek</vt:lpstr>
      <vt:lpstr>                                 sTAKLENICI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Đubrenje                                                Seminarski rad                                                          Predmet: Stručna praksa            Mentor:                                                                    Student:  Prof. dr Zoran Jovović                                           Azra Purović                                                     Podgorica, maj 2016</dc:title>
  <dc:creator>XP</dc:creator>
  <cp:lastModifiedBy>Windows User</cp:lastModifiedBy>
  <cp:revision>197</cp:revision>
  <dcterms:created xsi:type="dcterms:W3CDTF">2016-04-28T15:57:04Z</dcterms:created>
  <dcterms:modified xsi:type="dcterms:W3CDTF">2020-03-15T09:09:16Z</dcterms:modified>
</cp:coreProperties>
</file>