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6" r:id="rId11"/>
    <p:sldId id="267" r:id="rId12"/>
    <p:sldId id="264" r:id="rId13"/>
    <p:sldId id="268" r:id="rId14"/>
    <p:sldId id="270" r:id="rId15"/>
    <p:sldId id="272" r:id="rId16"/>
    <p:sldId id="273" r:id="rId17"/>
    <p:sldId id="271" r:id="rId18"/>
    <p:sldId id="274" r:id="rId19"/>
    <p:sldId id="269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5FF5-8C79-4591-BE4A-34EFB96F9F6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D9E7-72DE-418E-9A3D-CD1232DACE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5FF5-8C79-4591-BE4A-34EFB96F9F6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D9E7-72DE-418E-9A3D-CD1232DACE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5FF5-8C79-4591-BE4A-34EFB96F9F6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D9E7-72DE-418E-9A3D-CD1232DACE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5FF5-8C79-4591-BE4A-34EFB96F9F6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D9E7-72DE-418E-9A3D-CD1232DACE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5FF5-8C79-4591-BE4A-34EFB96F9F6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D9E7-72DE-418E-9A3D-CD1232DACE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5FF5-8C79-4591-BE4A-34EFB96F9F6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D9E7-72DE-418E-9A3D-CD1232DACE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5FF5-8C79-4591-BE4A-34EFB96F9F6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D9E7-72DE-418E-9A3D-CD1232DACE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5FF5-8C79-4591-BE4A-34EFB96F9F6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D9E7-72DE-418E-9A3D-CD1232DACE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5FF5-8C79-4591-BE4A-34EFB96F9F6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D9E7-72DE-418E-9A3D-CD1232DACE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5FF5-8C79-4591-BE4A-34EFB96F9F6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D9E7-72DE-418E-9A3D-CD1232DACE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5FF5-8C79-4591-BE4A-34EFB96F9F6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D9E7-72DE-418E-9A3D-CD1232DACE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F5FF5-8C79-4591-BE4A-34EFB96F9F64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CD9E7-72DE-418E-9A3D-CD1232DACE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4320479"/>
          </a:xfrm>
        </p:spPr>
        <p:txBody>
          <a:bodyPr>
            <a:noAutofit/>
          </a:bodyPr>
          <a:lstStyle/>
          <a:p>
            <a:r>
              <a:rPr lang="sr-Latn-ME" sz="9600" b="1" dirty="0" smtClean="0">
                <a:solidFill>
                  <a:srgbClr val="FF0000"/>
                </a:solidFill>
                <a:latin typeface="Algerian" pitchFamily="82" charset="0"/>
              </a:rPr>
              <a:t>TOPLE</a:t>
            </a:r>
            <a:br>
              <a:rPr lang="sr-Latn-ME" sz="9600" b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sr-Latn-ME" sz="9600" b="1" dirty="0" smtClean="0">
                <a:solidFill>
                  <a:srgbClr val="FF0000"/>
                </a:solidFill>
                <a:latin typeface="Algerian" pitchFamily="82" charset="0"/>
              </a:rPr>
              <a:t> LEJE</a:t>
            </a:r>
            <a:endParaRPr lang="en-US" sz="9600" b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12776"/>
            <a:ext cx="9144000" cy="3312367"/>
          </a:xfrm>
        </p:spPr>
        <p:txBody>
          <a:bodyPr>
            <a:noAutofit/>
          </a:bodyPr>
          <a:lstStyle/>
          <a:p>
            <a:r>
              <a:rPr lang="sr-Latn-ME" sz="7200" b="1" dirty="0" smtClean="0">
                <a:solidFill>
                  <a:srgbClr val="7030A0"/>
                </a:solidFill>
              </a:rPr>
              <a:t>PROSTOR U ZEMLJIŠTU</a:t>
            </a:r>
            <a:br>
              <a:rPr lang="sr-Latn-ME" sz="7200" b="1" dirty="0" smtClean="0">
                <a:solidFill>
                  <a:srgbClr val="7030A0"/>
                </a:solidFill>
              </a:rPr>
            </a:br>
            <a:r>
              <a:rPr lang="sr-Latn-ME" sz="7200" b="1" dirty="0" smtClean="0">
                <a:solidFill>
                  <a:srgbClr val="7030A0"/>
                </a:solidFill>
              </a:rPr>
              <a:t>IVICE OD DASAKA</a:t>
            </a:r>
            <a:br>
              <a:rPr lang="sr-Latn-ME" sz="7200" b="1" dirty="0" smtClean="0">
                <a:solidFill>
                  <a:srgbClr val="7030A0"/>
                </a:solidFill>
              </a:rPr>
            </a:br>
            <a:r>
              <a:rPr lang="sr-Latn-ME" sz="7200" b="1" dirty="0" smtClean="0">
                <a:solidFill>
                  <a:srgbClr val="7030A0"/>
                </a:solidFill>
              </a:rPr>
              <a:t>POKRIVEN STAKLOM</a:t>
            </a:r>
            <a:endParaRPr lang="en-US" sz="7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zultat slika za TOPLE LE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rodna sl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ezultat slika za TOPLE LE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sr-Latn-ME" sz="4400" b="1" u="sng" dirty="0" smtClean="0"/>
              <a:t>PODJELA TOPLIH LEJA</a:t>
            </a:r>
          </a:p>
          <a:p>
            <a:pPr algn="ctr">
              <a:buFont typeface="Wingdings" pitchFamily="2" charset="2"/>
              <a:buChar char="Ø"/>
            </a:pPr>
            <a:r>
              <a:rPr lang="sr-Latn-ME" sz="4400" dirty="0">
                <a:solidFill>
                  <a:srgbClr val="FF0000"/>
                </a:solidFill>
              </a:rPr>
              <a:t> </a:t>
            </a:r>
            <a:r>
              <a:rPr lang="sr-Latn-ME" sz="4400" b="1" dirty="0" smtClean="0">
                <a:solidFill>
                  <a:srgbClr val="FF0000"/>
                </a:solidFill>
              </a:rPr>
              <a:t>OBIČNE (JEDNOSTRANE)</a:t>
            </a:r>
          </a:p>
          <a:p>
            <a:pPr algn="ctr">
              <a:buFont typeface="Wingdings" pitchFamily="2" charset="2"/>
              <a:buChar char="Ø"/>
            </a:pPr>
            <a:r>
              <a:rPr lang="sr-Latn-ME" sz="4000" b="1" dirty="0" smtClean="0">
                <a:solidFill>
                  <a:srgbClr val="FF0000"/>
                </a:solidFill>
              </a:rPr>
              <a:t>HOLANDSKE ( DVOSTRANE)</a:t>
            </a:r>
          </a:p>
          <a:p>
            <a:pPr>
              <a:buNone/>
            </a:pPr>
            <a:endParaRPr lang="sr-Latn-ME" dirty="0"/>
          </a:p>
          <a:p>
            <a:pPr algn="ctr">
              <a:buNone/>
            </a:pPr>
            <a:r>
              <a:rPr lang="sr-Latn-ME" sz="5400" b="1" i="1" dirty="0" smtClean="0">
                <a:solidFill>
                  <a:srgbClr val="00B050"/>
                </a:solidFill>
              </a:rPr>
              <a:t>U NAŠOJ POLJOPRIVREDNOJ PROIZVODNJI DOMINIRAJU </a:t>
            </a:r>
            <a:r>
              <a:rPr lang="sr-Latn-ME" sz="5400" b="1" i="1" u="sng" dirty="0" smtClean="0">
                <a:solidFill>
                  <a:schemeClr val="accent4">
                    <a:lumMod val="75000"/>
                  </a:schemeClr>
                </a:solidFill>
              </a:rPr>
              <a:t>OBIČNE</a:t>
            </a:r>
            <a:r>
              <a:rPr lang="sr-Latn-ME" sz="5400" b="1" i="1" dirty="0" smtClean="0">
                <a:solidFill>
                  <a:srgbClr val="00B050"/>
                </a:solidFill>
              </a:rPr>
              <a:t> TOPLE LEJA</a:t>
            </a:r>
            <a:endParaRPr lang="en-US" sz="54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6650"/>
          </a:xfrm>
        </p:spPr>
        <p:txBody>
          <a:bodyPr>
            <a:noAutofit/>
          </a:bodyPr>
          <a:lstStyle/>
          <a:p>
            <a:r>
              <a:rPr lang="sr-Latn-ME" sz="8000" b="1" dirty="0" smtClean="0">
                <a:solidFill>
                  <a:srgbClr val="C00000"/>
                </a:solidFill>
              </a:rPr>
              <a:t>PROIZVODNJA RASADA I RANOG POVRĆA</a:t>
            </a:r>
            <a:endParaRPr lang="en-US" sz="8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Rezultat slika za JEDNOSTRANE TOPLE LE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4327215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JEDNOSTRANE TOPLE LEJE</a:t>
            </a:r>
            <a:endParaRPr kumimoji="0" lang="en-US" sz="4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NADZEMNE (PARISKI TIP)</a:t>
            </a:r>
            <a:endParaRPr kumimoji="0" lang="en-US" sz="4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UKOPANE (RUSKI TIP)</a:t>
            </a:r>
            <a:endParaRPr kumimoji="0" lang="en-US" sz="4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Rezultat slika za NADZEMNE PARISKE TOPLE LE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5805264"/>
            <a:ext cx="838842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NADZEMNE (PARISKI TIP)</a:t>
            </a:r>
            <a:endParaRPr kumimoji="0" lang="sr-Latn-ME" sz="4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4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algn="ctr">
              <a:buNone/>
            </a:pPr>
            <a:r>
              <a:rPr lang="sr-Latn-ME" sz="3600" b="1" i="1" u="sng" dirty="0" smtClean="0">
                <a:solidFill>
                  <a:srgbClr val="FF0000"/>
                </a:solidFill>
              </a:rPr>
              <a:t>PREDNOSTI</a:t>
            </a:r>
          </a:p>
          <a:p>
            <a:pPr algn="ctr"/>
            <a:r>
              <a:rPr lang="sr-Latn-ME" b="1" dirty="0" smtClean="0"/>
              <a:t>LAKŠE SE IZRADJUJU</a:t>
            </a:r>
          </a:p>
          <a:p>
            <a:pPr algn="ctr"/>
            <a:r>
              <a:rPr lang="sr-Latn-ME" b="1" dirty="0" smtClean="0"/>
              <a:t>LAKŠE SE PRENOSE</a:t>
            </a:r>
          </a:p>
          <a:p>
            <a:pPr algn="ctr"/>
            <a:r>
              <a:rPr lang="sr-Latn-ME" b="1" dirty="0" smtClean="0"/>
              <a:t>MANJI RAZVOJ BOLESTI I ŠTETOČINA</a:t>
            </a:r>
          </a:p>
          <a:p>
            <a:pPr algn="ctr"/>
            <a:r>
              <a:rPr lang="sr-Latn-ME" b="1" dirty="0" smtClean="0"/>
              <a:t>REGULACIJA MIKROKLIMATSKIH USLOVA</a:t>
            </a:r>
          </a:p>
          <a:p>
            <a:pPr algn="ctr"/>
            <a:r>
              <a:rPr lang="sr-Latn-ME" b="1" dirty="0" smtClean="0"/>
              <a:t>PROIZVODNJA UJEDNAČENOG RASADA</a:t>
            </a:r>
          </a:p>
          <a:p>
            <a:pPr algn="ctr">
              <a:buNone/>
            </a:pPr>
            <a:r>
              <a:rPr lang="sr-Latn-ME" sz="3600" b="1" i="1" u="sng" dirty="0" smtClean="0">
                <a:solidFill>
                  <a:srgbClr val="FF0000"/>
                </a:solidFill>
              </a:rPr>
              <a:t>MANE</a:t>
            </a:r>
          </a:p>
          <a:p>
            <a:pPr algn="ctr"/>
            <a:r>
              <a:rPr lang="sr-Latn-ME" b="1" dirty="0" smtClean="0"/>
              <a:t>POTREBNA VEĆA KOLIČINA BIOENERGETSKOG MATERIJALA</a:t>
            </a:r>
            <a:endParaRPr lang="en-US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Rezultat slika za UKOPANE RUSKE TOPLE LE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" y="5229200"/>
            <a:ext cx="914400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UKOPANE (RUSKI TIP)</a:t>
            </a:r>
            <a:endParaRPr kumimoji="0" lang="sr-Latn-ME" sz="5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sr-Latn-ME" sz="3200" b="1" dirty="0" smtClean="0">
                <a:latin typeface="Calibri" pitchFamily="34" charset="0"/>
                <a:cs typeface="Times New Roman" pitchFamily="18" charset="0"/>
              </a:rPr>
              <a:t>BOLJE ZA PROIZVODNJU RASADA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Rezultat slika za DVOSTRANE HOLANDSKE TOPLE LE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281307"/>
            <a:ext cx="832849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DVOSTRANE (HOLANDSKE) TOPLE LEJE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32656"/>
            <a:ext cx="9144000" cy="612068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sr-Latn-ME" sz="5400" b="1" dirty="0" smtClean="0"/>
              <a:t>ŠIRINA OKO 3m</a:t>
            </a:r>
          </a:p>
          <a:p>
            <a:pPr algn="ctr">
              <a:buFont typeface="Wingdings" pitchFamily="2" charset="2"/>
              <a:buChar char="Ø"/>
            </a:pPr>
            <a:r>
              <a:rPr lang="sr-Latn-ME" sz="5400" b="1" dirty="0" smtClean="0"/>
              <a:t>DVOSTRUKO ŠIRE OD JEDNOSTRANIH</a:t>
            </a:r>
          </a:p>
          <a:p>
            <a:pPr algn="ctr">
              <a:buFont typeface="Wingdings" pitchFamily="2" charset="2"/>
              <a:buChar char="Ø"/>
            </a:pPr>
            <a:r>
              <a:rPr lang="sr-Latn-ME" sz="5400" b="1" dirty="0" smtClean="0"/>
              <a:t>SKUPLJA GRADNJA</a:t>
            </a:r>
          </a:p>
          <a:p>
            <a:pPr algn="ctr">
              <a:buFont typeface="Wingdings" pitchFamily="2" charset="2"/>
              <a:buChar char="Ø"/>
            </a:pPr>
            <a:r>
              <a:rPr lang="sr-Latn-ME" sz="5400" b="1" dirty="0" smtClean="0"/>
              <a:t>TEŽA MANIPULACIJA</a:t>
            </a:r>
          </a:p>
          <a:p>
            <a:pPr algn="ctr">
              <a:buFont typeface="Wingdings" pitchFamily="2" charset="2"/>
              <a:buChar char="Ø"/>
            </a:pPr>
            <a:r>
              <a:rPr lang="sr-Latn-ME" sz="5400" b="1" dirty="0" smtClean="0"/>
              <a:t>MANJE SE KORISTE</a:t>
            </a:r>
            <a:endParaRPr lang="en-US" sz="5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sr-Latn-ME" b="1" dirty="0" smtClean="0">
                <a:solidFill>
                  <a:srgbClr val="FF0000"/>
                </a:solidFill>
              </a:rPr>
              <a:t>IZRADA TOPLIH LEJA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latin typeface="Times New Roman" pitchFamily="18" charset="0"/>
                <a:cs typeface="Times New Roman" pitchFamily="18" charset="0"/>
              </a:rPr>
              <a:t>Odabere se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osunčano</a:t>
            </a:r>
            <a:r>
              <a:rPr lang="it-IT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oc</a:t>
            </a:r>
            <a:r>
              <a:rPr lang="sr-Latn-ME" sz="2400" b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edno </a:t>
            </a:r>
            <a:r>
              <a:rPr lang="it-IT" sz="2400" b="1" dirty="0">
                <a:latin typeface="Times New Roman" pitchFamily="18" charset="0"/>
                <a:cs typeface="Times New Roman" pitchFamily="18" charset="0"/>
              </a:rPr>
              <a:t>i od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sr-Latn-ME" sz="2400" b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etra </a:t>
            </a:r>
            <a:r>
              <a:rPr lang="it-IT" sz="2400" b="1" dirty="0">
                <a:latin typeface="Times New Roman" pitchFamily="18" charset="0"/>
                <a:cs typeface="Times New Roman" pitchFamily="18" charset="0"/>
              </a:rPr>
              <a:t>zaklonjeno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r-Latn-ME" sz="2400" b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esto</a:t>
            </a:r>
            <a:r>
              <a:rPr lang="it-IT" sz="2400" b="1" dirty="0">
                <a:latin typeface="Times New Roman" pitchFamily="18" charset="0"/>
                <a:cs typeface="Times New Roman" pitchFamily="18" charset="0"/>
              </a:rPr>
              <a:t>, sa izvorom vode u </a:t>
            </a:r>
            <a:r>
              <a:rPr lang="it-IT" sz="2400" b="1" dirty="0" smtClean="0">
                <a:latin typeface="Times New Roman" pitchFamily="18" charset="0"/>
                <a:cs typeface="Times New Roman" pitchFamily="18" charset="0"/>
              </a:rPr>
              <a:t>blizin</a:t>
            </a:r>
            <a:r>
              <a:rPr lang="sr-Latn-ME" sz="2400" b="1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vi-VN" sz="2400" b="1" dirty="0">
                <a:latin typeface="Times New Roman" pitchFamily="18" charset="0"/>
                <a:cs typeface="Times New Roman" pitchFamily="18" charset="0"/>
              </a:rPr>
              <a:t>ograđeno i 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osigurano </a:t>
            </a:r>
            <a:r>
              <a:rPr lang="vi-VN" sz="2400" b="1" dirty="0">
                <a:latin typeface="Times New Roman" pitchFamily="18" charset="0"/>
                <a:cs typeface="Times New Roman" pitchFamily="18" charset="0"/>
              </a:rPr>
              <a:t>od pristupa domaćih ili divljih 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životinja</a:t>
            </a:r>
            <a:endParaRPr lang="sr-Latn-ME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sz="2400" b="1" dirty="0">
                <a:latin typeface="Times New Roman" pitchFamily="18" charset="0"/>
                <a:cs typeface="Times New Roman" pitchFamily="18" charset="0"/>
              </a:rPr>
              <a:t>Na samoj površini zemlje 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najpr</a:t>
            </a:r>
            <a:r>
              <a:rPr lang="sr-Latn-ME" sz="2400" b="1" dirty="0" smtClean="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vi-VN" sz="2400" b="1" dirty="0">
                <a:latin typeface="Times New Roman" pitchFamily="18" charset="0"/>
                <a:cs typeface="Times New Roman" pitchFamily="18" charset="0"/>
              </a:rPr>
              <a:t>se ređa neki krupni biljni materijal, npr. kukuruzovina ili neokresano granje, u tankom sloju, kako bi se 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obezb</a:t>
            </a:r>
            <a:r>
              <a:rPr lang="sr-Latn-ME" sz="2400" b="1" dirty="0" smtClean="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edila drenaža</a:t>
            </a:r>
            <a:endParaRPr lang="sr-Latn-ME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Preko </a:t>
            </a:r>
            <a:r>
              <a:rPr lang="vi-VN" sz="2400" b="1" dirty="0">
                <a:latin typeface="Times New Roman" pitchFamily="18" charset="0"/>
                <a:cs typeface="Times New Roman" pitchFamily="18" charset="0"/>
              </a:rPr>
              <a:t>toga ređa se stajnjak 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pom</a:t>
            </a:r>
            <a:r>
              <a:rPr lang="sr-Latn-ME" sz="2400" b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ešan </a:t>
            </a:r>
            <a:r>
              <a:rPr lang="vi-VN" sz="2400" b="1" dirty="0">
                <a:latin typeface="Times New Roman" pitchFamily="18" charset="0"/>
                <a:cs typeface="Times New Roman" pitchFamily="18" charset="0"/>
              </a:rPr>
              <a:t>sa slamom. Ukoliko je stajnjak suv i hladan, 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treba </a:t>
            </a:r>
            <a:r>
              <a:rPr lang="vi-VN" sz="2400" b="1" dirty="0">
                <a:latin typeface="Times New Roman" pitchFamily="18" charset="0"/>
                <a:cs typeface="Times New Roman" pitchFamily="18" charset="0"/>
              </a:rPr>
              <a:t>da se kvasi 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toplom </a:t>
            </a:r>
            <a:r>
              <a:rPr lang="vi-VN" sz="2400" b="1" dirty="0">
                <a:latin typeface="Times New Roman" pitchFamily="18" charset="0"/>
                <a:cs typeface="Times New Roman" pitchFamily="18" charset="0"/>
              </a:rPr>
              <a:t>vodom. Na ovaj način 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obezb</a:t>
            </a:r>
            <a:r>
              <a:rPr lang="sr-Latn-ME" sz="2400" b="1" dirty="0" smtClean="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eđuje </a:t>
            </a:r>
            <a:r>
              <a:rPr lang="vi-VN" sz="2400" b="1" dirty="0">
                <a:latin typeface="Times New Roman" pitchFamily="18" charset="0"/>
                <a:cs typeface="Times New Roman" pitchFamily="18" charset="0"/>
              </a:rPr>
              <a:t>se potrebna toplota za ubrzan rad 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mikroorganizama </a:t>
            </a:r>
            <a:r>
              <a:rPr lang="vi-VN" sz="2400" b="1" dirty="0">
                <a:latin typeface="Times New Roman" pitchFamily="18" charset="0"/>
                <a:cs typeface="Times New Roman" pitchFamily="18" charset="0"/>
              </a:rPr>
              <a:t>koji razlažu organsku masu i oslobađaju toplotu</a:t>
            </a:r>
            <a:r>
              <a:rPr lang="vi-VN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Latn-ME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Sledeći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ME" sz="2400" b="1" dirty="0" smtClean="0">
                <a:latin typeface="Times New Roman" pitchFamily="18" charset="0"/>
                <a:cs typeface="Times New Roman" pitchFamily="18" charset="0"/>
              </a:rPr>
              <a:t>korak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treba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bude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rasturanje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gašenog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ili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negašenog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kreča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površini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kako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bi se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umanjila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kiselost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sredine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a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povećala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bazičnost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taj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način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spr</a:t>
            </a:r>
            <a:r>
              <a:rPr lang="sr-Latn-ME" sz="2400" b="1" dirty="0" smtClean="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ečio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rast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pečuraka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leji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rasadom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ctr"/>
            <a:r>
              <a:rPr lang="vi-VN" sz="2600" b="1" dirty="0">
                <a:latin typeface="+mj-lt"/>
              </a:rPr>
              <a:t>Negašeni kreč još daje i toplotni stimulans, jer se postepenim gašenjem oslobađa toplota koja je potrebna za aktiviranje mikro </a:t>
            </a:r>
            <a:r>
              <a:rPr lang="vi-VN" sz="2600" b="1" dirty="0" smtClean="0">
                <a:latin typeface="+mj-lt"/>
              </a:rPr>
              <a:t>organizama</a:t>
            </a:r>
            <a:endParaRPr lang="sr-Latn-ME" sz="2600" b="1" dirty="0" smtClean="0">
              <a:latin typeface="+mj-lt"/>
            </a:endParaRPr>
          </a:p>
          <a:p>
            <a:pPr algn="ctr"/>
            <a:r>
              <a:rPr lang="vi-VN" sz="2600" b="1" dirty="0" smtClean="0">
                <a:latin typeface="+mj-lt"/>
              </a:rPr>
              <a:t> </a:t>
            </a:r>
            <a:r>
              <a:rPr lang="vi-VN" sz="2600" b="1" dirty="0">
                <a:latin typeface="+mj-lt"/>
              </a:rPr>
              <a:t>Na tako pripremljen trap postavlja se ram od čistih dasaka </a:t>
            </a:r>
            <a:endParaRPr lang="sr-Latn-ME" sz="2600" b="1" dirty="0">
              <a:latin typeface="+mj-lt"/>
            </a:endParaRPr>
          </a:p>
          <a:p>
            <a:pPr algn="ctr"/>
            <a:r>
              <a:rPr lang="vi-VN" sz="2600" b="1" dirty="0">
                <a:latin typeface="+mj-lt"/>
              </a:rPr>
              <a:t> </a:t>
            </a:r>
            <a:r>
              <a:rPr lang="en-US" sz="2600" b="1" dirty="0" err="1" smtClean="0">
                <a:latin typeface="+mj-lt"/>
              </a:rPr>
              <a:t>Leja</a:t>
            </a:r>
            <a:r>
              <a:rPr lang="en-US" sz="2600" b="1" dirty="0" smtClean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treba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da</a:t>
            </a:r>
            <a:r>
              <a:rPr lang="en-US" sz="2600" b="1" dirty="0">
                <a:latin typeface="+mj-lt"/>
              </a:rPr>
              <a:t> se </a:t>
            </a:r>
            <a:r>
              <a:rPr lang="en-US" sz="2600" b="1" dirty="0" err="1">
                <a:latin typeface="+mj-lt"/>
              </a:rPr>
              <a:t>orijentiše</a:t>
            </a:r>
            <a:r>
              <a:rPr lang="en-US" sz="2600" b="1" dirty="0">
                <a:latin typeface="+mj-lt"/>
              </a:rPr>
              <a:t> u </a:t>
            </a:r>
            <a:r>
              <a:rPr lang="en-US" sz="2600" b="1" dirty="0" err="1">
                <a:latin typeface="+mj-lt"/>
              </a:rPr>
              <a:t>pravcu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istok-zapad</a:t>
            </a:r>
            <a:r>
              <a:rPr lang="en-US" sz="2600" b="1" dirty="0">
                <a:latin typeface="+mj-lt"/>
              </a:rPr>
              <a:t>, </a:t>
            </a:r>
            <a:r>
              <a:rPr lang="en-US" sz="2600" b="1" dirty="0" err="1">
                <a:latin typeface="+mj-lt"/>
              </a:rPr>
              <a:t>po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 smtClean="0">
                <a:latin typeface="+mj-lt"/>
              </a:rPr>
              <a:t>dužini</a:t>
            </a:r>
            <a:endParaRPr lang="sr-Latn-ME" sz="2600" b="1" dirty="0" smtClean="0">
              <a:latin typeface="+mj-lt"/>
            </a:endParaRPr>
          </a:p>
          <a:p>
            <a:pPr algn="ctr"/>
            <a:r>
              <a:rPr lang="en-US" sz="2600" b="1" dirty="0">
                <a:latin typeface="+mj-lt"/>
              </a:rPr>
              <a:t> </a:t>
            </a:r>
            <a:r>
              <a:rPr lang="en-US" sz="2600" b="1" dirty="0" smtClean="0">
                <a:latin typeface="+mj-lt"/>
              </a:rPr>
              <a:t>S</a:t>
            </a:r>
            <a:r>
              <a:rPr lang="sr-Latn-ME" sz="2600" b="1" dirty="0" smtClean="0">
                <a:latin typeface="+mj-lt"/>
              </a:rPr>
              <a:t>j</a:t>
            </a:r>
            <a:r>
              <a:rPr lang="en-US" sz="2600" b="1" dirty="0" err="1" smtClean="0">
                <a:latin typeface="+mj-lt"/>
              </a:rPr>
              <a:t>everna</a:t>
            </a:r>
            <a:r>
              <a:rPr lang="en-US" sz="2600" b="1" dirty="0" smtClean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strana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rama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treba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da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bude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viša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za</a:t>
            </a:r>
            <a:r>
              <a:rPr lang="en-US" sz="2600" b="1" dirty="0">
                <a:latin typeface="+mj-lt"/>
              </a:rPr>
              <a:t> 5-10 cm u </a:t>
            </a:r>
            <a:r>
              <a:rPr lang="en-US" sz="2600" b="1" dirty="0" err="1">
                <a:latin typeface="+mj-lt"/>
              </a:rPr>
              <a:t>odnosu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na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južnu,što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može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da</a:t>
            </a:r>
            <a:r>
              <a:rPr lang="en-US" sz="2600" b="1" dirty="0">
                <a:latin typeface="+mj-lt"/>
              </a:rPr>
              <a:t> se </a:t>
            </a:r>
            <a:r>
              <a:rPr lang="en-US" sz="2600" b="1" dirty="0" err="1">
                <a:latin typeface="+mj-lt"/>
              </a:rPr>
              <a:t>postigne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ugradnjom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jedne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šire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daske</a:t>
            </a:r>
            <a:r>
              <a:rPr lang="en-US" sz="2600" b="1" dirty="0">
                <a:latin typeface="+mj-lt"/>
              </a:rPr>
              <a:t> u ram </a:t>
            </a:r>
            <a:r>
              <a:rPr lang="en-US" sz="2600" b="1" dirty="0" err="1">
                <a:latin typeface="+mj-lt"/>
              </a:rPr>
              <a:t>ili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podmetanjem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komada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cigle</a:t>
            </a:r>
            <a:r>
              <a:rPr lang="en-US" sz="2600" b="1" dirty="0">
                <a:latin typeface="+mj-lt"/>
              </a:rPr>
              <a:t> pod ram </a:t>
            </a:r>
            <a:r>
              <a:rPr lang="en-US" sz="2600" b="1" dirty="0" err="1">
                <a:latin typeface="+mj-lt"/>
              </a:rPr>
              <a:t>sa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smtClean="0">
                <a:latin typeface="+mj-lt"/>
              </a:rPr>
              <a:t>s</a:t>
            </a:r>
            <a:r>
              <a:rPr lang="sr-Latn-ME" sz="2600" b="1" dirty="0" smtClean="0">
                <a:latin typeface="+mj-lt"/>
              </a:rPr>
              <a:t>j</a:t>
            </a:r>
            <a:r>
              <a:rPr lang="en-US" sz="2600" b="1" dirty="0" err="1" smtClean="0">
                <a:latin typeface="+mj-lt"/>
              </a:rPr>
              <a:t>everne</a:t>
            </a:r>
            <a:r>
              <a:rPr lang="en-US" sz="2600" b="1" dirty="0" smtClean="0">
                <a:latin typeface="+mj-lt"/>
              </a:rPr>
              <a:t> </a:t>
            </a:r>
            <a:r>
              <a:rPr lang="en-US" sz="2600" b="1" dirty="0" err="1" smtClean="0">
                <a:latin typeface="+mj-lt"/>
              </a:rPr>
              <a:t>strane</a:t>
            </a:r>
            <a:endParaRPr lang="sr-Latn-ME" sz="2600" b="1" dirty="0" smtClean="0">
              <a:latin typeface="+mj-lt"/>
            </a:endParaRPr>
          </a:p>
          <a:p>
            <a:pPr algn="ctr"/>
            <a:r>
              <a:rPr lang="en-US" sz="2600" b="1" dirty="0" err="1">
                <a:latin typeface="+mj-lt"/>
              </a:rPr>
              <a:t>Ovaj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nagib</a:t>
            </a:r>
            <a:r>
              <a:rPr lang="en-US" sz="2600" b="1" dirty="0">
                <a:latin typeface="+mj-lt"/>
              </a:rPr>
              <a:t> je </a:t>
            </a:r>
            <a:r>
              <a:rPr lang="en-US" sz="2600" b="1" dirty="0" err="1">
                <a:latin typeface="+mj-lt"/>
              </a:rPr>
              <a:t>potreban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iz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dva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razloga</a:t>
            </a:r>
            <a:r>
              <a:rPr lang="en-US" sz="2600" b="1" dirty="0" smtClean="0">
                <a:latin typeface="+mj-lt"/>
              </a:rPr>
              <a:t>:</a:t>
            </a:r>
            <a:endParaRPr lang="sr-Latn-ME" sz="2600" dirty="0" smtClean="0">
              <a:latin typeface="+mj-lt"/>
            </a:endParaRPr>
          </a:p>
          <a:p>
            <a:pPr algn="ctr">
              <a:buNone/>
            </a:pPr>
            <a:r>
              <a:rPr lang="sr-Latn-ME" sz="2600" b="1" dirty="0" smtClean="0">
                <a:latin typeface="+mj-lt"/>
              </a:rPr>
              <a:t>1. O</a:t>
            </a:r>
            <a:r>
              <a:rPr lang="en-US" sz="2600" b="1" dirty="0" err="1" smtClean="0">
                <a:latin typeface="+mj-lt"/>
              </a:rPr>
              <a:t>mogućava</a:t>
            </a:r>
            <a:r>
              <a:rPr lang="en-US" sz="2600" b="1" dirty="0" smtClean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kosi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položaj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prozora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i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normalno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slivanje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 smtClean="0">
                <a:latin typeface="+mj-lt"/>
              </a:rPr>
              <a:t>vode</a:t>
            </a:r>
            <a:r>
              <a:rPr lang="en-US" sz="2600" b="1" dirty="0" smtClean="0">
                <a:latin typeface="+mj-lt"/>
              </a:rPr>
              <a:t> </a:t>
            </a:r>
            <a:r>
              <a:rPr lang="en-US" sz="2600" b="1" dirty="0" err="1" smtClean="0">
                <a:latin typeface="+mj-lt"/>
              </a:rPr>
              <a:t>sa</a:t>
            </a:r>
            <a:r>
              <a:rPr lang="en-US" sz="2600" b="1" dirty="0" smtClean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krova</a:t>
            </a:r>
            <a:r>
              <a:rPr lang="en-US" sz="2600" b="1" dirty="0">
                <a:latin typeface="+mj-lt"/>
              </a:rPr>
              <a:t> </a:t>
            </a:r>
            <a:endParaRPr lang="en-US" sz="2600" dirty="0">
              <a:latin typeface="+mj-lt"/>
            </a:endParaRPr>
          </a:p>
          <a:p>
            <a:pPr algn="ctr">
              <a:buNone/>
            </a:pPr>
            <a:r>
              <a:rPr lang="sr-Latn-ME" sz="2600" b="1" dirty="0" smtClean="0">
                <a:latin typeface="+mj-lt"/>
              </a:rPr>
              <a:t>2. </a:t>
            </a:r>
            <a:r>
              <a:rPr lang="sr-Latn-ME" sz="2600" b="1" dirty="0" err="1">
                <a:latin typeface="+mj-lt"/>
              </a:rPr>
              <a:t>O</a:t>
            </a:r>
            <a:r>
              <a:rPr lang="en-US" sz="2600" b="1" dirty="0" err="1" smtClean="0">
                <a:latin typeface="+mj-lt"/>
              </a:rPr>
              <a:t>mogućava</a:t>
            </a:r>
            <a:r>
              <a:rPr lang="en-US" sz="2600" b="1" dirty="0" smtClean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bolje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prodiranje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 smtClean="0">
                <a:latin typeface="+mj-lt"/>
              </a:rPr>
              <a:t>sunčevih</a:t>
            </a:r>
            <a:r>
              <a:rPr lang="en-US" sz="2600" b="1" dirty="0" smtClean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zraka</a:t>
            </a:r>
            <a:r>
              <a:rPr lang="en-US" sz="2600" b="1" dirty="0">
                <a:latin typeface="+mj-lt"/>
              </a:rPr>
              <a:t> u </a:t>
            </a:r>
            <a:r>
              <a:rPr lang="en-US" sz="2600" b="1" dirty="0" err="1">
                <a:latin typeface="+mj-lt"/>
              </a:rPr>
              <a:t>leju</a:t>
            </a:r>
            <a:r>
              <a:rPr lang="en-US" sz="2600" b="1" dirty="0">
                <a:latin typeface="+mj-lt"/>
              </a:rPr>
              <a:t>, </a:t>
            </a:r>
            <a:r>
              <a:rPr lang="en-US" sz="2600" b="1" dirty="0" err="1" smtClean="0">
                <a:latin typeface="+mj-lt"/>
              </a:rPr>
              <a:t>što</a:t>
            </a:r>
            <a:r>
              <a:rPr lang="en-US" sz="2600" b="1" dirty="0" smtClean="0">
                <a:latin typeface="+mj-lt"/>
              </a:rPr>
              <a:t> </a:t>
            </a:r>
            <a:r>
              <a:rPr lang="en-US" sz="2600" b="1" dirty="0">
                <a:latin typeface="+mj-lt"/>
              </a:rPr>
              <a:t>je </a:t>
            </a:r>
            <a:r>
              <a:rPr lang="en-US" sz="2600" b="1" dirty="0" err="1">
                <a:latin typeface="+mj-lt"/>
              </a:rPr>
              <a:t>veoma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važno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za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 smtClean="0">
                <a:latin typeface="+mj-lt"/>
              </a:rPr>
              <a:t>gr</a:t>
            </a:r>
            <a:r>
              <a:rPr lang="sr-Latn-ME" sz="2600" b="1" dirty="0">
                <a:latin typeface="+mj-lt"/>
              </a:rPr>
              <a:t>i</a:t>
            </a:r>
            <a:r>
              <a:rPr lang="en-US" sz="2600" b="1" dirty="0" err="1" smtClean="0">
                <a:latin typeface="+mj-lt"/>
              </a:rPr>
              <a:t>ejanje</a:t>
            </a:r>
            <a:r>
              <a:rPr lang="en-US" sz="2600" b="1" dirty="0" smtClean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leje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kroz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staklo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i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>
                <a:latin typeface="+mj-lt"/>
              </a:rPr>
              <a:t>dobro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err="1" smtClean="0">
                <a:latin typeface="+mj-lt"/>
              </a:rPr>
              <a:t>osv</a:t>
            </a:r>
            <a:r>
              <a:rPr lang="sr-Latn-ME" sz="2600" b="1" dirty="0" smtClean="0">
                <a:latin typeface="+mj-lt"/>
              </a:rPr>
              <a:t>j</a:t>
            </a:r>
            <a:r>
              <a:rPr lang="en-US" sz="2600" b="1" dirty="0" err="1" smtClean="0">
                <a:latin typeface="+mj-lt"/>
              </a:rPr>
              <a:t>etljavanje</a:t>
            </a:r>
            <a:r>
              <a:rPr lang="en-US" sz="2600" b="1" dirty="0" smtClean="0">
                <a:latin typeface="+mj-lt"/>
              </a:rPr>
              <a:t> </a:t>
            </a:r>
            <a:r>
              <a:rPr lang="en-US" sz="2600" b="1" dirty="0" err="1" smtClean="0">
                <a:latin typeface="+mj-lt"/>
              </a:rPr>
              <a:t>biljaka</a:t>
            </a:r>
            <a:endParaRPr lang="en-US" sz="2600" dirty="0">
              <a:latin typeface="+mj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sr-Latn-ME" sz="3200" b="1" dirty="0" smtClean="0"/>
              <a:t>  </a:t>
            </a:r>
            <a:r>
              <a:rPr lang="en-US" sz="3200" b="1" dirty="0" err="1" smtClean="0"/>
              <a:t>Kada</a:t>
            </a:r>
            <a:r>
              <a:rPr lang="en-US" sz="3200" b="1" dirty="0" smtClean="0"/>
              <a:t> </a:t>
            </a:r>
            <a:r>
              <a:rPr lang="en-US" sz="3200" b="1" dirty="0"/>
              <a:t>je ram </a:t>
            </a:r>
            <a:r>
              <a:rPr lang="en-US" sz="3200" b="1" dirty="0" err="1"/>
              <a:t>postavljen</a:t>
            </a:r>
            <a:r>
              <a:rPr lang="en-US" sz="3200" b="1" dirty="0"/>
              <a:t>, u </a:t>
            </a:r>
            <a:r>
              <a:rPr lang="en-US" sz="3200" b="1" dirty="0" err="1"/>
              <a:t>njega</a:t>
            </a:r>
            <a:r>
              <a:rPr lang="en-US" sz="3200" b="1" dirty="0"/>
              <a:t> se </a:t>
            </a:r>
            <a:r>
              <a:rPr lang="en-US" sz="3200" b="1" dirty="0" err="1"/>
              <a:t>stavlja</a:t>
            </a:r>
            <a:r>
              <a:rPr lang="en-US" sz="3200" b="1" dirty="0"/>
              <a:t> </a:t>
            </a:r>
            <a:r>
              <a:rPr lang="en-US" sz="3200" b="1" dirty="0" err="1"/>
              <a:t>zemlja</a:t>
            </a:r>
            <a:r>
              <a:rPr lang="en-US" sz="3200" b="1" dirty="0"/>
              <a:t> </a:t>
            </a:r>
            <a:r>
              <a:rPr lang="en-US" sz="3200" b="1" dirty="0" err="1"/>
              <a:t>i</a:t>
            </a:r>
            <a:r>
              <a:rPr lang="en-US" sz="3200" b="1" dirty="0"/>
              <a:t> </a:t>
            </a:r>
            <a:r>
              <a:rPr lang="en-US" sz="3200" b="1" dirty="0" err="1"/>
              <a:t>puni</a:t>
            </a:r>
            <a:r>
              <a:rPr lang="en-US" sz="3200" b="1" dirty="0"/>
              <a:t> </a:t>
            </a:r>
            <a:r>
              <a:rPr lang="en-US" sz="3200" b="1" dirty="0" err="1"/>
              <a:t>leja</a:t>
            </a:r>
            <a:r>
              <a:rPr lang="en-US" sz="3200" b="1" dirty="0"/>
              <a:t> </a:t>
            </a:r>
            <a:r>
              <a:rPr lang="en-US" sz="3200" b="1" dirty="0" err="1"/>
              <a:t>supstratom</a:t>
            </a:r>
            <a:r>
              <a:rPr lang="en-US" sz="3200" b="1" dirty="0"/>
              <a:t> u </a:t>
            </a:r>
            <a:r>
              <a:rPr lang="en-US" sz="3200" b="1" dirty="0" err="1"/>
              <a:t>kome</a:t>
            </a:r>
            <a:r>
              <a:rPr lang="en-US" sz="3200" b="1" dirty="0"/>
              <a:t> </a:t>
            </a:r>
            <a:r>
              <a:rPr lang="en-US" sz="3200" b="1" dirty="0" err="1"/>
              <a:t>će</a:t>
            </a:r>
            <a:r>
              <a:rPr lang="en-US" sz="3200" b="1" dirty="0"/>
              <a:t> </a:t>
            </a:r>
            <a:r>
              <a:rPr lang="en-US" sz="3200" b="1" dirty="0" err="1"/>
              <a:t>biljke</a:t>
            </a:r>
            <a:r>
              <a:rPr lang="en-US" sz="3200" b="1" dirty="0"/>
              <a:t> </a:t>
            </a:r>
            <a:r>
              <a:rPr lang="en-US" sz="3200" b="1" dirty="0" err="1"/>
              <a:t>da</a:t>
            </a:r>
            <a:r>
              <a:rPr lang="en-US" sz="3200" b="1" dirty="0"/>
              <a:t> </a:t>
            </a:r>
            <a:r>
              <a:rPr lang="en-US" sz="3200" b="1" dirty="0" err="1" smtClean="0"/>
              <a:t>žive</a:t>
            </a:r>
            <a:endParaRPr lang="sr-Latn-ME" sz="3200" b="1" dirty="0" smtClean="0"/>
          </a:p>
          <a:p>
            <a:pPr algn="ctr"/>
            <a:endParaRPr lang="sr-Latn-ME" sz="3200" b="1" dirty="0" smtClean="0"/>
          </a:p>
          <a:p>
            <a:pPr algn="ctr">
              <a:buFont typeface="Arial" pitchFamily="34" charset="0"/>
              <a:buChar char="•"/>
            </a:pPr>
            <a:r>
              <a:rPr lang="sr-Latn-ME" sz="3200" b="1" dirty="0" smtClean="0"/>
              <a:t> </a:t>
            </a:r>
            <a:r>
              <a:rPr lang="en-US" sz="3200" b="1" dirty="0" err="1" smtClean="0"/>
              <a:t>Supstrat</a:t>
            </a:r>
            <a:r>
              <a:rPr lang="en-US" sz="3200" b="1" dirty="0" smtClean="0"/>
              <a:t> </a:t>
            </a:r>
            <a:r>
              <a:rPr lang="en-US" sz="3200" b="1" dirty="0" err="1"/>
              <a:t>treba</a:t>
            </a:r>
            <a:r>
              <a:rPr lang="en-US" sz="3200" b="1" dirty="0"/>
              <a:t> </a:t>
            </a:r>
            <a:r>
              <a:rPr lang="en-US" sz="3200" b="1" dirty="0" err="1"/>
              <a:t>da</a:t>
            </a:r>
            <a:r>
              <a:rPr lang="en-US" sz="3200" b="1" dirty="0"/>
              <a:t> </a:t>
            </a:r>
            <a:r>
              <a:rPr lang="en-US" sz="3200" b="1" dirty="0" err="1"/>
              <a:t>ispuni</a:t>
            </a:r>
            <a:r>
              <a:rPr lang="en-US" sz="3200" b="1" dirty="0"/>
              <a:t> </a:t>
            </a:r>
            <a:r>
              <a:rPr lang="en-US" sz="3200" b="1" dirty="0" err="1"/>
              <a:t>niz</a:t>
            </a:r>
            <a:r>
              <a:rPr lang="en-US" sz="3200" b="1" dirty="0"/>
              <a:t> </a:t>
            </a:r>
            <a:r>
              <a:rPr lang="en-US" sz="3200" b="1" dirty="0" err="1"/>
              <a:t>zaht</a:t>
            </a:r>
            <a:r>
              <a:rPr lang="sr-Latn-ME" sz="3200" b="1" dirty="0"/>
              <a:t>ij</a:t>
            </a:r>
            <a:r>
              <a:rPr lang="en-US" sz="3200" b="1" dirty="0" err="1"/>
              <a:t>eva</a:t>
            </a:r>
            <a:r>
              <a:rPr lang="en-US" sz="3200" b="1" dirty="0"/>
              <a:t> u </a:t>
            </a:r>
            <a:r>
              <a:rPr lang="en-US" sz="3200" b="1" dirty="0" err="1"/>
              <a:t>pogledu</a:t>
            </a:r>
            <a:r>
              <a:rPr lang="en-US" sz="3200" b="1" dirty="0"/>
              <a:t> </a:t>
            </a:r>
            <a:r>
              <a:rPr lang="en-US" sz="3200" b="1" dirty="0" err="1"/>
              <a:t>kvaliteta</a:t>
            </a:r>
            <a:r>
              <a:rPr lang="en-US" sz="3200" b="1" dirty="0"/>
              <a:t> </a:t>
            </a:r>
            <a:r>
              <a:rPr lang="en-US" sz="3200" b="1" dirty="0" err="1"/>
              <a:t>i</a:t>
            </a:r>
            <a:r>
              <a:rPr lang="en-US" sz="3200" b="1" dirty="0"/>
              <a:t> </a:t>
            </a:r>
            <a:r>
              <a:rPr lang="en-US" sz="3200" b="1" dirty="0" err="1" smtClean="0"/>
              <a:t>čistoće</a:t>
            </a:r>
            <a:endParaRPr lang="sr-Latn-ME" sz="3200" b="1" dirty="0" smtClean="0"/>
          </a:p>
          <a:p>
            <a:pPr algn="ctr"/>
            <a:endParaRPr lang="sr-Latn-ME" sz="3200" b="1" dirty="0" smtClean="0"/>
          </a:p>
          <a:p>
            <a:pPr algn="ctr">
              <a:buFont typeface="Arial" pitchFamily="34" charset="0"/>
              <a:buChar char="•"/>
            </a:pPr>
            <a:r>
              <a:rPr lang="sr-Latn-ME" sz="3200" b="1" dirty="0" smtClean="0"/>
              <a:t> </a:t>
            </a:r>
            <a:r>
              <a:rPr lang="en-US" sz="3200" b="1" dirty="0" smtClean="0"/>
              <a:t> </a:t>
            </a:r>
            <a:r>
              <a:rPr lang="en-US" sz="3200" b="1" dirty="0" err="1"/>
              <a:t>Najčešće</a:t>
            </a:r>
            <a:r>
              <a:rPr lang="en-US" sz="3200" b="1" dirty="0"/>
              <a:t> je to m</a:t>
            </a:r>
            <a:r>
              <a:rPr lang="sr-Latn-ME" sz="3200" b="1" dirty="0"/>
              <a:t>j</a:t>
            </a:r>
            <a:r>
              <a:rPr lang="en-US" sz="3200" b="1" dirty="0" err="1"/>
              <a:t>ešavina</a:t>
            </a:r>
            <a:r>
              <a:rPr lang="en-US" sz="3200" b="1" dirty="0"/>
              <a:t> </a:t>
            </a:r>
            <a:r>
              <a:rPr lang="en-US" sz="3200" b="1" dirty="0" err="1"/>
              <a:t>baštenske</a:t>
            </a:r>
            <a:r>
              <a:rPr lang="en-US" sz="3200" b="1" dirty="0"/>
              <a:t> </a:t>
            </a:r>
            <a:r>
              <a:rPr lang="en-US" sz="3200" b="1" dirty="0" err="1"/>
              <a:t>zemlje</a:t>
            </a:r>
            <a:r>
              <a:rPr lang="en-US" sz="3200" b="1" dirty="0"/>
              <a:t> </a:t>
            </a:r>
            <a:r>
              <a:rPr lang="en-US" sz="3200" b="1" dirty="0" err="1"/>
              <a:t>i</a:t>
            </a:r>
            <a:r>
              <a:rPr lang="en-US" sz="3200" b="1" dirty="0"/>
              <a:t> </a:t>
            </a:r>
            <a:r>
              <a:rPr lang="en-US" sz="3200" b="1" dirty="0" err="1"/>
              <a:t>zgorelog</a:t>
            </a:r>
            <a:r>
              <a:rPr lang="en-US" sz="3200" b="1" dirty="0"/>
              <a:t> </a:t>
            </a:r>
            <a:r>
              <a:rPr lang="en-US" sz="3200" b="1" dirty="0" err="1"/>
              <a:t>stajnjaka</a:t>
            </a:r>
            <a:r>
              <a:rPr lang="en-US" sz="3200" b="1" dirty="0"/>
              <a:t> u </a:t>
            </a:r>
            <a:r>
              <a:rPr lang="en-US" sz="3200" b="1" dirty="0" err="1"/>
              <a:t>odnosu</a:t>
            </a:r>
            <a:r>
              <a:rPr lang="en-US" sz="3200" b="1" dirty="0"/>
              <a:t> </a:t>
            </a:r>
            <a:r>
              <a:rPr lang="en-US" sz="3200" b="1" dirty="0" smtClean="0"/>
              <a:t>1:1</a:t>
            </a:r>
            <a:endParaRPr lang="sr-Latn-ME" sz="3200" b="1" dirty="0" smtClean="0"/>
          </a:p>
          <a:p>
            <a:pPr algn="ctr"/>
            <a:endParaRPr lang="sr-Latn-ME" sz="3200" b="1" dirty="0"/>
          </a:p>
          <a:p>
            <a:pPr algn="ctr">
              <a:buFont typeface="Arial" pitchFamily="34" charset="0"/>
              <a:buChar char="•"/>
            </a:pPr>
            <a:r>
              <a:rPr lang="sr-Latn-ME" sz="3200" b="1" dirty="0" smtClean="0"/>
              <a:t> </a:t>
            </a:r>
            <a:r>
              <a:rPr lang="en-US" sz="3200" b="1" dirty="0" smtClean="0"/>
              <a:t> </a:t>
            </a:r>
            <a:r>
              <a:rPr lang="en-US" sz="3200" b="1" dirty="0" err="1"/>
              <a:t>Ovo</a:t>
            </a:r>
            <a:r>
              <a:rPr lang="en-US" sz="3200" b="1" dirty="0"/>
              <a:t> </a:t>
            </a:r>
            <a:r>
              <a:rPr lang="en-US" sz="3200" b="1" dirty="0" err="1"/>
              <a:t>treba</a:t>
            </a:r>
            <a:r>
              <a:rPr lang="en-US" sz="3200" b="1" dirty="0"/>
              <a:t> </a:t>
            </a:r>
            <a:r>
              <a:rPr lang="en-US" sz="3200" b="1" dirty="0" err="1"/>
              <a:t>da</a:t>
            </a:r>
            <a:r>
              <a:rPr lang="en-US" sz="3200" b="1" dirty="0"/>
              <a:t> se </a:t>
            </a:r>
            <a:r>
              <a:rPr lang="en-US" sz="3200" b="1" dirty="0" err="1"/>
              <a:t>pripremi</a:t>
            </a:r>
            <a:r>
              <a:rPr lang="en-US" sz="3200" b="1" dirty="0"/>
              <a:t> </a:t>
            </a:r>
            <a:r>
              <a:rPr lang="en-US" sz="3200" b="1" dirty="0" err="1"/>
              <a:t>na</a:t>
            </a:r>
            <a:r>
              <a:rPr lang="en-US" sz="3200" b="1" dirty="0"/>
              <a:t> </a:t>
            </a:r>
            <a:r>
              <a:rPr lang="en-US" sz="3200" b="1" dirty="0" err="1"/>
              <a:t>jesen</a:t>
            </a:r>
            <a:r>
              <a:rPr lang="en-US" sz="3200" b="1" dirty="0"/>
              <a:t>, </a:t>
            </a:r>
            <a:r>
              <a:rPr lang="en-US" sz="3200" b="1" dirty="0" err="1"/>
              <a:t>dok</a:t>
            </a:r>
            <a:r>
              <a:rPr lang="en-US" sz="3200" b="1" dirty="0"/>
              <a:t> je </a:t>
            </a:r>
            <a:r>
              <a:rPr lang="en-US" sz="3200" b="1" dirty="0" err="1"/>
              <a:t>još</a:t>
            </a:r>
            <a:r>
              <a:rPr lang="en-US" sz="3200" b="1" dirty="0"/>
              <a:t> </a:t>
            </a:r>
            <a:r>
              <a:rPr lang="en-US" sz="3200" b="1" dirty="0" err="1"/>
              <a:t>toplo</a:t>
            </a:r>
            <a:r>
              <a:rPr lang="en-US" sz="3200" b="1" dirty="0"/>
              <a:t> </a:t>
            </a:r>
            <a:r>
              <a:rPr lang="en-US" sz="3200" b="1" dirty="0" err="1"/>
              <a:t>zbog</a:t>
            </a:r>
            <a:r>
              <a:rPr lang="en-US" sz="3200" b="1" dirty="0"/>
              <a:t> </a:t>
            </a:r>
            <a:r>
              <a:rPr lang="en-US" sz="3200" b="1" dirty="0" err="1"/>
              <a:t>dezinfekcije</a:t>
            </a:r>
            <a:r>
              <a:rPr lang="en-US" sz="3200" b="1" dirty="0"/>
              <a:t> </a:t>
            </a:r>
            <a:r>
              <a:rPr lang="en-US" sz="3200" b="1" dirty="0" err="1"/>
              <a:t>hemijskim</a:t>
            </a:r>
            <a:r>
              <a:rPr lang="en-US" sz="3200" b="1" dirty="0"/>
              <a:t> </a:t>
            </a:r>
            <a:r>
              <a:rPr lang="en-US" sz="3200" b="1" dirty="0" err="1"/>
              <a:t>preparatima</a:t>
            </a:r>
            <a:r>
              <a:rPr lang="en-US" sz="3200" b="1" dirty="0"/>
              <a:t>. 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topla lej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Rezultat slika za izgradnja tople le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rodna sl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i55.tinypic.com/2evssw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28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349</Words>
  <Application>Microsoft Office PowerPoint</Application>
  <PresentationFormat>On-screen Show (4:3)</PresentationFormat>
  <Paragraphs>47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Algerian</vt:lpstr>
      <vt:lpstr>Arial</vt:lpstr>
      <vt:lpstr>Calibri</vt:lpstr>
      <vt:lpstr>Times New Roman</vt:lpstr>
      <vt:lpstr>Wingdings</vt:lpstr>
      <vt:lpstr>Office Theme</vt:lpstr>
      <vt:lpstr>TOPLE  LEJE</vt:lpstr>
      <vt:lpstr>PROSTOR U ZEMLJIŠTU IVICE OD DASAKA POKRIVEN STAKLOM</vt:lpstr>
      <vt:lpstr>PowerPoint Presentation</vt:lpstr>
      <vt:lpstr>PowerPoint Presentation</vt:lpstr>
      <vt:lpstr>PowerPoint Presentation</vt:lpstr>
      <vt:lpstr>PowerPoint Presentation</vt:lpstr>
      <vt:lpstr>PROIZVODNJA RASADA I RANOG POVRĆA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IZRADA TOPLIH LEJA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TOPLE  LEJE</dc:title>
  <dc:creator>Win 7</dc:creator>
  <cp:lastModifiedBy>Windows User</cp:lastModifiedBy>
  <cp:revision>7</cp:revision>
  <dcterms:created xsi:type="dcterms:W3CDTF">2016-11-21T08:49:01Z</dcterms:created>
  <dcterms:modified xsi:type="dcterms:W3CDTF">2020-03-15T09:14:55Z</dcterms:modified>
</cp:coreProperties>
</file>