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7" r:id="rId4"/>
    <p:sldId id="264" r:id="rId5"/>
    <p:sldId id="258" r:id="rId6"/>
    <p:sldId id="265" r:id="rId7"/>
    <p:sldId id="260" r:id="rId8"/>
    <p:sldId id="262" r:id="rId9"/>
    <p:sldId id="266" r:id="rId10"/>
    <p:sldId id="267" r:id="rId11"/>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320" y="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A2D17655-BD68-4670-BB45-406BE8C74F2F}" type="datetimeFigureOut">
              <a:rPr lang="sr-Latn-ME" smtClean="0"/>
              <a:t>17.3.2020.</a:t>
            </a:fld>
            <a:endParaRPr lang="sr-Latn-ME"/>
          </a:p>
        </p:txBody>
      </p:sp>
      <p:sp>
        <p:nvSpPr>
          <p:cNvPr id="17" name="Footer Placeholder 16"/>
          <p:cNvSpPr>
            <a:spLocks noGrp="1"/>
          </p:cNvSpPr>
          <p:nvPr>
            <p:ph type="ftr" sz="quarter" idx="11"/>
          </p:nvPr>
        </p:nvSpPr>
        <p:spPr/>
        <p:txBody>
          <a:bodyPr/>
          <a:lstStyle/>
          <a:p>
            <a:endParaRPr lang="sr-Latn-ME"/>
          </a:p>
        </p:txBody>
      </p:sp>
      <p:sp>
        <p:nvSpPr>
          <p:cNvPr id="29" name="Slide Number Placeholder 28"/>
          <p:cNvSpPr>
            <a:spLocks noGrp="1"/>
          </p:cNvSpPr>
          <p:nvPr>
            <p:ph type="sldNum" sz="quarter" idx="12"/>
          </p:nvPr>
        </p:nvSpPr>
        <p:spPr/>
        <p:txBody>
          <a:bodyPr/>
          <a:lstStyle/>
          <a:p>
            <a:fld id="{747041A6-265B-4B77-BB13-965E30D74194}" type="slidenum">
              <a:rPr lang="sr-Latn-ME" smtClean="0"/>
              <a:t>‹#›</a:t>
            </a:fld>
            <a:endParaRPr lang="sr-Latn-ME"/>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2D17655-BD68-4670-BB45-406BE8C74F2F}" type="datetimeFigureOut">
              <a:rPr lang="sr-Latn-ME" smtClean="0"/>
              <a:t>17.3.2020.</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747041A6-265B-4B77-BB13-965E30D74194}" type="slidenum">
              <a:rPr lang="sr-Latn-ME" smtClean="0"/>
              <a:t>‹#›</a:t>
            </a:fld>
            <a:endParaRPr lang="sr-Latn-M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2D17655-BD68-4670-BB45-406BE8C74F2F}" type="datetimeFigureOut">
              <a:rPr lang="sr-Latn-ME" smtClean="0"/>
              <a:t>17.3.2020.</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a:xfrm>
            <a:off x="7924800" y="6416675"/>
            <a:ext cx="762000" cy="365125"/>
          </a:xfrm>
        </p:spPr>
        <p:txBody>
          <a:bodyPr/>
          <a:lstStyle/>
          <a:p>
            <a:fld id="{747041A6-265B-4B77-BB13-965E30D74194}" type="slidenum">
              <a:rPr lang="sr-Latn-ME" smtClean="0"/>
              <a:t>‹#›</a:t>
            </a:fld>
            <a:endParaRPr lang="sr-Latn-M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2D17655-BD68-4670-BB45-406BE8C74F2F}" type="datetimeFigureOut">
              <a:rPr lang="sr-Latn-ME" smtClean="0"/>
              <a:t>17.3.2020.</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747041A6-265B-4B77-BB13-965E30D74194}" type="slidenum">
              <a:rPr lang="sr-Latn-ME" smtClean="0"/>
              <a:t>‹#›</a:t>
            </a:fld>
            <a:endParaRPr lang="sr-Latn-M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2D17655-BD68-4670-BB45-406BE8C74F2F}" type="datetimeFigureOut">
              <a:rPr lang="sr-Latn-ME" smtClean="0"/>
              <a:t>17.3.2020.</a:t>
            </a:fld>
            <a:endParaRPr lang="sr-Latn-ME"/>
          </a:p>
        </p:txBody>
      </p:sp>
      <p:sp>
        <p:nvSpPr>
          <p:cNvPr id="8" name="Footer Placeholder 7"/>
          <p:cNvSpPr>
            <a:spLocks noGrp="1"/>
          </p:cNvSpPr>
          <p:nvPr>
            <p:ph type="ftr" sz="quarter" idx="11"/>
          </p:nvPr>
        </p:nvSpPr>
        <p:spPr/>
        <p:txBody>
          <a:bodyPr/>
          <a:lstStyle/>
          <a:p>
            <a:endParaRPr lang="sr-Latn-ME"/>
          </a:p>
        </p:txBody>
      </p:sp>
      <p:sp>
        <p:nvSpPr>
          <p:cNvPr id="9" name="Slide Number Placeholder 8"/>
          <p:cNvSpPr>
            <a:spLocks noGrp="1"/>
          </p:cNvSpPr>
          <p:nvPr>
            <p:ph type="sldNum" sz="quarter" idx="12"/>
          </p:nvPr>
        </p:nvSpPr>
        <p:spPr/>
        <p:txBody>
          <a:bodyPr/>
          <a:lstStyle/>
          <a:p>
            <a:fld id="{747041A6-265B-4B77-BB13-965E30D74194}" type="slidenum">
              <a:rPr lang="sr-Latn-ME" smtClean="0"/>
              <a:t>‹#›</a:t>
            </a:fld>
            <a:endParaRPr lang="sr-Latn-M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2D17655-BD68-4670-BB45-406BE8C74F2F}" type="datetimeFigureOut">
              <a:rPr lang="sr-Latn-ME" smtClean="0"/>
              <a:t>17.3.2020.</a:t>
            </a:fld>
            <a:endParaRPr lang="sr-Latn-ME"/>
          </a:p>
        </p:txBody>
      </p:sp>
      <p:sp>
        <p:nvSpPr>
          <p:cNvPr id="4" name="Footer Placeholder 3"/>
          <p:cNvSpPr>
            <a:spLocks noGrp="1"/>
          </p:cNvSpPr>
          <p:nvPr>
            <p:ph type="ftr" sz="quarter" idx="11"/>
          </p:nvPr>
        </p:nvSpPr>
        <p:spPr/>
        <p:txBody>
          <a:bodyPr/>
          <a:lstStyle/>
          <a:p>
            <a:endParaRPr lang="sr-Latn-ME"/>
          </a:p>
        </p:txBody>
      </p:sp>
      <p:sp>
        <p:nvSpPr>
          <p:cNvPr id="5" name="Slide Number Placeholder 4"/>
          <p:cNvSpPr>
            <a:spLocks noGrp="1"/>
          </p:cNvSpPr>
          <p:nvPr>
            <p:ph type="sldNum" sz="quarter" idx="12"/>
          </p:nvPr>
        </p:nvSpPr>
        <p:spPr/>
        <p:txBody>
          <a:bodyPr/>
          <a:lstStyle/>
          <a:p>
            <a:fld id="{747041A6-265B-4B77-BB13-965E30D74194}" type="slidenum">
              <a:rPr lang="sr-Latn-ME" smtClean="0"/>
              <a:t>‹#›</a:t>
            </a:fld>
            <a:endParaRPr lang="sr-Latn-M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D17655-BD68-4670-BB45-406BE8C74F2F}" type="datetimeFigureOut">
              <a:rPr lang="sr-Latn-ME" smtClean="0"/>
              <a:t>17.3.2020.</a:t>
            </a:fld>
            <a:endParaRPr lang="sr-Latn-ME"/>
          </a:p>
        </p:txBody>
      </p:sp>
      <p:sp>
        <p:nvSpPr>
          <p:cNvPr id="3" name="Footer Placeholder 2"/>
          <p:cNvSpPr>
            <a:spLocks noGrp="1"/>
          </p:cNvSpPr>
          <p:nvPr>
            <p:ph type="ftr" sz="quarter" idx="11"/>
          </p:nvPr>
        </p:nvSpPr>
        <p:spPr/>
        <p:txBody>
          <a:bodyPr/>
          <a:lstStyle/>
          <a:p>
            <a:endParaRPr lang="sr-Latn-ME"/>
          </a:p>
        </p:txBody>
      </p:sp>
      <p:sp>
        <p:nvSpPr>
          <p:cNvPr id="4" name="Slide Number Placeholder 3"/>
          <p:cNvSpPr>
            <a:spLocks noGrp="1"/>
          </p:cNvSpPr>
          <p:nvPr>
            <p:ph type="sldNum" sz="quarter" idx="12"/>
          </p:nvPr>
        </p:nvSpPr>
        <p:spPr/>
        <p:txBody>
          <a:bodyPr/>
          <a:lstStyle/>
          <a:p>
            <a:fld id="{747041A6-265B-4B77-BB13-965E30D74194}" type="slidenum">
              <a:rPr lang="sr-Latn-ME" smtClean="0"/>
              <a:t>‹#›</a:t>
            </a:fld>
            <a:endParaRPr lang="sr-Latn-M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2D17655-BD68-4670-BB45-406BE8C74F2F}" type="datetimeFigureOut">
              <a:rPr lang="sr-Latn-ME" smtClean="0"/>
              <a:t>17.3.2020.</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747041A6-265B-4B77-BB13-965E30D74194}" type="slidenum">
              <a:rPr lang="sr-Latn-ME" smtClean="0"/>
              <a:t>‹#›</a:t>
            </a:fld>
            <a:endParaRPr lang="sr-Latn-M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2D17655-BD68-4670-BB45-406BE8C74F2F}" type="datetimeFigureOut">
              <a:rPr lang="sr-Latn-ME" smtClean="0"/>
              <a:t>17.3.2020.</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747041A6-265B-4B77-BB13-965E30D74194}" type="slidenum">
              <a:rPr lang="sr-Latn-ME" smtClean="0"/>
              <a:t>‹#›</a:t>
            </a:fld>
            <a:endParaRPr lang="sr-Latn-M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2D17655-BD68-4670-BB45-406BE8C74F2F}" type="datetimeFigureOut">
              <a:rPr lang="sr-Latn-ME" smtClean="0"/>
              <a:t>17.3.2020.</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747041A6-265B-4B77-BB13-965E30D74194}" type="slidenum">
              <a:rPr lang="sr-Latn-ME" smtClean="0"/>
              <a:t>‹#›</a:t>
            </a:fld>
            <a:endParaRPr lang="sr-Latn-M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2D17655-BD68-4670-BB45-406BE8C74F2F}" type="datetimeFigureOut">
              <a:rPr lang="sr-Latn-ME" smtClean="0"/>
              <a:t>17.3.2020.</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747041A6-265B-4B77-BB13-965E30D74194}" type="slidenum">
              <a:rPr lang="sr-Latn-ME" smtClean="0"/>
              <a:t>‹#›</a:t>
            </a:fld>
            <a:endParaRPr lang="sr-Latn-M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2D17655-BD68-4670-BB45-406BE8C74F2F}" type="datetimeFigureOut">
              <a:rPr lang="sr-Latn-ME" smtClean="0"/>
              <a:t>17.3.2020.</a:t>
            </a:fld>
            <a:endParaRPr lang="sr-Latn-ME"/>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sr-Latn-ME"/>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47041A6-265B-4B77-BB13-965E30D74194}" type="slidenum">
              <a:rPr lang="sr-Latn-ME" smtClean="0"/>
              <a:t>‹#›</a:t>
            </a:fld>
            <a:endParaRPr lang="sr-Latn-ME"/>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404664"/>
            <a:ext cx="8229600" cy="1224136"/>
          </a:xfrm>
        </p:spPr>
        <p:txBody>
          <a:bodyPr/>
          <a:lstStyle/>
          <a:p>
            <a:r>
              <a:rPr lang="sr-Latn-ME" dirty="0" smtClean="0"/>
              <a:t>Karl gustav jung</a:t>
            </a:r>
            <a:endParaRPr lang="sr-Latn-ME" dirty="0"/>
          </a:p>
        </p:txBody>
      </p:sp>
      <p:sp>
        <p:nvSpPr>
          <p:cNvPr id="3" name="Subtitle 2"/>
          <p:cNvSpPr>
            <a:spLocks noGrp="1"/>
          </p:cNvSpPr>
          <p:nvPr>
            <p:ph type="subTitle" idx="1"/>
          </p:nvPr>
        </p:nvSpPr>
        <p:spPr/>
        <p:txBody>
          <a:bodyPr>
            <a:noAutofit/>
          </a:bodyPr>
          <a:lstStyle/>
          <a:p>
            <a:r>
              <a:rPr lang="sr-Latn-ME" sz="7200" b="1" i="1" dirty="0" smtClean="0"/>
              <a:t>Ličnost </a:t>
            </a:r>
            <a:endParaRPr lang="sr-Latn-ME" sz="7200" b="1" i="1" dirty="0"/>
          </a:p>
        </p:txBody>
      </p:sp>
    </p:spTree>
    <p:extLst>
      <p:ext uri="{BB962C8B-B14F-4D97-AF65-F5344CB8AC3E}">
        <p14:creationId xmlns:p14="http://schemas.microsoft.com/office/powerpoint/2010/main" val="3375555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ME" dirty="0" smtClean="0"/>
              <a:t>KARL GUSTAV JUNG</a:t>
            </a:r>
            <a:br>
              <a:rPr lang="sr-Latn-ME" dirty="0" smtClean="0"/>
            </a:br>
            <a:r>
              <a:rPr lang="sr-Latn-ME" dirty="0" smtClean="0"/>
              <a:t>Jedan od najpoznatijih psihologa</a:t>
            </a:r>
            <a:endParaRPr lang="sr-Latn-M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39753" y="1600200"/>
            <a:ext cx="4392488" cy="4997152"/>
          </a:xfrm>
        </p:spPr>
      </p:pic>
    </p:spTree>
    <p:extLst>
      <p:ext uri="{BB962C8B-B14F-4D97-AF65-F5344CB8AC3E}">
        <p14:creationId xmlns:p14="http://schemas.microsoft.com/office/powerpoint/2010/main" val="591524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945" y="385474"/>
            <a:ext cx="8229600" cy="999981"/>
          </a:xfrm>
        </p:spPr>
        <p:txBody>
          <a:bodyPr>
            <a:normAutofit/>
          </a:bodyPr>
          <a:lstStyle/>
          <a:p>
            <a:r>
              <a:rPr lang="sr-Latn-ME" dirty="0" smtClean="0"/>
              <a:t>Lično nesvjesno</a:t>
            </a:r>
            <a:endParaRPr lang="sr-Latn-ME"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7504" y="2276872"/>
            <a:ext cx="4968552" cy="4032448"/>
          </a:xfrm>
        </p:spPr>
      </p:pic>
      <p:sp>
        <p:nvSpPr>
          <p:cNvPr id="3" name="Content Placeholder 2"/>
          <p:cNvSpPr>
            <a:spLocks noGrp="1"/>
          </p:cNvSpPr>
          <p:nvPr>
            <p:ph sz="half" idx="2"/>
          </p:nvPr>
        </p:nvSpPr>
        <p:spPr/>
        <p:txBody>
          <a:bodyPr>
            <a:normAutofit lnSpcReduction="10000"/>
          </a:bodyPr>
          <a:lstStyle/>
          <a:p>
            <a:r>
              <a:rPr lang="sr-Latn-ME" dirty="0"/>
              <a:t>U prethodnoj lekciji govorili smo o tome kako je Frojd psihu čovjeka podijelio na svjeso i nesvjesno. Uporedio je sa santom leda. Dakle ono što je iznad povrsine mora je svjesno a ono što je ispod je </a:t>
            </a:r>
            <a:r>
              <a:rPr lang="sr-Latn-ME" dirty="0" smtClean="0"/>
              <a:t>nesvjesno.To nazivamo –lično nesvjesno </a:t>
            </a:r>
            <a:endParaRPr lang="sr-Latn-ME" dirty="0"/>
          </a:p>
        </p:txBody>
      </p:sp>
    </p:spTree>
    <p:extLst>
      <p:ext uri="{BB962C8B-B14F-4D97-AF65-F5344CB8AC3E}">
        <p14:creationId xmlns:p14="http://schemas.microsoft.com/office/powerpoint/2010/main" val="983367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ME" dirty="0" smtClean="0"/>
              <a:t>Kolektivno nesvjesno</a:t>
            </a:r>
            <a:endParaRPr lang="sr-Latn-ME" dirty="0"/>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2347490"/>
            <a:ext cx="4038600" cy="3031382"/>
          </a:xfrm>
        </p:spPr>
      </p:pic>
      <p:sp>
        <p:nvSpPr>
          <p:cNvPr id="3" name="Content Placeholder 2"/>
          <p:cNvSpPr>
            <a:spLocks noGrp="1"/>
          </p:cNvSpPr>
          <p:nvPr>
            <p:ph sz="half" idx="2"/>
          </p:nvPr>
        </p:nvSpPr>
        <p:spPr>
          <a:xfrm>
            <a:off x="4648200" y="1600200"/>
            <a:ext cx="4038600" cy="5069160"/>
          </a:xfrm>
        </p:spPr>
        <p:txBody>
          <a:bodyPr>
            <a:normAutofit fontScale="92500" lnSpcReduction="10000"/>
          </a:bodyPr>
          <a:lstStyle/>
          <a:p>
            <a:r>
              <a:rPr lang="sr-Latn-ME" dirty="0" smtClean="0"/>
              <a:t>Sada zamislite sve ljude sa ove karte svijeta. Svako ima sopstveno lično nesvjesno. Dakle svako ima onu svoju santu leda.Jung je objasnio da kada se lično nesvjesno svakog čovjeka,  gdje god on ćivio, i onog iz Nikšića i onog iz Čikaga, ujedini u jedno veliko energetsko polje, to se zove kolektivno nesvjesno. </a:t>
            </a:r>
            <a:endParaRPr lang="sr-Latn-ME" dirty="0"/>
          </a:p>
        </p:txBody>
      </p:sp>
    </p:spTree>
    <p:extLst>
      <p:ext uri="{BB962C8B-B14F-4D97-AF65-F5344CB8AC3E}">
        <p14:creationId xmlns:p14="http://schemas.microsoft.com/office/powerpoint/2010/main" val="2474649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r-Latn-ME" sz="4400" dirty="0" smtClean="0">
                <a:solidFill>
                  <a:schemeClr val="bg1"/>
                </a:solidFill>
              </a:rPr>
              <a:t>Kolektivno nesvjesno</a:t>
            </a:r>
            <a:endParaRPr lang="sr-Latn-ME" sz="4400" dirty="0">
              <a:solidFill>
                <a:schemeClr val="bg1"/>
              </a:solidFill>
            </a:endParaRPr>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57200" y="2601119"/>
            <a:ext cx="4038600" cy="2524125"/>
          </a:xfrm>
        </p:spPr>
      </p:pic>
      <p:sp>
        <p:nvSpPr>
          <p:cNvPr id="3" name="Content Placeholder 2"/>
          <p:cNvSpPr>
            <a:spLocks noGrp="1"/>
          </p:cNvSpPr>
          <p:nvPr>
            <p:ph sz="half" idx="2"/>
          </p:nvPr>
        </p:nvSpPr>
        <p:spPr/>
        <p:txBody>
          <a:bodyPr>
            <a:normAutofit fontScale="92500" lnSpcReduction="10000"/>
          </a:bodyPr>
          <a:lstStyle/>
          <a:p>
            <a:r>
              <a:rPr lang="sr-Latn-ME" dirty="0" smtClean="0"/>
              <a:t>Zamislite kolektivno nesvjesno kao kosmičko polje u kom su smještena sva sjećanja, emocije, uspomene ljudi koji su ikada postojali od postanka čovjeka. Mozda je malo neobično ili čudno ali po ovoj teoriji se Jung proslavio i ostavio velik uticaj na kasniji razvoj psihologije.</a:t>
            </a:r>
            <a:endParaRPr lang="sr-Latn-ME" dirty="0"/>
          </a:p>
        </p:txBody>
      </p:sp>
    </p:spTree>
    <p:extLst>
      <p:ext uri="{BB962C8B-B14F-4D97-AF65-F5344CB8AC3E}">
        <p14:creationId xmlns:p14="http://schemas.microsoft.com/office/powerpoint/2010/main" val="441729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ME" dirty="0" smtClean="0"/>
              <a:t>ARHETIPOVI </a:t>
            </a:r>
            <a:endParaRPr lang="sr-Latn-ME" dirty="0"/>
          </a:p>
        </p:txBody>
      </p:sp>
      <p:sp>
        <p:nvSpPr>
          <p:cNvPr id="5" name="Subtitle 4"/>
          <p:cNvSpPr>
            <a:spLocks noGrp="1"/>
          </p:cNvSpPr>
          <p:nvPr>
            <p:ph type="subTitle" idx="1"/>
          </p:nvPr>
        </p:nvSpPr>
        <p:spPr/>
        <p:txBody>
          <a:bodyPr>
            <a:normAutofit lnSpcReduction="10000"/>
          </a:bodyPr>
          <a:lstStyle/>
          <a:p>
            <a:r>
              <a:rPr lang="sr-Latn-ME" dirty="0" smtClean="0"/>
              <a:t>Pojam po kom se Jung proslavio i uz pomoć kog je Jung  objasnio psihu šovjeka. Arhetipovi se nalaze u kolektivnom nesvjesnom.</a:t>
            </a:r>
            <a:endParaRPr lang="sr-Latn-ME" dirty="0"/>
          </a:p>
        </p:txBody>
      </p:sp>
    </p:spTree>
    <p:extLst>
      <p:ext uri="{BB962C8B-B14F-4D97-AF65-F5344CB8AC3E}">
        <p14:creationId xmlns:p14="http://schemas.microsoft.com/office/powerpoint/2010/main" val="3247945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ME" dirty="0" smtClean="0"/>
              <a:t>Arhetip</a:t>
            </a:r>
            <a:endParaRPr lang="sr-Latn-ME" dirty="0"/>
          </a:p>
        </p:txBody>
      </p:sp>
      <p:sp>
        <p:nvSpPr>
          <p:cNvPr id="3" name="Content Placeholder 2"/>
          <p:cNvSpPr>
            <a:spLocks noGrp="1"/>
          </p:cNvSpPr>
          <p:nvPr>
            <p:ph idx="1"/>
          </p:nvPr>
        </p:nvSpPr>
        <p:spPr/>
        <p:txBody>
          <a:bodyPr>
            <a:normAutofit fontScale="85000" lnSpcReduction="20000"/>
          </a:bodyPr>
          <a:lstStyle/>
          <a:p>
            <a:r>
              <a:rPr lang="vi-VN" dirty="0"/>
              <a:t>Kolektivno </a:t>
            </a:r>
            <a:r>
              <a:rPr lang="vi-VN" dirty="0" smtClean="0"/>
              <a:t>nesv</a:t>
            </a:r>
            <a:r>
              <a:rPr lang="sr-Latn-ME" dirty="0" smtClean="0"/>
              <a:t>j</a:t>
            </a:r>
            <a:r>
              <a:rPr lang="vi-VN" dirty="0" smtClean="0"/>
              <a:t>esno sadrži </a:t>
            </a:r>
            <a:r>
              <a:rPr lang="vi-VN" dirty="0"/>
              <a:t>opšte, za </a:t>
            </a:r>
            <a:r>
              <a:rPr lang="vi-VN" dirty="0" smtClean="0"/>
              <a:t>c</a:t>
            </a:r>
            <a:r>
              <a:rPr lang="sr-Latn-ME" dirty="0" smtClean="0"/>
              <a:t>ij</a:t>
            </a:r>
            <a:r>
              <a:rPr lang="vi-VN" dirty="0" smtClean="0"/>
              <a:t>elo čov</a:t>
            </a:r>
            <a:r>
              <a:rPr lang="sr-Latn-ME" dirty="0" smtClean="0"/>
              <a:t>j</a:t>
            </a:r>
            <a:r>
              <a:rPr lang="vi-VN" dirty="0" smtClean="0"/>
              <a:t>ečanstvo </a:t>
            </a:r>
            <a:r>
              <a:rPr lang="vi-VN" dirty="0"/>
              <a:t>tipične </a:t>
            </a:r>
            <a:r>
              <a:rPr lang="vi-VN" dirty="0" smtClean="0"/>
              <a:t>nasl</a:t>
            </a:r>
            <a:r>
              <a:rPr lang="sr-Latn-ME" dirty="0" smtClean="0"/>
              <a:t>ij</a:t>
            </a:r>
            <a:r>
              <a:rPr lang="vi-VN" dirty="0" smtClean="0"/>
              <a:t>eđene </a:t>
            </a:r>
            <a:r>
              <a:rPr lang="vi-VN" dirty="0"/>
              <a:t>forme opažanja i </a:t>
            </a:r>
            <a:r>
              <a:rPr lang="vi-VN" dirty="0" smtClean="0"/>
              <a:t>razum</a:t>
            </a:r>
            <a:r>
              <a:rPr lang="sr-Latn-ME" dirty="0" smtClean="0"/>
              <a:t>j</a:t>
            </a:r>
            <a:r>
              <a:rPr lang="vi-VN" dirty="0" smtClean="0"/>
              <a:t>evanja</a:t>
            </a:r>
            <a:r>
              <a:rPr lang="vi-VN" dirty="0"/>
              <a:t>, takozvane arhetipove. Oni predstavljaju ogromno duhovno nasleđe ljudskog razvoja. Oni su otisci opšteljudskog iskustva sticanog u toku hiljada godina u tipičnim, uvek ponavljanim situacijama. S toga se pojavljuju u </a:t>
            </a:r>
            <a:r>
              <a:rPr lang="vi-VN" dirty="0" smtClean="0"/>
              <a:t>sv</a:t>
            </a:r>
            <a:r>
              <a:rPr lang="sr-Latn-ME" dirty="0" smtClean="0"/>
              <a:t>ij</a:t>
            </a:r>
            <a:r>
              <a:rPr lang="vi-VN" dirty="0" smtClean="0"/>
              <a:t>esti </a:t>
            </a:r>
            <a:r>
              <a:rPr lang="vi-VN" dirty="0"/>
              <a:t>pojedinca kada se ponovi </a:t>
            </a:r>
            <a:r>
              <a:rPr lang="sr-Latn-ME" dirty="0" smtClean="0"/>
              <a:t>neka slična situacija </a:t>
            </a:r>
            <a:r>
              <a:rPr lang="vi-VN" dirty="0" smtClean="0"/>
              <a:t>u </a:t>
            </a:r>
            <a:r>
              <a:rPr lang="vi-VN" dirty="0"/>
              <a:t>njegovom ličnom životu.</a:t>
            </a:r>
          </a:p>
          <a:p>
            <a:endParaRPr lang="vi-VN" dirty="0"/>
          </a:p>
          <a:p>
            <a:r>
              <a:rPr lang="vi-VN" dirty="0"/>
              <a:t>Jung je arhetipovima pridavao veliku važnost. Smatrajući da dokazano postoje, i </a:t>
            </a:r>
            <a:r>
              <a:rPr lang="vi-VN" dirty="0" smtClean="0"/>
              <a:t>to </a:t>
            </a:r>
            <a:r>
              <a:rPr lang="vi-VN" dirty="0"/>
              <a:t>u snovima, fantazijama, vizijama, u umetničkom stvaralaštvu (naročito velikih stvaralaca), tako i u sumanutim sadržajima i halucinacijama duševno </a:t>
            </a:r>
            <a:r>
              <a:rPr lang="vi-VN" dirty="0" smtClean="0"/>
              <a:t>bolesni</a:t>
            </a:r>
            <a:r>
              <a:rPr lang="sr-Latn-ME" dirty="0" smtClean="0"/>
              <a:t>h. </a:t>
            </a:r>
            <a:r>
              <a:rPr lang="vi-VN" dirty="0" smtClean="0"/>
              <a:t>Osim </a:t>
            </a:r>
            <a:r>
              <a:rPr lang="vi-VN" dirty="0"/>
              <a:t>ovoga, Jung je i smatrao da arhetipovi </a:t>
            </a:r>
            <a:r>
              <a:rPr lang="vi-VN" dirty="0" smtClean="0"/>
              <a:t>pos</a:t>
            </a:r>
            <a:r>
              <a:rPr lang="sr-Latn-ME" dirty="0" smtClean="0"/>
              <a:t>j</a:t>
            </a:r>
            <a:r>
              <a:rPr lang="vi-VN" dirty="0" smtClean="0"/>
              <a:t>eduju </a:t>
            </a:r>
            <a:r>
              <a:rPr lang="vi-VN" dirty="0"/>
              <a:t>veliki energetski naboj.</a:t>
            </a:r>
            <a:endParaRPr lang="sr-Latn-ME" dirty="0"/>
          </a:p>
        </p:txBody>
      </p:sp>
    </p:spTree>
    <p:extLst>
      <p:ext uri="{BB962C8B-B14F-4D97-AF65-F5344CB8AC3E}">
        <p14:creationId xmlns:p14="http://schemas.microsoft.com/office/powerpoint/2010/main" val="585635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ME" dirty="0" smtClean="0"/>
              <a:t>Arhetip sjenke</a:t>
            </a:r>
            <a:endParaRPr lang="sr-Latn-ME" dirty="0"/>
          </a:p>
        </p:txBody>
      </p:sp>
      <p:sp>
        <p:nvSpPr>
          <p:cNvPr id="4" name="Content Placeholder 3"/>
          <p:cNvSpPr>
            <a:spLocks noGrp="1"/>
          </p:cNvSpPr>
          <p:nvPr>
            <p:ph sz="half" idx="1"/>
          </p:nvPr>
        </p:nvSpPr>
        <p:spPr>
          <a:xfrm>
            <a:off x="251520" y="1600200"/>
            <a:ext cx="4244280" cy="4525963"/>
          </a:xfrm>
        </p:spPr>
        <p:txBody>
          <a:bodyPr>
            <a:noAutofit/>
          </a:bodyPr>
          <a:lstStyle/>
          <a:p>
            <a:r>
              <a:rPr lang="sr-Latn-ME" sz="1800" dirty="0" smtClean="0"/>
              <a:t>Sjenka </a:t>
            </a:r>
            <a:r>
              <a:rPr lang="sr-Latn-ME" sz="1800" dirty="0"/>
              <a:t>je ona osoba kakva ne želimo biti. Sastoji se od </a:t>
            </a:r>
            <a:r>
              <a:rPr lang="sr-Latn-ME" sz="1800" dirty="0" smtClean="0"/>
              <a:t>naših misli</a:t>
            </a:r>
            <a:r>
              <a:rPr lang="sr-Latn-ME" sz="1800" dirty="0"/>
              <a:t>, emocija i nagona koji su nam previše bolni, sramotni i neukusni da bismo ih </a:t>
            </a:r>
            <a:r>
              <a:rPr lang="sr-Latn-ME" sz="1800" dirty="0" smtClean="0"/>
              <a:t>prihvatili. Zbog </a:t>
            </a:r>
            <a:r>
              <a:rPr lang="sr-Latn-ME" sz="1800" dirty="0"/>
              <a:t>toga, umjesto da se suočavamo sa njima, mi ih potiskujemo i prebacujemo na </a:t>
            </a:r>
            <a:r>
              <a:rPr lang="sr-Latn-ME" sz="1800" dirty="0" smtClean="0"/>
              <a:t>druge ljude</a:t>
            </a:r>
            <a:r>
              <a:rPr lang="sr-Latn-ME" sz="1800" dirty="0"/>
              <a:t>. Jung je smatrao da lični rast i razvoj čovjeka nije moguć ako ne upoznamo našu sjenku </a:t>
            </a:r>
            <a:r>
              <a:rPr lang="sr-Latn-ME" sz="1800" dirty="0" smtClean="0"/>
              <a:t>i prihvatimo </a:t>
            </a:r>
            <a:r>
              <a:rPr lang="sr-Latn-ME" sz="1800" dirty="0"/>
              <a:t>je. Dakle jung bi rekao da Sjenka kao arhetip postoji u kolektivnom nesvjesnom </a:t>
            </a:r>
            <a:r>
              <a:rPr lang="sr-Latn-ME" sz="1800" dirty="0" smtClean="0"/>
              <a:t>i dio </a:t>
            </a:r>
            <a:r>
              <a:rPr lang="sr-Latn-ME" sz="1800" dirty="0"/>
              <a:t>je ljudske psihe ne moze nestati. Arhetip je zajednički za sve ljude kao što je </a:t>
            </a:r>
            <a:r>
              <a:rPr lang="sr-Latn-ME" sz="1800" dirty="0" smtClean="0"/>
              <a:t>zajedničko da </a:t>
            </a:r>
            <a:r>
              <a:rPr lang="sr-Latn-ME" sz="1800" dirty="0"/>
              <a:t>imaju kožu.</a:t>
            </a:r>
          </a:p>
        </p:txBody>
      </p:sp>
      <p:pic>
        <p:nvPicPr>
          <p:cNvPr id="3" name="Content Placeholder 2"/>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2348706"/>
            <a:ext cx="4038600" cy="3028950"/>
          </a:xfrm>
        </p:spPr>
      </p:pic>
    </p:spTree>
    <p:extLst>
      <p:ext uri="{BB962C8B-B14F-4D97-AF65-F5344CB8AC3E}">
        <p14:creationId xmlns:p14="http://schemas.microsoft.com/office/powerpoint/2010/main" val="1906200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ME" dirty="0" smtClean="0"/>
              <a:t>Animus arhetip </a:t>
            </a:r>
            <a:endParaRPr lang="sr-Latn-ME" dirty="0"/>
          </a:p>
        </p:txBody>
      </p:sp>
      <p:sp>
        <p:nvSpPr>
          <p:cNvPr id="3" name="Content Placeholder 2"/>
          <p:cNvSpPr>
            <a:spLocks noGrp="1"/>
          </p:cNvSpPr>
          <p:nvPr>
            <p:ph sz="half" idx="1"/>
          </p:nvPr>
        </p:nvSpPr>
        <p:spPr>
          <a:xfrm>
            <a:off x="107504" y="1340768"/>
            <a:ext cx="4388296" cy="5184576"/>
          </a:xfrm>
        </p:spPr>
        <p:txBody>
          <a:bodyPr>
            <a:noAutofit/>
          </a:bodyPr>
          <a:lstStyle/>
          <a:p>
            <a:r>
              <a:rPr lang="sr-Latn-ME" sz="1600" dirty="0"/>
              <a:t>Arhetip ANIMUSA. Animus je ideja fizički jakog muškarca (poput Tarzana </a:t>
            </a:r>
            <a:r>
              <a:rPr lang="sr-Latn-ME" sz="1600" dirty="0" smtClean="0"/>
              <a:t>ili Herkulesa</a:t>
            </a:r>
            <a:r>
              <a:rPr lang="sr-Latn-ME" sz="1600" dirty="0"/>
              <a:t>) mudrog muškarca koji vodi ljude na dobar put (poput sveštenika, </a:t>
            </a:r>
            <a:r>
              <a:rPr lang="sr-Latn-ME" sz="1600" dirty="0" smtClean="0"/>
              <a:t>govornika, mudraca </a:t>
            </a:r>
            <a:r>
              <a:rPr lang="sr-Latn-ME" sz="1600" dirty="0"/>
              <a:t>) ideja muškarca od akcije ili romanse. Dakle ideja takvog muškarca koji </a:t>
            </a:r>
            <a:r>
              <a:rPr lang="sr-Latn-ME" sz="1600" dirty="0" smtClean="0"/>
              <a:t>simboliše ljubav</a:t>
            </a:r>
            <a:r>
              <a:rPr lang="sr-Latn-ME" sz="1600" dirty="0"/>
              <a:t>, put, istinu, sigurnost, pravdu je arhetip koji se prenosi kroz kolektivno nesvjesno </a:t>
            </a:r>
            <a:r>
              <a:rPr lang="sr-Latn-ME" sz="1600" dirty="0" smtClean="0"/>
              <a:t>od pećinskog </a:t>
            </a:r>
            <a:r>
              <a:rPr lang="sr-Latn-ME" sz="1600" dirty="0"/>
              <a:t>čovjeka pa do nas. Kada se dese u zivotu neke situacije koje podstaknu narod, </a:t>
            </a:r>
            <a:r>
              <a:rPr lang="sr-Latn-ME" sz="1600" dirty="0" smtClean="0"/>
              <a:t>ili pojedince </a:t>
            </a:r>
            <a:r>
              <a:rPr lang="sr-Latn-ME" sz="1600" dirty="0"/>
              <a:t>da se ponašaju kao ovaj arhetip, Jung kaže da su prosto podstaknuti njim a nekad </a:t>
            </a:r>
            <a:r>
              <a:rPr lang="sr-Latn-ME" sz="1600" dirty="0" smtClean="0"/>
              <a:t>i ne </a:t>
            </a:r>
            <a:r>
              <a:rPr lang="sr-Latn-ME" sz="1600" dirty="0"/>
              <a:t>znaju da objasne zašto, baš zato što je nesvjestan. Dakle zamislite nekog borca za pravdu </a:t>
            </a:r>
            <a:r>
              <a:rPr lang="sr-Latn-ME" sz="1600" dirty="0" smtClean="0"/>
              <a:t>i slobodu </a:t>
            </a:r>
            <a:r>
              <a:rPr lang="sr-Latn-ME" sz="1600" dirty="0"/>
              <a:t>koji neumorno ide ka cilju. Jung bi rekao da energetski potencijal animusa struji </a:t>
            </a:r>
            <a:r>
              <a:rPr lang="sr-Latn-ME" sz="1600" dirty="0" smtClean="0"/>
              <a:t>kroz njega</a:t>
            </a:r>
            <a:r>
              <a:rPr lang="sr-Latn-ME" sz="1600" dirty="0"/>
              <a:t>.</a:t>
            </a:r>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4008" y="1628800"/>
            <a:ext cx="4042792" cy="4752528"/>
          </a:xfrm>
        </p:spPr>
      </p:pic>
    </p:spTree>
    <p:extLst>
      <p:ext uri="{BB962C8B-B14F-4D97-AF65-F5344CB8AC3E}">
        <p14:creationId xmlns:p14="http://schemas.microsoft.com/office/powerpoint/2010/main" val="3990688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ME" dirty="0" smtClean="0"/>
              <a:t>Arhetip persone</a:t>
            </a:r>
            <a:endParaRPr lang="sr-Latn-ME" dirty="0"/>
          </a:p>
        </p:txBody>
      </p:sp>
      <p:sp>
        <p:nvSpPr>
          <p:cNvPr id="3" name="Content Placeholder 2"/>
          <p:cNvSpPr>
            <a:spLocks noGrp="1"/>
          </p:cNvSpPr>
          <p:nvPr>
            <p:ph sz="half" idx="1"/>
          </p:nvPr>
        </p:nvSpPr>
        <p:spPr>
          <a:xfrm>
            <a:off x="0" y="1600200"/>
            <a:ext cx="4788024" cy="4925144"/>
          </a:xfrm>
        </p:spPr>
        <p:txBody>
          <a:bodyPr>
            <a:normAutofit fontScale="92500" lnSpcReduction="20000"/>
          </a:bodyPr>
          <a:lstStyle/>
          <a:p>
            <a:r>
              <a:rPr lang="vi-VN" dirty="0" smtClean="0"/>
              <a:t>Persona </a:t>
            </a:r>
            <a:r>
              <a:rPr lang="vi-VN" dirty="0"/>
              <a:t>(„maska duše“) je svjesno predstavljena strana </a:t>
            </a:r>
            <a:r>
              <a:rPr lang="vi-VN" dirty="0" smtClean="0"/>
              <a:t>vlastite</a:t>
            </a:r>
            <a:r>
              <a:rPr lang="sr-Latn-ME" dirty="0" smtClean="0"/>
              <a:t> </a:t>
            </a:r>
            <a:r>
              <a:rPr lang="vi-VN" dirty="0" smtClean="0"/>
              <a:t>ličnosti</a:t>
            </a:r>
            <a:r>
              <a:rPr lang="vi-VN" dirty="0"/>
              <a:t>, ima funkciju zaštitne maske prema okolini. Persona kao maska ima dva </a:t>
            </a:r>
            <a:r>
              <a:rPr lang="vi-VN" dirty="0" smtClean="0"/>
              <a:t>cilja:jedan</a:t>
            </a:r>
            <a:r>
              <a:rPr lang="sr-Latn-ME" dirty="0" smtClean="0"/>
              <a:t> </a:t>
            </a:r>
            <a:r>
              <a:rPr lang="vi-VN" dirty="0" smtClean="0"/>
              <a:t>je </a:t>
            </a:r>
            <a:r>
              <a:rPr lang="vi-VN" dirty="0"/>
              <a:t>da ostavlja određeni utisak na druge ljude, a drugi da sakrije pravu prirodu osobe. </a:t>
            </a:r>
            <a:r>
              <a:rPr lang="vi-VN" dirty="0" smtClean="0"/>
              <a:t>Dakle</a:t>
            </a:r>
            <a:r>
              <a:rPr lang="sr-Latn-ME" dirty="0" smtClean="0"/>
              <a:t> </a:t>
            </a:r>
            <a:r>
              <a:rPr lang="vi-VN" dirty="0" smtClean="0"/>
              <a:t>Jung </a:t>
            </a:r>
            <a:r>
              <a:rPr lang="vi-VN" dirty="0"/>
              <a:t>kaze da ako </a:t>
            </a:r>
            <a:r>
              <a:rPr lang="vi-VN" dirty="0" smtClean="0"/>
              <a:t>osoba</a:t>
            </a:r>
            <a:r>
              <a:rPr lang="sr-Latn-ME" dirty="0" smtClean="0"/>
              <a:t> često</a:t>
            </a:r>
            <a:r>
              <a:rPr lang="vi-VN" dirty="0" smtClean="0"/>
              <a:t> </a:t>
            </a:r>
            <a:r>
              <a:rPr lang="vi-VN" dirty="0"/>
              <a:t>nosi tu psihološku masku da bi se prilagodila okolini ili da bi </a:t>
            </a:r>
            <a:r>
              <a:rPr lang="vi-VN" dirty="0" smtClean="0"/>
              <a:t>sakrila</a:t>
            </a:r>
            <a:r>
              <a:rPr lang="sr-Latn-ME" dirty="0" smtClean="0"/>
              <a:t> </a:t>
            </a:r>
            <a:r>
              <a:rPr lang="vi-VN" dirty="0" smtClean="0"/>
              <a:t>svoju </a:t>
            </a:r>
            <a:r>
              <a:rPr lang="vi-VN" dirty="0"/>
              <a:t>pravui prirodu, onda osoba ne može rasti i razvijati se na bolje kao ličnost.</a:t>
            </a:r>
            <a:endParaRPr lang="sr-Latn-ME" dirty="0"/>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788024" y="1916832"/>
            <a:ext cx="3898776" cy="4104456"/>
          </a:xfrm>
        </p:spPr>
      </p:pic>
    </p:spTree>
    <p:extLst>
      <p:ext uri="{BB962C8B-B14F-4D97-AF65-F5344CB8AC3E}">
        <p14:creationId xmlns:p14="http://schemas.microsoft.com/office/powerpoint/2010/main" val="42311779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86</TotalTime>
  <Words>643</Words>
  <Application>Microsoft Office PowerPoint</Application>
  <PresentationFormat>On-screen Show (4:3)</PresentationFormat>
  <Paragraphs>21</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Book Antiqua</vt:lpstr>
      <vt:lpstr>Lucida Sans</vt:lpstr>
      <vt:lpstr>Times New Roman</vt:lpstr>
      <vt:lpstr>Wingdings</vt:lpstr>
      <vt:lpstr>Wingdings 2</vt:lpstr>
      <vt:lpstr>Wingdings 3</vt:lpstr>
      <vt:lpstr>Apex</vt:lpstr>
      <vt:lpstr>Karl gustav jung</vt:lpstr>
      <vt:lpstr>KARL GUSTAV JUNG Jedan od najpoznatijih psihologa</vt:lpstr>
      <vt:lpstr>Lično nesvjesno</vt:lpstr>
      <vt:lpstr>Kolektivno nesvjesno</vt:lpstr>
      <vt:lpstr>Kolektivno nesvjesno</vt:lpstr>
      <vt:lpstr>ARHETIPOVI </vt:lpstr>
      <vt:lpstr>Arhetip</vt:lpstr>
      <vt:lpstr>Arhetip sjenke</vt:lpstr>
      <vt:lpstr>Animus arhetip </vt:lpstr>
      <vt:lpstr>Arhetip persone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Karl gustav jung</dc:title>
  <dc:creator>User</dc:creator>
  <cp:lastModifiedBy>owner</cp:lastModifiedBy>
  <cp:revision>9</cp:revision>
  <dcterms:created xsi:type="dcterms:W3CDTF">2020-02-02T21:14:58Z</dcterms:created>
  <dcterms:modified xsi:type="dcterms:W3CDTF">2020-03-17T20:04:04Z</dcterms:modified>
</cp:coreProperties>
</file>