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50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56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54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84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2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314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83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5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053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17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739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822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57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998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225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475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4CED0E0-FBFF-4553-A78C-A6A94BF1A8B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E0C561F-9BC2-477D-B90F-127EA9691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3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420587"/>
            <a:ext cx="6815669" cy="1966078"/>
          </a:xfrm>
        </p:spPr>
        <p:txBody>
          <a:bodyPr>
            <a:normAutofit/>
          </a:bodyPr>
          <a:lstStyle/>
          <a:p>
            <a:r>
              <a:rPr lang="sr-Latn-BA" sz="4000" dirty="0">
                <a:latin typeface="Arial" panose="020B0604020202020204" pitchFamily="34" charset="0"/>
                <a:cs typeface="Arial" panose="020B0604020202020204" pitchFamily="34" charset="0"/>
              </a:rPr>
              <a:t>Primjena </a:t>
            </a:r>
            <a:r>
              <a:rPr lang="sr-Latn-B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ferment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acionih</a:t>
            </a:r>
            <a:r>
              <a:rPr lang="sr-Latn-B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BA" sz="4000" dirty="0">
                <a:latin typeface="Arial" panose="020B0604020202020204" pitchFamily="34" charset="0"/>
                <a:cs typeface="Arial" panose="020B0604020202020204" pitchFamily="34" charset="0"/>
              </a:rPr>
              <a:t>procesa mikroorganizama u prehrambenoj industriji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r-Latn-ME" dirty="0" smtClean="0"/>
              <a:t>   </a:t>
            </a:r>
          </a:p>
          <a:p>
            <a:endParaRPr lang="sr-Latn-ME" dirty="0" smtClean="0"/>
          </a:p>
          <a:p>
            <a:r>
              <a:rPr lang="sr-Latn-ME" dirty="0"/>
              <a:t> </a:t>
            </a:r>
            <a:r>
              <a:rPr lang="sr-Latn-ME" dirty="0" smtClean="0"/>
              <a:t>                                                            Prof. Tamara Mišurović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076352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dirty="0" smtClean="0"/>
              <a:t>Primjena fermentacionih procesa (vrenja)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488" y="2389517"/>
            <a:ext cx="4942936" cy="3480931"/>
          </a:xfrm>
        </p:spPr>
        <p:txBody>
          <a:bodyPr>
            <a:noAutofit/>
          </a:bodyPr>
          <a:lstStyle/>
          <a:p>
            <a:r>
              <a:rPr lang="sr-Latn-ME" sz="2000" u="sng" dirty="0" smtClean="0"/>
              <a:t>Fermentacija ili vrenje je </a:t>
            </a:r>
            <a:r>
              <a:rPr lang="sr-Latn-ME" sz="2000" dirty="0" smtClean="0"/>
              <a:t>mikrobiološki proces razlaganja organskih jedinjenja procesom oksidacije.</a:t>
            </a:r>
          </a:p>
          <a:p>
            <a:r>
              <a:rPr lang="sr-Latn-ME" sz="2000" dirty="0" smtClean="0"/>
              <a:t>U ovim procesima  se oslobađa energija koju mikroorganizmi koriste za životne funkcije , kao i hemijska jedinjenja koja mikroorganizmi koriste kao gradivne komponente.</a:t>
            </a:r>
          </a:p>
          <a:p>
            <a:r>
              <a:rPr lang="sr-Latn-ME" sz="2000" dirty="0" smtClean="0"/>
              <a:t>Razlikujemo :</a:t>
            </a:r>
          </a:p>
          <a:p>
            <a:pPr marL="0" indent="0">
              <a:buNone/>
            </a:pPr>
            <a:r>
              <a:rPr lang="sr-Latn-ME" sz="2000" dirty="0" smtClean="0"/>
              <a:t>1.Aerobnu i </a:t>
            </a:r>
          </a:p>
          <a:p>
            <a:pPr marL="0" indent="0">
              <a:buNone/>
            </a:pPr>
            <a:r>
              <a:rPr lang="sr-Latn-ME" sz="2000" dirty="0" smtClean="0"/>
              <a:t>2.Anaerobnu fermentaciju.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4423" y="2449902"/>
            <a:ext cx="5960852" cy="3420546"/>
          </a:xfrm>
        </p:spPr>
        <p:txBody>
          <a:bodyPr>
            <a:noAutofit/>
          </a:bodyPr>
          <a:lstStyle/>
          <a:p>
            <a:r>
              <a:rPr lang="sr-Latn-ME" sz="1800" u="sng" dirty="0" smtClean="0"/>
              <a:t>1.Anaerobnu fermentaciju </a:t>
            </a:r>
            <a:r>
              <a:rPr lang="sr-Latn-ME" sz="1800" dirty="0" smtClean="0"/>
              <a:t>mikroorganizmi vrše bez prisustva kiseonika. Najznačajnije su:</a:t>
            </a:r>
          </a:p>
          <a:p>
            <a:pPr marL="0" indent="0">
              <a:buNone/>
            </a:pPr>
            <a:r>
              <a:rPr lang="sr-Latn-ME" sz="1800" dirty="0"/>
              <a:t>-</a:t>
            </a:r>
            <a:r>
              <a:rPr lang="sr-Latn-ME" sz="1800" dirty="0" smtClean="0"/>
              <a:t>alkoholna,</a:t>
            </a:r>
          </a:p>
          <a:p>
            <a:pPr marL="0" indent="0">
              <a:buNone/>
            </a:pPr>
            <a:r>
              <a:rPr lang="sr-Latn-ME" sz="1800" dirty="0" smtClean="0"/>
              <a:t>-mliječna i </a:t>
            </a:r>
          </a:p>
          <a:p>
            <a:pPr marL="0" indent="0">
              <a:buNone/>
            </a:pPr>
            <a:r>
              <a:rPr lang="sr-Latn-ME" sz="1800" dirty="0" smtClean="0"/>
              <a:t>-buterna.</a:t>
            </a:r>
          </a:p>
          <a:p>
            <a:pPr marL="0" indent="0">
              <a:buNone/>
            </a:pPr>
            <a:r>
              <a:rPr lang="sr-Latn-ME" sz="1800" u="sng" dirty="0" smtClean="0"/>
              <a:t>Alkoholna fermentacija </a:t>
            </a:r>
            <a:r>
              <a:rPr lang="sr-Latn-ME" sz="1800" dirty="0" smtClean="0"/>
              <a:t>je proces u kome mikroorganizmi razlažu ugljene hidrate do etil alkohola i ugljen dioksida.</a:t>
            </a:r>
          </a:p>
          <a:p>
            <a:pPr marL="0" indent="0">
              <a:buNone/>
            </a:pPr>
            <a:r>
              <a:rPr lang="sr-Latn-ME" sz="1800" dirty="0" smtClean="0"/>
              <a:t>Glavni izazivači ovog vrenja su kvasci iz roda  Saccharomyces (Saharomices).</a:t>
            </a:r>
          </a:p>
          <a:p>
            <a:pPr marL="0" indent="0">
              <a:buNone/>
            </a:pPr>
            <a:r>
              <a:rPr lang="sr-Latn-ME" sz="1800" dirty="0" smtClean="0"/>
              <a:t>Zahvaljujući ovoj osobini kvasci su našli primjenu u proizvodnji alkoholnih pića( vina, piva, rakije) alkohola, hljeba, kefira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35585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82941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234" y="2285999"/>
            <a:ext cx="5517110" cy="3584449"/>
          </a:xfrm>
        </p:spPr>
        <p:txBody>
          <a:bodyPr>
            <a:noAutofit/>
          </a:bodyPr>
          <a:lstStyle/>
          <a:p>
            <a:r>
              <a:rPr lang="sr-Latn-ME" sz="1800" u="sng" dirty="0" smtClean="0"/>
              <a:t>Mliječna fermentacija</a:t>
            </a:r>
            <a:r>
              <a:rPr lang="sr-Latn-ME" sz="1800" dirty="0" smtClean="0"/>
              <a:t> je proces u kome mikroorganizmi razlažu šećere do mliječne kiseline .</a:t>
            </a:r>
          </a:p>
          <a:p>
            <a:r>
              <a:rPr lang="sr-Latn-ME" sz="1800" dirty="0" smtClean="0"/>
              <a:t>Ovaj proces vrše bakterije mliječne kiseline. One mogu biti: </a:t>
            </a:r>
          </a:p>
          <a:p>
            <a:pPr marL="0" indent="0">
              <a:buNone/>
            </a:pPr>
            <a:r>
              <a:rPr lang="sr-Latn-ME" sz="1800" dirty="0" smtClean="0"/>
              <a:t>-Homofermentivne (stvaraju samo mliječnu kiselinu ) i            -Heterofermentivne ( pored mliječne kiseline stvaraju i sirćetnu kiselinu, etil alkohol, ugljen dioksid i sl.)</a:t>
            </a:r>
          </a:p>
          <a:p>
            <a:r>
              <a:rPr lang="sr-Latn-ME" sz="1800" dirty="0" smtClean="0"/>
              <a:t>Ove bakterije su našle primjenu u proizvodnji sireva, maslaca i mliječno kiselih proizvoda( jogurt, kiselo mlijeko, kefir, kumis), kiseljenju povrća. Ove bakterije čuvaju ove proizvode jer stvarajući povišen sadržaj mliječne kiseline sprečavaju razmnožavanje nepoželjnih mikroorganizama  u njima.</a:t>
            </a:r>
          </a:p>
          <a:p>
            <a:endParaRPr lang="en-US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35306" y="2372264"/>
            <a:ext cx="4464342" cy="3498184"/>
          </a:xfrm>
        </p:spPr>
        <p:txBody>
          <a:bodyPr>
            <a:normAutofit/>
          </a:bodyPr>
          <a:lstStyle/>
          <a:p>
            <a:r>
              <a:rPr lang="sr-Latn-ME" sz="1800" u="sng" dirty="0" smtClean="0"/>
              <a:t>Buterna fermentacija </a:t>
            </a:r>
            <a:r>
              <a:rPr lang="sr-Latn-ME" sz="1800" dirty="0" smtClean="0"/>
              <a:t>je proces u kome se , pod uticajem mikroorganizama u anaerobnim uslovima  ugljeni hidrati razlažu do buterne kiseline, ugljen dioksida  i vodonika.</a:t>
            </a:r>
          </a:p>
          <a:p>
            <a:r>
              <a:rPr lang="sr-Latn-ME" sz="1800" dirty="0" smtClean="0"/>
              <a:t>Ovo vrenje izazivaju bakterije iz roda  Clostridium (Klostridijum). </a:t>
            </a:r>
          </a:p>
          <a:p>
            <a:r>
              <a:rPr lang="sr-Latn-ME" sz="1800" dirty="0" smtClean="0"/>
              <a:t>Ova fermentacija nije poželjna , jer buterna kiselina daje neprijatan ukus prehrambenim proizvodima.( U proizvodnji sireva ovo vrenje dovodi do nadimanja sireva)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97620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ME" u="sng" dirty="0" smtClean="0"/>
              <a:t>2.Aerobne fermentacije su procesi koje vrše mikroorganizmi u prisustvu kiseonika</a:t>
            </a:r>
            <a:r>
              <a:rPr lang="sr-Latn-ME" dirty="0" smtClean="0"/>
              <a:t>.</a:t>
            </a:r>
          </a:p>
          <a:p>
            <a:r>
              <a:rPr lang="sr-Latn-ME" dirty="0" smtClean="0"/>
              <a:t>Značaj imaju : </a:t>
            </a:r>
          </a:p>
          <a:p>
            <a:pPr marL="0" indent="0">
              <a:buNone/>
            </a:pPr>
            <a:r>
              <a:rPr lang="sr-Latn-ME" dirty="0" smtClean="0"/>
              <a:t>-sirćetna i</a:t>
            </a:r>
          </a:p>
          <a:p>
            <a:pPr marL="0" indent="0">
              <a:buNone/>
            </a:pPr>
            <a:r>
              <a:rPr lang="sr-Latn-ME" dirty="0" smtClean="0"/>
              <a:t>-limunska fermentacija.</a:t>
            </a:r>
          </a:p>
          <a:p>
            <a:r>
              <a:rPr lang="sr-Latn-ME" u="sng" dirty="0" smtClean="0"/>
              <a:t>Sirćetna fermentacija </a:t>
            </a:r>
            <a:r>
              <a:rPr lang="sr-Latn-ME" dirty="0" smtClean="0"/>
              <a:t>je proces u kome mikroorganizmi  vrše oksidaciju  etil alkohola u sirćetnu kiselinu u prisustvu kiseonika.</a:t>
            </a:r>
          </a:p>
          <a:p>
            <a:r>
              <a:rPr lang="sr-Latn-ME" dirty="0" smtClean="0"/>
              <a:t>Sposobnost za to imaju bakterije sirćetne kiseline (  rodovi Acetobakter i Acetomonas)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ME" u="sng" dirty="0" smtClean="0"/>
              <a:t>Limunska fermentacija </a:t>
            </a:r>
            <a:r>
              <a:rPr lang="sr-Latn-ME" dirty="0" smtClean="0"/>
              <a:t>je proces u kome mikroorganizmi razlažu ugljene hidrate  do limunske kiseline u prisustvu kiseonika.</a:t>
            </a:r>
          </a:p>
          <a:p>
            <a:r>
              <a:rPr lang="sr-Latn-ME" dirty="0" smtClean="0"/>
              <a:t>Sposobnost za to imaju plijesni.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916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Pitanja za utvrđivanje znanja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6543" y="2560320"/>
            <a:ext cx="4865299" cy="33101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Latn-ME" dirty="0" smtClean="0"/>
              <a:t>1.Šta je fermentacija?</a:t>
            </a:r>
          </a:p>
          <a:p>
            <a:pPr marL="0" indent="0">
              <a:buNone/>
            </a:pPr>
            <a:r>
              <a:rPr lang="sr-Latn-ME" dirty="0" smtClean="0"/>
              <a:t>2.Koje ferementacije razlikujemo?</a:t>
            </a:r>
          </a:p>
          <a:p>
            <a:pPr marL="0" indent="0">
              <a:buNone/>
            </a:pPr>
            <a:r>
              <a:rPr lang="sr-Latn-ME" dirty="0" smtClean="0"/>
              <a:t>3.Šta je anaerobna fermentacija? Nabroji vrste. </a:t>
            </a:r>
          </a:p>
          <a:p>
            <a:pPr marL="0" indent="0">
              <a:buNone/>
            </a:pPr>
            <a:r>
              <a:rPr lang="sr-Latn-ME" dirty="0" smtClean="0"/>
              <a:t>4.Gdje je mliječna fermentacija našla primjenu  u prehrambenoj industriji? Koji je njen krajni proizvod?</a:t>
            </a:r>
          </a:p>
          <a:p>
            <a:pPr marL="0" indent="0">
              <a:buNone/>
            </a:pPr>
            <a:r>
              <a:rPr lang="sr-Latn-ME" dirty="0" smtClean="0"/>
              <a:t>5.Koji je krajnji proizvod alkoholne fermentacije?Koji je mikroorganizmi vrše?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Latn-ME" dirty="0" smtClean="0"/>
              <a:t>6.Koji je krajnji proizvod buterne fermentacije? Koji je njen značaj u prehrambenoj industriji?</a:t>
            </a:r>
          </a:p>
          <a:p>
            <a:pPr marL="0" indent="0">
              <a:buNone/>
            </a:pPr>
            <a:r>
              <a:rPr lang="sr-Latn-ME" dirty="0" smtClean="0"/>
              <a:t>7.Šta je sirćetna fermentacija? Koji je organizmi vrše?</a:t>
            </a:r>
          </a:p>
          <a:p>
            <a:pPr marL="0" indent="0">
              <a:buNone/>
            </a:pPr>
            <a:r>
              <a:rPr lang="sr-Latn-ME" dirty="0" smtClean="0"/>
              <a:t>8.Koji je krajnji proizvod limunske kiseline? Koji organizmi imaju sposobnost da je vrše?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14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96</TotalTime>
  <Words>453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Garamond</vt:lpstr>
      <vt:lpstr>Organic</vt:lpstr>
      <vt:lpstr>Primjena fermentacionih procesa mikroorganizama u prehrambenoj industriji</vt:lpstr>
      <vt:lpstr>Primjena fermentacionih procesa (vrenja)</vt:lpstr>
      <vt:lpstr>PowerPoint Presentation</vt:lpstr>
      <vt:lpstr>PowerPoint Presentation</vt:lpstr>
      <vt:lpstr>Pitanja za utvrđivanje znanja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Primjena fermentisanih procesa mikroorganizama u prehrambenoj industriji</dc:title>
  <dc:creator>Korisnik</dc:creator>
  <cp:lastModifiedBy>Korisnik</cp:lastModifiedBy>
  <cp:revision>13</cp:revision>
  <dcterms:created xsi:type="dcterms:W3CDTF">2020-04-20T10:59:13Z</dcterms:created>
  <dcterms:modified xsi:type="dcterms:W3CDTF">2020-04-21T17:49:00Z</dcterms:modified>
</cp:coreProperties>
</file>