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4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238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4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98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1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96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4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2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65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77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7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57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B8CFF0B-62BE-49A8-BBFF-37B506348E31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1BA0B7F-D4E9-4C7A-8CFB-35A7BB2B65A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693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KOMPOSTIRANJE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⠀ </a:t>
            </a:r>
            <a:r>
              <a:rPr lang="en-US" dirty="0" err="1"/>
              <a:t>Kompostiranje</a:t>
            </a:r>
            <a:r>
              <a:rPr lang="en-US" dirty="0"/>
              <a:t> je </a:t>
            </a:r>
            <a:r>
              <a:rPr lang="en-US" dirty="0" err="1" smtClean="0"/>
              <a:t>proces</a:t>
            </a:r>
            <a:r>
              <a:rPr lang="en-US" dirty="0" smtClean="0"/>
              <a:t> </a:t>
            </a:r>
            <a:r>
              <a:rPr lang="en-US" dirty="0" err="1"/>
              <a:t>reciklaže</a:t>
            </a:r>
            <a:r>
              <a:rPr lang="en-US" dirty="0"/>
              <a:t> </a:t>
            </a:r>
            <a:r>
              <a:rPr lang="en-US" dirty="0" err="1"/>
              <a:t>organskog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„bio </a:t>
            </a:r>
            <a:r>
              <a:rPr lang="en-US" dirty="0" err="1"/>
              <a:t>otpada</a:t>
            </a:r>
            <a:r>
              <a:rPr lang="en-US" dirty="0"/>
              <a:t>“ </a:t>
            </a:r>
            <a:r>
              <a:rPr lang="en-US" dirty="0" err="1"/>
              <a:t>kojim</a:t>
            </a:r>
            <a:r>
              <a:rPr lang="en-US" dirty="0"/>
              <a:t> se </a:t>
            </a:r>
            <a:r>
              <a:rPr lang="en-US" dirty="0" err="1"/>
              <a:t>dobija</a:t>
            </a:r>
            <a:r>
              <a:rPr lang="en-US" dirty="0"/>
              <a:t> </a:t>
            </a:r>
            <a:r>
              <a:rPr lang="en-US" dirty="0" err="1"/>
              <a:t>ekološko</a:t>
            </a:r>
            <a:r>
              <a:rPr lang="en-US" dirty="0"/>
              <a:t> </a:t>
            </a:r>
            <a:r>
              <a:rPr lang="en-US" dirty="0" err="1"/>
              <a:t>kvalitetno</a:t>
            </a:r>
            <a:r>
              <a:rPr lang="en-US" dirty="0"/>
              <a:t> </a:t>
            </a:r>
            <a:r>
              <a:rPr lang="en-US" dirty="0" err="1"/>
              <a:t>organsko</a:t>
            </a:r>
            <a:r>
              <a:rPr lang="en-US" dirty="0"/>
              <a:t> </a:t>
            </a:r>
            <a:r>
              <a:rPr lang="sr-Latn-ME" dirty="0" smtClean="0"/>
              <a:t>ĐUBRIVO </a:t>
            </a:r>
            <a:r>
              <a:rPr lang="en-US" dirty="0" err="1" smtClean="0"/>
              <a:t>kojim</a:t>
            </a:r>
            <a:r>
              <a:rPr lang="en-US" dirty="0" smtClean="0"/>
              <a:t> </a:t>
            </a:r>
            <a:r>
              <a:rPr lang="en-US" dirty="0" err="1"/>
              <a:t>možemo</a:t>
            </a:r>
            <a:r>
              <a:rPr lang="en-US" dirty="0"/>
              <a:t> </a:t>
            </a:r>
            <a:r>
              <a:rPr lang="en-US" dirty="0" err="1" smtClean="0"/>
              <a:t>obogatiti</a:t>
            </a:r>
            <a:r>
              <a:rPr lang="en-US" dirty="0" smtClean="0"/>
              <a:t> </a:t>
            </a:r>
            <a:r>
              <a:rPr lang="en-US" dirty="0" err="1"/>
              <a:t>zemlju</a:t>
            </a:r>
            <a:r>
              <a:rPr lang="en-US" dirty="0"/>
              <a:t> u </a:t>
            </a:r>
            <a:r>
              <a:rPr lang="en-US" dirty="0" err="1"/>
              <a:t>bašti</a:t>
            </a:r>
            <a:r>
              <a:rPr lang="en-US" dirty="0"/>
              <a:t>. U </a:t>
            </a:r>
            <a:r>
              <a:rPr lang="en-US" dirty="0" err="1"/>
              <a:t>takvoj</a:t>
            </a:r>
            <a:r>
              <a:rPr lang="en-US" dirty="0"/>
              <a:t> </a:t>
            </a:r>
            <a:r>
              <a:rPr lang="en-US" dirty="0" err="1"/>
              <a:t>zemlji</a:t>
            </a:r>
            <a:r>
              <a:rPr lang="en-US" dirty="0"/>
              <a:t>, </a:t>
            </a:r>
            <a:r>
              <a:rPr lang="en-US" dirty="0" err="1"/>
              <a:t>biljke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ojačati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biće</a:t>
            </a:r>
            <a:r>
              <a:rPr lang="en-US" dirty="0"/>
              <a:t> </a:t>
            </a:r>
            <a:r>
              <a:rPr lang="en-US" dirty="0" err="1"/>
              <a:t>otpornije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bolesti</a:t>
            </a:r>
            <a:r>
              <a:rPr lang="en-US" dirty="0"/>
              <a:t>. </a:t>
            </a:r>
            <a:r>
              <a:rPr lang="en-US" dirty="0" err="1" smtClean="0"/>
              <a:t>hrana</a:t>
            </a:r>
            <a:r>
              <a:rPr lang="en-US" dirty="0" smtClean="0"/>
              <a:t> </a:t>
            </a:r>
            <a:r>
              <a:rPr lang="en-US" dirty="0" err="1"/>
              <a:t>uzgojena</a:t>
            </a:r>
            <a:r>
              <a:rPr lang="en-US" dirty="0"/>
              <a:t> </a:t>
            </a:r>
            <a:r>
              <a:rPr lang="en-US" dirty="0" err="1"/>
              <a:t>bez</a:t>
            </a:r>
            <a:r>
              <a:rPr lang="en-US" dirty="0"/>
              <a:t> </a:t>
            </a:r>
            <a:r>
              <a:rPr lang="en-US" dirty="0" err="1"/>
              <a:t>hemijskih</a:t>
            </a:r>
            <a:r>
              <a:rPr lang="en-US" dirty="0"/>
              <a:t> </a:t>
            </a:r>
            <a:r>
              <a:rPr lang="en-US" dirty="0" err="1"/>
              <a:t>preparata</a:t>
            </a:r>
            <a:r>
              <a:rPr lang="en-US" dirty="0"/>
              <a:t> </a:t>
            </a:r>
            <a:r>
              <a:rPr lang="en-US" dirty="0" err="1"/>
              <a:t>mnogo</a:t>
            </a:r>
            <a:r>
              <a:rPr lang="en-US" dirty="0"/>
              <a:t> </a:t>
            </a:r>
            <a:r>
              <a:rPr lang="sr-Latn-ME" dirty="0" smtClean="0"/>
              <a:t>JE </a:t>
            </a:r>
            <a:r>
              <a:rPr lang="en-US" dirty="0" err="1" smtClean="0"/>
              <a:t>kvalitetnija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štetnih</a:t>
            </a:r>
            <a:r>
              <a:rPr lang="en-US" dirty="0"/>
              <a:t> </a:t>
            </a:r>
            <a:r>
              <a:rPr lang="en-US" dirty="0" err="1"/>
              <a:t>uticaja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zdravlje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835" y="91870"/>
            <a:ext cx="3514725" cy="319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drumroll.wav"/>
          </p:stSnd>
        </p:sndAc>
      </p:transition>
    </mc:Choice>
    <mc:Fallback xmlns="">
      <p:transition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Pojam kompostiranje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Kompostiranje</a:t>
            </a:r>
            <a:r>
              <a:rPr lang="en-US" dirty="0"/>
              <a:t> je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biološke</a:t>
            </a:r>
            <a:r>
              <a:rPr lang="en-US" dirty="0"/>
              <a:t> </a:t>
            </a:r>
            <a:r>
              <a:rPr lang="en-US" dirty="0" err="1"/>
              <a:t>razgradnje</a:t>
            </a:r>
            <a:r>
              <a:rPr lang="en-US" dirty="0"/>
              <a:t> </a:t>
            </a:r>
            <a:r>
              <a:rPr lang="en-US" dirty="0" err="1"/>
              <a:t>organske</a:t>
            </a:r>
            <a:r>
              <a:rPr lang="en-US" dirty="0"/>
              <a:t> </a:t>
            </a:r>
            <a:r>
              <a:rPr lang="en-US" dirty="0" err="1"/>
              <a:t>materije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biorazgradivog</a:t>
            </a:r>
            <a:r>
              <a:rPr lang="en-US" dirty="0"/>
              <a:t> </a:t>
            </a:r>
            <a:r>
              <a:rPr lang="en-US" dirty="0" err="1"/>
              <a:t>otpada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prisustvo</a:t>
            </a:r>
            <a:r>
              <a:rPr lang="en-US" dirty="0"/>
              <a:t> </a:t>
            </a:r>
            <a:r>
              <a:rPr lang="en-US" b="1" dirty="0" err="1"/>
              <a:t>aerobnih</a:t>
            </a:r>
            <a:r>
              <a:rPr lang="en-US" dirty="0"/>
              <a:t> </a:t>
            </a:r>
            <a:r>
              <a:rPr lang="en-US" dirty="0" err="1"/>
              <a:t>mikroorganizama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kiseonika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vazduha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sr-Latn-ME" dirty="0" smtClean="0"/>
          </a:p>
          <a:p>
            <a:r>
              <a:rPr lang="en-US" dirty="0" err="1" smtClean="0"/>
              <a:t>Kompost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proizvod</a:t>
            </a:r>
            <a:r>
              <a:rPr lang="en-US" dirty="0"/>
              <a:t> </a:t>
            </a:r>
            <a:r>
              <a:rPr lang="en-US" dirty="0" err="1"/>
              <a:t>kompostiranja</a:t>
            </a:r>
            <a:r>
              <a:rPr lang="en-US" dirty="0"/>
              <a:t>, </a:t>
            </a:r>
            <a:r>
              <a:rPr lang="en-US" dirty="0" err="1"/>
              <a:t>koga</a:t>
            </a:r>
            <a:r>
              <a:rPr lang="en-US" dirty="0"/>
              <a:t> </a:t>
            </a:r>
            <a:r>
              <a:rPr lang="en-US" dirty="0" err="1"/>
              <a:t>sačinjava</a:t>
            </a:r>
            <a:r>
              <a:rPr lang="en-US" dirty="0"/>
              <a:t> </a:t>
            </a:r>
            <a:r>
              <a:rPr lang="en-US" dirty="0" err="1"/>
              <a:t>stabilna</a:t>
            </a:r>
            <a:r>
              <a:rPr lang="en-US" dirty="0"/>
              <a:t> </a:t>
            </a:r>
            <a:r>
              <a:rPr lang="en-US" dirty="0" err="1"/>
              <a:t>organska</a:t>
            </a:r>
            <a:r>
              <a:rPr lang="en-US" dirty="0"/>
              <a:t> </a:t>
            </a:r>
            <a:r>
              <a:rPr lang="en-US" dirty="0" err="1"/>
              <a:t>materija</a:t>
            </a:r>
            <a:r>
              <a:rPr lang="en-US" dirty="0"/>
              <a:t> – </a:t>
            </a:r>
            <a:r>
              <a:rPr lang="en-US" dirty="0" err="1"/>
              <a:t>huminska</a:t>
            </a:r>
            <a:r>
              <a:rPr lang="en-US" dirty="0"/>
              <a:t> </a:t>
            </a:r>
            <a:r>
              <a:rPr lang="en-US" dirty="0" err="1" smtClean="0"/>
              <a:t>materija</a:t>
            </a:r>
            <a:r>
              <a:rPr lang="sr-Latn-ME" dirty="0" smtClean="0"/>
              <a:t>.</a:t>
            </a:r>
          </a:p>
          <a:p>
            <a:r>
              <a:rPr lang="sr-Latn-ME" dirty="0" smtClean="0"/>
              <a:t>Kompostiranjem iz organskog otpada nastaju organske materije koje poboljšavaju strukturu zemljišta, pomažu zadržavanje vlage, zemljište čine prozračnijim, povećavaju mikrobiološku aktivnost zemljišta, obogaćuju ga hranljivim sastojcima i povećavaju otpornost biljaka na štetočine i bolesti.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58049" y="1632857"/>
            <a:ext cx="4482193" cy="302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0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Šta se može kompostirati?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u="sng" dirty="0" smtClean="0"/>
              <a:t>Materijali koji se mogu kompostirati su organski supstrati bogati azotom(50%) i ugljenikom(50%).</a:t>
            </a:r>
          </a:p>
          <a:p>
            <a:r>
              <a:rPr lang="sr-Latn-ME" dirty="0" smtClean="0"/>
              <a:t> </a:t>
            </a:r>
            <a:r>
              <a:rPr lang="sr-Latn-ME" u="sng" dirty="0" smtClean="0"/>
              <a:t>Biološki otpad bogat azotom </a:t>
            </a:r>
            <a:r>
              <a:rPr lang="sr-Latn-ME" dirty="0" smtClean="0"/>
              <a:t>se može stvoriti od ostataka voća i povrća, taloga kafe i čaja, pokošene trave, korova i ostatka biljaka iz vrta, uvelog cvijeća.</a:t>
            </a:r>
          </a:p>
          <a:p>
            <a:r>
              <a:rPr lang="sr-Latn-ME" u="sng" dirty="0" smtClean="0"/>
              <a:t>Biološki otpad bogat ugljenikom </a:t>
            </a:r>
            <a:r>
              <a:rPr lang="sr-Latn-ME" dirty="0" smtClean="0"/>
              <a:t>predstavlja suvo lišće, usitnjenjo suvo granje, slama, sijeno, ostaci od orezivanja voća i vinove loze, piljevina, iglice četinara i sl.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u="sng" dirty="0" smtClean="0"/>
              <a:t>Kompostirati se ne može </a:t>
            </a:r>
            <a:r>
              <a:rPr lang="sr-Latn-ME" dirty="0" smtClean="0"/>
              <a:t>:novinski papir, časopisi u boji, papirne pelene, plastika, metal, staklo, ljekovi, pepeo od uglja, izmet pasa i mačaka, kosti, meso, masnoća, drvo koje je bilo bojeno ili lakirano, biološki otpad koji je bio u dodiru sa naftom, benzinom itd.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149" y="35935"/>
            <a:ext cx="4091940" cy="180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38798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63" y="204107"/>
            <a:ext cx="4938712" cy="531824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dirty="0" smtClean="0"/>
              <a:t>Proces kompostiranja se odvija uz pomoć dominantnih aerobnih mikroorganizama.</a:t>
            </a:r>
          </a:p>
          <a:p>
            <a:r>
              <a:rPr lang="sr-Latn-ME" dirty="0" smtClean="0"/>
              <a:t>Aktivnost tih mikroorganizama se poboljšava dodavanjem nutritijenata , aeracijom, dovoljnom količinom vlage, optimalnom temperaturom i p H sredine.</a:t>
            </a:r>
          </a:p>
          <a:p>
            <a:r>
              <a:rPr lang="sr-Latn-ME" dirty="0" smtClean="0"/>
              <a:t>U toku kompostiranja se smjenjuju mikrobne populacije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194639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7893" y="37226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Mikroorganizmi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učestvuju</a:t>
            </a:r>
            <a:r>
              <a:rPr lang="en-US" dirty="0" smtClean="0"/>
              <a:t> u</a:t>
            </a:r>
          </a:p>
          <a:p>
            <a:r>
              <a:rPr lang="en-US" dirty="0" err="1" smtClean="0"/>
              <a:t>razgradnji</a:t>
            </a:r>
            <a:r>
              <a:rPr lang="en-US" dirty="0" smtClean="0"/>
              <a:t> </a:t>
            </a:r>
            <a:r>
              <a:rPr lang="en-US" dirty="0" err="1" smtClean="0"/>
              <a:t>biorazgradivog</a:t>
            </a:r>
            <a:r>
              <a:rPr lang="en-US" dirty="0" smtClean="0"/>
              <a:t> </a:t>
            </a:r>
            <a:r>
              <a:rPr lang="en-US" dirty="0" err="1" smtClean="0"/>
              <a:t>otrpada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Bakterije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Gljive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Aktinomicete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Protozoe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dirty="0" smtClean="0"/>
              <a:t>Rotifera,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dirty="0" smtClean="0"/>
              <a:t> Nematode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420" y="146957"/>
            <a:ext cx="3554251" cy="23603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37" y="2710545"/>
            <a:ext cx="3797877" cy="30534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420" y="2647497"/>
            <a:ext cx="3845379" cy="31795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405" y="2403592"/>
            <a:ext cx="2894175" cy="360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7984" y="74840"/>
            <a:ext cx="2124075" cy="2152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9446" y="-206258"/>
            <a:ext cx="17145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37449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1.wp.com/ekoblog.info/wp-content/uploads/2017/07/faze-kompostiranja.jpg?resize=233%2C3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744" y="922337"/>
            <a:ext cx="4410924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49779" y="1465693"/>
            <a:ext cx="41039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Faze </a:t>
            </a:r>
            <a:r>
              <a:rPr lang="en-US" u="sng" dirty="0" err="1" smtClean="0"/>
              <a:t>kompostiranja</a:t>
            </a:r>
            <a:endParaRPr lang="en-US" u="sng" dirty="0" smtClean="0"/>
          </a:p>
          <a:p>
            <a:r>
              <a:rPr lang="sr-Latn-ME" dirty="0" smtClean="0"/>
              <a:t>1.</a:t>
            </a:r>
            <a:r>
              <a:rPr lang="en-US" dirty="0" err="1" smtClean="0"/>
              <a:t>Inicijalna</a:t>
            </a:r>
            <a:r>
              <a:rPr lang="en-US" dirty="0" smtClean="0"/>
              <a:t> </a:t>
            </a:r>
            <a:r>
              <a:rPr lang="en-US" dirty="0" err="1" smtClean="0"/>
              <a:t>faza</a:t>
            </a:r>
            <a:r>
              <a:rPr lang="en-US" dirty="0" smtClean="0"/>
              <a:t> (</a:t>
            </a:r>
            <a:r>
              <a:rPr lang="en-US" dirty="0" err="1" smtClean="0"/>
              <a:t>mezofilna</a:t>
            </a:r>
            <a:r>
              <a:rPr lang="en-US" dirty="0" smtClean="0"/>
              <a:t>)</a:t>
            </a:r>
          </a:p>
          <a:p>
            <a:r>
              <a:rPr lang="sr-Latn-ME" dirty="0" smtClean="0"/>
              <a:t>2.</a:t>
            </a:r>
            <a:r>
              <a:rPr lang="en-US" dirty="0" err="1" smtClean="0"/>
              <a:t>Faza</a:t>
            </a:r>
            <a:r>
              <a:rPr lang="en-US" dirty="0" smtClean="0"/>
              <a:t> </a:t>
            </a:r>
            <a:r>
              <a:rPr lang="en-US" dirty="0" err="1" smtClean="0"/>
              <a:t>porasta</a:t>
            </a:r>
            <a:r>
              <a:rPr lang="en-US" dirty="0" smtClean="0"/>
              <a:t> temperature (</a:t>
            </a:r>
            <a:r>
              <a:rPr lang="en-US" dirty="0" err="1" smtClean="0"/>
              <a:t>termofilna</a:t>
            </a:r>
            <a:r>
              <a:rPr lang="en-US" dirty="0" smtClean="0"/>
              <a:t>)</a:t>
            </a:r>
          </a:p>
          <a:p>
            <a:r>
              <a:rPr lang="sr-Latn-ME" dirty="0" smtClean="0"/>
              <a:t>3.</a:t>
            </a:r>
            <a:r>
              <a:rPr lang="en-US" dirty="0" err="1" smtClean="0"/>
              <a:t>Faza</a:t>
            </a:r>
            <a:r>
              <a:rPr lang="en-US" dirty="0" smtClean="0"/>
              <a:t> </a:t>
            </a:r>
            <a:r>
              <a:rPr lang="en-US" dirty="0" err="1" smtClean="0"/>
              <a:t>maksimuma</a:t>
            </a:r>
            <a:r>
              <a:rPr lang="en-US" dirty="0" smtClean="0"/>
              <a:t> (</a:t>
            </a:r>
            <a:r>
              <a:rPr lang="en-US" dirty="0" err="1" smtClean="0"/>
              <a:t>termofilna</a:t>
            </a:r>
            <a:r>
              <a:rPr lang="en-US" dirty="0" smtClean="0"/>
              <a:t>)</a:t>
            </a:r>
          </a:p>
          <a:p>
            <a:r>
              <a:rPr lang="sr-Latn-ME" dirty="0" smtClean="0"/>
              <a:t>4.</a:t>
            </a:r>
            <a:r>
              <a:rPr lang="en-US" dirty="0" err="1" smtClean="0"/>
              <a:t>Faza</a:t>
            </a:r>
            <a:r>
              <a:rPr lang="en-US" dirty="0" smtClean="0"/>
              <a:t> </a:t>
            </a:r>
            <a:r>
              <a:rPr lang="en-US" dirty="0" err="1" smtClean="0"/>
              <a:t>hlađenja</a:t>
            </a:r>
            <a:r>
              <a:rPr lang="en-US" dirty="0" smtClean="0"/>
              <a:t> (</a:t>
            </a:r>
            <a:r>
              <a:rPr lang="en-US" dirty="0" err="1" smtClean="0"/>
              <a:t>stabilizacija</a:t>
            </a:r>
            <a:r>
              <a:rPr lang="en-US" dirty="0" smtClean="0"/>
              <a:t> </a:t>
            </a:r>
            <a:r>
              <a:rPr lang="en-US" dirty="0" err="1" smtClean="0"/>
              <a:t>komposta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026205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r-Latn-ME" u="sng" dirty="0" smtClean="0"/>
              <a:t>U početku procesa kompo</a:t>
            </a:r>
            <a:r>
              <a:rPr lang="sr-Latn-ME" dirty="0" smtClean="0"/>
              <a:t>stiranja aktivnost mikroorganizama je izrazita i u njoj se vrši brza razgradnja lako razgradivih  materija, kao što su prostiji ugljeni hidrati, peptidi i nekih polimernih supstanci kao što je celuloza.Pored </a:t>
            </a:r>
            <a:r>
              <a:rPr lang="sr-Latn-ME" u="sng" dirty="0" smtClean="0"/>
              <a:t>bakterija</a:t>
            </a:r>
            <a:r>
              <a:rPr lang="sr-Latn-ME" dirty="0" smtClean="0"/>
              <a:t> koje dominiraju u ovoj fazi, prisutne su i </a:t>
            </a:r>
            <a:r>
              <a:rPr lang="sr-Latn-ME" u="sng" dirty="0" smtClean="0"/>
              <a:t>plijesni</a:t>
            </a:r>
            <a:r>
              <a:rPr lang="sr-Latn-ME" dirty="0" smtClean="0"/>
              <a:t>. One svojim enzimima razgrađuju smole, proteine, hemicelulozu, lignin, pektin.</a:t>
            </a:r>
          </a:p>
          <a:p>
            <a:r>
              <a:rPr lang="sr-Latn-ME" dirty="0" smtClean="0"/>
              <a:t>Početne faze kompostiranja karakteriše </a:t>
            </a:r>
            <a:r>
              <a:rPr lang="sr-Latn-ME" u="sng" dirty="0" smtClean="0"/>
              <a:t>niža temperatura</a:t>
            </a:r>
            <a:r>
              <a:rPr lang="sr-Latn-ME" dirty="0" smtClean="0"/>
              <a:t>, što je optimalno za rast psihrofila ili mezofila.</a:t>
            </a:r>
            <a:r>
              <a:rPr lang="sr-Latn-ME" u="sng" dirty="0" smtClean="0"/>
              <a:t>Temperatura zatim raste  </a:t>
            </a:r>
            <a:r>
              <a:rPr lang="sr-Latn-ME" dirty="0" smtClean="0"/>
              <a:t>u smješi koja se kompostira.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r-Latn-ME" u="sng" dirty="0" smtClean="0"/>
              <a:t>Aktinomicete</a:t>
            </a:r>
            <a:r>
              <a:rPr lang="sr-Latn-ME" dirty="0" smtClean="0"/>
              <a:t> su sledeća grupa dominantnih mikroorganizama u kompostu .One su </a:t>
            </a:r>
            <a:r>
              <a:rPr lang="sr-Latn-ME" u="sng" dirty="0" smtClean="0"/>
              <a:t>dominantne u kasnijim fazama </a:t>
            </a:r>
            <a:r>
              <a:rPr lang="sr-Latn-ME" dirty="0" smtClean="0"/>
              <a:t>One mogu da razgrađuju organske kiseline, šećere, skrob, hemicelulozu, celulozu, aminokiseline, lignin.</a:t>
            </a:r>
          </a:p>
          <a:p>
            <a:r>
              <a:rPr lang="sr-Latn-ME" dirty="0" smtClean="0"/>
              <a:t>Uovoj fazi se smanjuje aktivnost mikroorganizama, dalja razgradnja se odvija sporije-</a:t>
            </a:r>
            <a:r>
              <a:rPr lang="sr-Latn-ME" u="sng" dirty="0" smtClean="0"/>
              <a:t>vrši se stabilizacija komposta</a:t>
            </a:r>
            <a:r>
              <a:rPr lang="sr-Latn-ME" dirty="0" smtClean="0"/>
              <a:t>.</a:t>
            </a:r>
          </a:p>
          <a:p>
            <a:r>
              <a:rPr lang="sr-Latn-ME" u="sng" dirty="0" smtClean="0"/>
              <a:t>U poslednjoj fazi dolazi do hlađenja komposta</a:t>
            </a:r>
            <a:r>
              <a:rPr lang="sr-Latn-ME" dirty="0" smtClean="0"/>
              <a:t>, javljaju se viši organizmi, protozoe, rotifere i nematode.Oni razgrađuju lignin i pektin, kao hranu koriste bakterijsku i fungalnu biomasu. Važni su u uklanjanju patogenih mikroorganizama u kompostu.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459152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FAKTORI KOJI UTIČU NA PROCES KOMPOSTIRANJA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9581607" cy="4023360"/>
          </a:xfrm>
        </p:spPr>
        <p:txBody>
          <a:bodyPr>
            <a:normAutofit/>
          </a:bodyPr>
          <a:lstStyle/>
          <a:p>
            <a:r>
              <a:rPr lang="sr-Latn-ME" u="sng" dirty="0" smtClean="0"/>
              <a:t>1.Vlaga</a:t>
            </a:r>
            <a:r>
              <a:rPr lang="sr-Latn-ME" dirty="0" smtClean="0"/>
              <a:t>( za optimalno djelovanje mikroorganizama pri kompostiranju potrebno je obezbijediti sadržaj vlage između 40 % i 60%, kompost mora biti vlažan , ali ne natopljen),</a:t>
            </a:r>
          </a:p>
          <a:p>
            <a:r>
              <a:rPr lang="sr-Latn-ME" u="sng" dirty="0" smtClean="0"/>
              <a:t>2.Izvori ugljenika i azota(</a:t>
            </a:r>
            <a:r>
              <a:rPr lang="sr-Latn-ME" dirty="0" smtClean="0"/>
              <a:t>oni su važni nutritijenti u kompostnom materijalu),</a:t>
            </a:r>
          </a:p>
          <a:p>
            <a:r>
              <a:rPr lang="sr-Latn-ME" u="sng" dirty="0" smtClean="0"/>
              <a:t>3.Sadržaj kiseonika </a:t>
            </a:r>
            <a:r>
              <a:rPr lang="sr-Latn-ME" dirty="0" smtClean="0"/>
              <a:t>(</a:t>
            </a:r>
            <a:r>
              <a:rPr lang="sr-Latn-ME" dirty="0"/>
              <a:t>kiseonik je neophodan jer je u pitanju aerobna razgradnja organske materije</a:t>
            </a:r>
            <a:r>
              <a:rPr lang="sr-Latn-ME" dirty="0" smtClean="0"/>
              <a:t>), </a:t>
            </a:r>
          </a:p>
          <a:p>
            <a:r>
              <a:rPr lang="sr-Latn-ME" u="sng" dirty="0" smtClean="0"/>
              <a:t>4.Temperatura</a:t>
            </a:r>
            <a:r>
              <a:rPr lang="sr-Latn-ME" dirty="0" smtClean="0"/>
              <a:t>( visoka temperatura stimuliše aktivnost termofilnih bakterija koje ubrzavaju proces razgradnje, a ubija patogene mikroorganizme )</a:t>
            </a:r>
          </a:p>
          <a:p>
            <a:r>
              <a:rPr lang="sr-Latn-ME" u="sng" dirty="0"/>
              <a:t>5</a:t>
            </a:r>
            <a:r>
              <a:rPr lang="sr-Latn-ME" u="sng" dirty="0" smtClean="0"/>
              <a:t>.Materijali koji potpomažu kompostiranje(strugotine drvenastih materijala ili kukuruznih klipova</a:t>
            </a:r>
            <a:r>
              <a:rPr lang="sr-Latn-ME" dirty="0" smtClean="0"/>
              <a:t>)oni smanjuju izloženost organske materije insektima i malim glodarima i održavaju poroznost komposta.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flipH="1">
            <a:off x="11155679" y="1845735"/>
            <a:ext cx="45719" cy="402336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3703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275" y="676275"/>
            <a:ext cx="550545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8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154</TotalTime>
  <Words>568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Retrospect</vt:lpstr>
      <vt:lpstr>KOMPOSTIRANJE</vt:lpstr>
      <vt:lpstr>Pojam kompostiranje</vt:lpstr>
      <vt:lpstr>Šta se može kompostirati?</vt:lpstr>
      <vt:lpstr>PowerPoint Presentation</vt:lpstr>
      <vt:lpstr>PowerPoint Presentation</vt:lpstr>
      <vt:lpstr>PowerPoint Presentation</vt:lpstr>
      <vt:lpstr>PowerPoint Presentation</vt:lpstr>
      <vt:lpstr>FAKTORI KOJI UTIČU NA PROCES KOMPOSTIRANJA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KOMPOSTIRANJE</dc:title>
  <dc:creator>Korisnik</dc:creator>
  <cp:lastModifiedBy>Korisnik</cp:lastModifiedBy>
  <cp:revision>23</cp:revision>
  <dcterms:created xsi:type="dcterms:W3CDTF">2020-05-04T17:56:04Z</dcterms:created>
  <dcterms:modified xsi:type="dcterms:W3CDTF">2020-05-04T20:31:12Z</dcterms:modified>
</cp:coreProperties>
</file>