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10" d="100"/>
          <a:sy n="110" d="100"/>
        </p:scale>
        <p:origin x="60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D522FA-89EA-4623-A149-15061949F797}" type="datetimeFigureOut">
              <a:rPr lang="en-US" smtClean="0"/>
              <a:t>3/29/2020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48EEF0CE-122D-462F-AABE-C8FF65A333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36234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D522FA-89EA-4623-A149-15061949F797}" type="datetimeFigureOut">
              <a:rPr lang="en-US" smtClean="0"/>
              <a:t>3/29/2020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EEF0CE-122D-462F-AABE-C8FF65A333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42977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D522FA-89EA-4623-A149-15061949F797}" type="datetimeFigureOut">
              <a:rPr lang="en-US" smtClean="0"/>
              <a:t>3/29/2020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48EEF0CE-122D-462F-AABE-C8FF65A333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0603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D522FA-89EA-4623-A149-15061949F797}" type="datetimeFigureOut">
              <a:rPr lang="en-US" smtClean="0"/>
              <a:t>3/29/2020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48EEF0CE-122D-462F-AABE-C8FF65A333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21151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D522FA-89EA-4623-A149-15061949F797}" type="datetimeFigureOut">
              <a:rPr lang="en-US" smtClean="0"/>
              <a:t>3/29/2020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48EEF0CE-122D-462F-AABE-C8FF65A333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04928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D522FA-89EA-4623-A149-15061949F797}" type="datetimeFigureOut">
              <a:rPr lang="en-US" smtClean="0"/>
              <a:t>3/29/2020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EEF0CE-122D-462F-AABE-C8FF65A333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77490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D522FA-89EA-4623-A149-15061949F797}" type="datetimeFigureOut">
              <a:rPr lang="en-US" smtClean="0"/>
              <a:t>3/29/2020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EEF0CE-122D-462F-AABE-C8FF65A333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21585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D522FA-89EA-4623-A149-15061949F797}" type="datetimeFigureOut">
              <a:rPr lang="en-US" smtClean="0"/>
              <a:t>3/29/2020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EEF0CE-122D-462F-AABE-C8FF65A333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62881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D522FA-89EA-4623-A149-15061949F797}" type="datetimeFigureOut">
              <a:rPr lang="en-US" smtClean="0"/>
              <a:t>3/29/2020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48EEF0CE-122D-462F-AABE-C8FF65A333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55662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D522FA-89EA-4623-A149-15061949F797}" type="datetimeFigureOut">
              <a:rPr lang="en-US" smtClean="0"/>
              <a:t>3/29/2020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48EEF0CE-122D-462F-AABE-C8FF65A333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49001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D522FA-89EA-4623-A149-15061949F797}" type="datetimeFigureOut">
              <a:rPr lang="en-US" smtClean="0"/>
              <a:t>3/29/2020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48EEF0CE-122D-462F-AABE-C8FF65A33332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5899917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D522FA-89EA-4623-A149-15061949F797}" type="datetimeFigureOut">
              <a:rPr lang="en-US" smtClean="0"/>
              <a:t>3/29/2020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48EEF0CE-122D-462F-AABE-C8FF65A333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736129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D522FA-89EA-4623-A149-15061949F797}" type="datetimeFigureOut">
              <a:rPr lang="en-US" smtClean="0"/>
              <a:t>3/29/2020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48EEF0CE-122D-462F-AABE-C8FF65A33332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12855158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D522FA-89EA-4623-A149-15061949F797}" type="datetimeFigureOut">
              <a:rPr lang="en-US" smtClean="0"/>
              <a:t>3/29/2020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48EEF0CE-122D-462F-AABE-C8FF65A333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686989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D522FA-89EA-4623-A149-15061949F797}" type="datetimeFigureOut">
              <a:rPr lang="en-US" smtClean="0"/>
              <a:t>3/29/2020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EEF0CE-122D-462F-AABE-C8FF65A333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9582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D522FA-89EA-4623-A149-15061949F797}" type="datetimeFigureOut">
              <a:rPr lang="en-US" smtClean="0"/>
              <a:t>3/29/2020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EEF0CE-122D-462F-AABE-C8FF65A333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09323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D522FA-89EA-4623-A149-15061949F797}" type="datetimeFigureOut">
              <a:rPr lang="en-US" smtClean="0"/>
              <a:t>3/29/2020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48EEF0CE-122D-462F-AABE-C8FF65A333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37366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r-Latn-ME" dirty="0" smtClean="0"/>
              <a:t>MIKROBNA ZAGAĐENJA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sz="4800" dirty="0" smtClean="0"/>
              <a:t>PATOGENOST MIKROORGANI</a:t>
            </a:r>
            <a:r>
              <a:rPr lang="sr-Latn-ME" sz="4800" dirty="0" smtClean="0"/>
              <a:t>Z</a:t>
            </a:r>
            <a:r>
              <a:rPr lang="en-US" sz="4800" dirty="0" smtClean="0"/>
              <a:t>AMA</a:t>
            </a:r>
            <a:endParaRPr lang="en-US" sz="4800" dirty="0"/>
          </a:p>
        </p:txBody>
      </p:sp>
      <p:sp>
        <p:nvSpPr>
          <p:cNvPr id="4" name="Rectangle 3"/>
          <p:cNvSpPr/>
          <p:nvPr/>
        </p:nvSpPr>
        <p:spPr>
          <a:xfrm>
            <a:off x="7941953" y="130199"/>
            <a:ext cx="414087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PROFESORICA-TAMARA MIŠUROVIĆ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76563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3850" y="624110"/>
            <a:ext cx="10900762" cy="1280890"/>
          </a:xfrm>
        </p:spPr>
        <p:txBody>
          <a:bodyPr/>
          <a:lstStyle/>
          <a:p>
            <a:r>
              <a:rPr lang="sr-Latn-ME" dirty="0" smtClean="0"/>
              <a:t>PATOGENOST MIKROORGANIZAMA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751826" y="2133600"/>
            <a:ext cx="4071668" cy="3777622"/>
          </a:xfrm>
        </p:spPr>
        <p:txBody>
          <a:bodyPr>
            <a:normAutofit fontScale="92500"/>
          </a:bodyPr>
          <a:lstStyle/>
          <a:p>
            <a:r>
              <a:rPr lang="sr-Latn-ME" u="sng" dirty="0" smtClean="0"/>
              <a:t>PATOGENI MIKROORGANIZMI </a:t>
            </a:r>
            <a:r>
              <a:rPr lang="sr-Latn-ME" dirty="0" smtClean="0"/>
              <a:t>SU MIKROORGANIZMI KOJI IZAZIVAJU OBOLJENJA KOD LJUDI(ŽIVOTINJA I BILJAKA).</a:t>
            </a:r>
          </a:p>
          <a:p>
            <a:r>
              <a:rPr lang="sr-Latn-ME" dirty="0" smtClean="0"/>
              <a:t>IMAJU POSEBNU SPOSOBNOST KOJA IM OMOGUĆAVA DA NAPADNU ORGANIZAM( ILI POJEDINE DJELOVE) I/ILI DA PROIZVODE TOKSINE.</a:t>
            </a:r>
          </a:p>
          <a:p>
            <a:r>
              <a:rPr lang="sr-Latn-ME" dirty="0" smtClean="0"/>
              <a:t>SVI ŽIVI ORGANIZMI  IMAJU BROJNE MEHANIZME ODBRANE OD NAPADA STRANIH TIJELA I MIKROORGANIZAMA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427342" y="2126222"/>
            <a:ext cx="4416725" cy="3777622"/>
          </a:xfrm>
        </p:spPr>
        <p:txBody>
          <a:bodyPr>
            <a:normAutofit fontScale="92500"/>
          </a:bodyPr>
          <a:lstStyle/>
          <a:p>
            <a:r>
              <a:rPr lang="sr-Latn-ME" dirty="0" smtClean="0"/>
              <a:t>LJUDSKO TIJELO ŠTITI SEBE OD NEGATIVNOG UTICAJA SPOLJAŠNJE SREDINE KOMPLEKSNIM MEĐUDEJSTVOM FIZIOLOŠKOG SISTEMA, KOJI UKLJUČUJE ĆELIJE, TKIVA I ORGANE , KAO I HEMIJSKE SUPSTANCE , KOJE ČINI IMUNI SISTEM.</a:t>
            </a:r>
          </a:p>
          <a:p>
            <a:r>
              <a:rPr lang="sr-Latn-ME" dirty="0" smtClean="0"/>
              <a:t>PRVA LINIJA ODBRANE SU KOŽA I EPITEL( SLUZOKOŽA NOSA I CRIJEVNOG TRAKTA).</a:t>
            </a:r>
          </a:p>
          <a:p>
            <a:r>
              <a:rPr lang="sr-Latn-ME" dirty="0" smtClean="0"/>
              <a:t>DRUGA LINIJA ODBRANE PROTIV STRANIH TIJELA JE IMUNI SISTEM.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459" y="2126221"/>
            <a:ext cx="2688569" cy="399853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88965" y="1"/>
            <a:ext cx="1895475" cy="190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96043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Latn-ME" dirty="0" smtClean="0"/>
              <a:t>DA SE PODSJETIMO GRADIVA IZ OSNOVNE ŠKOLE( BIOLOGIJA IX RAZRED)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42868" y="2133600"/>
            <a:ext cx="4660208" cy="3777622"/>
          </a:xfrm>
        </p:spPr>
        <p:txBody>
          <a:bodyPr>
            <a:normAutofit fontScale="85000" lnSpcReduction="10000"/>
          </a:bodyPr>
          <a:lstStyle/>
          <a:p>
            <a:r>
              <a:rPr lang="sr-Latn-ME" u="sng" dirty="0" smtClean="0"/>
              <a:t>ODGOVOR IMUNOG SISTEMA SE SASTOJI IZ:</a:t>
            </a:r>
          </a:p>
          <a:p>
            <a:pPr marL="0" indent="0">
              <a:buNone/>
            </a:pPr>
            <a:r>
              <a:rPr lang="sr-Latn-ME" dirty="0" smtClean="0"/>
              <a:t>1.PREPOZNAVANJA STRANIH MOLEKULA,</a:t>
            </a:r>
          </a:p>
          <a:p>
            <a:pPr marL="0" indent="0">
              <a:buNone/>
            </a:pPr>
            <a:r>
              <a:rPr lang="sr-Latn-ME" dirty="0" smtClean="0"/>
              <a:t>2.UNIŠTAVANJE STRANE MATERIJE  I </a:t>
            </a:r>
          </a:p>
          <a:p>
            <a:pPr marL="0" indent="0">
              <a:buNone/>
            </a:pPr>
            <a:r>
              <a:rPr lang="sr-Latn-ME" dirty="0" smtClean="0"/>
              <a:t>3.REGULACIJE NIVOA ODGOVORA.</a:t>
            </a:r>
          </a:p>
          <a:p>
            <a:r>
              <a:rPr lang="sr-Latn-ME" u="sng" dirty="0" smtClean="0"/>
              <a:t>IMUNOST MOŽE BITI UROĐENA ILI STEČENA</a:t>
            </a:r>
            <a:r>
              <a:rPr lang="sr-Latn-ME" dirty="0" smtClean="0"/>
              <a:t>.</a:t>
            </a:r>
          </a:p>
          <a:p>
            <a:pPr marL="0" indent="0">
              <a:buNone/>
            </a:pPr>
            <a:r>
              <a:rPr lang="sr-Latn-ME" dirty="0" smtClean="0"/>
              <a:t>-</a:t>
            </a:r>
            <a:r>
              <a:rPr lang="sr-Latn-ME" u="sng" dirty="0" smtClean="0"/>
              <a:t>UROĐENA SE </a:t>
            </a:r>
            <a:r>
              <a:rPr lang="sr-Latn-ME" dirty="0" smtClean="0"/>
              <a:t>ODNOSI NA UROĐENU  SPOSOBNOST ORGANIZMA DA SE ODBRANI OD RAZLIČITIH ŠTETNIH AGENASA.</a:t>
            </a:r>
          </a:p>
          <a:p>
            <a:pPr marL="0" indent="0">
              <a:buNone/>
            </a:pPr>
            <a:r>
              <a:rPr lang="sr-Latn-ME" dirty="0" smtClean="0"/>
              <a:t>-</a:t>
            </a:r>
            <a:r>
              <a:rPr lang="sr-Latn-ME" u="sng" dirty="0" smtClean="0"/>
              <a:t>SPECIFIČNA</a:t>
            </a:r>
            <a:r>
              <a:rPr lang="sr-Latn-ME" dirty="0" smtClean="0"/>
              <a:t> SE STIČE TOKOM ŽIVOTA OBIČNO PUTEM IZLAGANJA NEKOM SPECIFIČNOM AGENSU(ANTIGENU) KOJI DOVODI DO STVARANJA ODGOVARAJUĆIH ANTITIJELA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fontScale="85000" lnSpcReduction="10000"/>
          </a:bodyPr>
          <a:lstStyle/>
          <a:p>
            <a:r>
              <a:rPr lang="sr-Latn-ME" u="sng" dirty="0" smtClean="0"/>
              <a:t>ANTITIJELA</a:t>
            </a:r>
            <a:r>
              <a:rPr lang="sr-Latn-ME" dirty="0" smtClean="0"/>
              <a:t> SU PROTEINSKE SUPSTANCE KOJE SE SINTETIŠU POSLE ULASKA ANTIGENA.NAKON UNIŠTAVANJA ANTIGENA , U ORGANIZMU OSTAJE ODREĐEN BROJ ANTITIJELA I TAKO SE STVARA IMUNOST( OTPORNOST) NA BUDUĆE INFEKCIJE.</a:t>
            </a:r>
          </a:p>
          <a:p>
            <a:r>
              <a:rPr lang="sr-Latn-ME" u="sng" dirty="0" smtClean="0"/>
              <a:t>LEUKOCITI</a:t>
            </a:r>
            <a:r>
              <a:rPr lang="sr-Latn-ME" dirty="0" smtClean="0"/>
              <a:t> (BIJELA KRVNA ZRNCA) OTKRIJU STRANO TIJELO (ANTIGEN) I OSTALE ĆELIJE IMUNOG SISTEMA SE ALARMIRAJU.</a:t>
            </a:r>
          </a:p>
          <a:p>
            <a:r>
              <a:rPr lang="sr-Latn-ME" u="sng" dirty="0" smtClean="0"/>
              <a:t>AKO MIKROORGANIZAM( ANTIGEN) KOJI NAPADA TIJELO , NADVLADA IMUNI SISTEM,DOLAZI DO POJAVE OBOLJENJA(INFEKCIJE).</a:t>
            </a:r>
            <a:endParaRPr lang="en-US" u="sng" dirty="0"/>
          </a:p>
        </p:txBody>
      </p:sp>
    </p:spTree>
    <p:extLst>
      <p:ext uri="{BB962C8B-B14F-4D97-AF65-F5344CB8AC3E}">
        <p14:creationId xmlns:p14="http://schemas.microsoft.com/office/powerpoint/2010/main" val="33388099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5006" y="250166"/>
            <a:ext cx="5331395" cy="453749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41648" y="46996"/>
            <a:ext cx="6050352" cy="6811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18012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58819" y="2126222"/>
            <a:ext cx="4313864" cy="3777622"/>
          </a:xfrm>
        </p:spPr>
        <p:txBody>
          <a:bodyPr/>
          <a:lstStyle/>
          <a:p>
            <a:r>
              <a:rPr lang="sr-Latn-ME" u="sng" dirty="0" smtClean="0"/>
              <a:t>NAUKA KOJA PROUČAVA BOLESTI ZOVE SE PATOLOGIJA.</a:t>
            </a:r>
          </a:p>
          <a:p>
            <a:r>
              <a:rPr lang="sr-Latn-ME" u="sng" dirty="0" smtClean="0"/>
              <a:t>ETIOLOGIJA –IZUČAVA UZROČNIKE BOLESTI </a:t>
            </a:r>
          </a:p>
          <a:p>
            <a:r>
              <a:rPr lang="sr-Latn-ME" u="sng" dirty="0" smtClean="0"/>
              <a:t>PATOGENEZA –IZUČAVA RAZVOJ BOLESTI.</a:t>
            </a:r>
          </a:p>
          <a:p>
            <a:r>
              <a:rPr lang="sr-Latn-ME" u="sng" dirty="0" smtClean="0"/>
              <a:t>EPIDEMIOLOGIJA JE NAUKA KOJA PROUČAVA POJAVU, PRENOŠENJE I UČESTANOST POJAVLJIVANJA NEKE BOLESTI.</a:t>
            </a:r>
            <a:endParaRPr lang="en-US" u="sng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31291" y="2126222"/>
            <a:ext cx="5153652" cy="3777622"/>
          </a:xfrm>
        </p:spPr>
        <p:txBody>
          <a:bodyPr/>
          <a:lstStyle/>
          <a:p>
            <a:r>
              <a:rPr lang="sr-Latn-ME" dirty="0" smtClean="0"/>
              <a:t>PATOGENOST MIKROORGANIZAMA JE USLOVLJENA </a:t>
            </a:r>
            <a:r>
              <a:rPr lang="sr-Latn-ME" dirty="0" smtClean="0"/>
              <a:t>NJIHOVOM</a:t>
            </a:r>
            <a:r>
              <a:rPr lang="en-US" dirty="0" smtClean="0"/>
              <a:t> </a:t>
            </a:r>
            <a:r>
              <a:rPr lang="sr-Latn-ME" dirty="0" smtClean="0"/>
              <a:t>STRUKTUROM </a:t>
            </a:r>
            <a:r>
              <a:rPr lang="sr-Latn-ME" dirty="0" smtClean="0"/>
              <a:t>I BIOHEMIJSKIM MEHANIZMIMA POMOĆU KOJIH MIKROORGANIZMI IZAZIVAJU BOLEST.</a:t>
            </a:r>
          </a:p>
          <a:p>
            <a:r>
              <a:rPr lang="sr-Latn-ME" dirty="0" smtClean="0"/>
              <a:t>PATOGENOST MOŽE BITI POSLJEDICA PRISUSTVA STRUKTURNIH KOMPONENATA NJIHOVIH ĆELIJA( KAPSULE, FIMBRIJE...) ILI AKTIVNE SEKRECIJE SUPSTANCI KOJE OŠTEĆUJU TKIVO DOMAĆINA ILI ŠTITE BAKTERIJE OD ODBRAMBENOG SISTEMA DOMAĆINA.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87477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sr-Latn-ME" u="sng" dirty="0" smtClean="0"/>
              <a:t>VIRULENCIJA</a:t>
            </a:r>
            <a:r>
              <a:rPr lang="sr-Latn-ME" dirty="0" smtClean="0"/>
              <a:t>JE STEPEN PATOGENOSTI, OSOBINA MIKROORGANIZAMA DA ŠTO PRIJE I LAKŠE SAVLADAJU ODBRAMBENE SNAGE ORGANIZMA I IZAZOVU INFEKCIJU.</a:t>
            </a:r>
          </a:p>
          <a:p>
            <a:r>
              <a:rPr lang="sr-Latn-ME" u="sng" dirty="0" smtClean="0"/>
              <a:t>INVAZIVNOST</a:t>
            </a:r>
            <a:r>
              <a:rPr lang="sr-Latn-ME" dirty="0" smtClean="0"/>
              <a:t> JE SPOSOBNOST MIKROORGANIZAMA DA SE SA POČETNOG MJESTA INFEKCIJE  PROŠIRE U DRUGA , DUBLJA TKIVA I DA SE U NJIMA RAZMNOŽAVAJU.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7366959" y="2061713"/>
            <a:ext cx="4258422" cy="3250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28493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1435" y="595222"/>
            <a:ext cx="9747848" cy="5978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288532"/>
      </p:ext>
    </p:extLst>
  </p:cSld>
  <p:clrMapOvr>
    <a:masterClrMapping/>
  </p:clrMapOvr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71</TotalTime>
  <Words>370</Words>
  <Application>Microsoft Office PowerPoint</Application>
  <PresentationFormat>Widescreen</PresentationFormat>
  <Paragraphs>29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Century Gothic</vt:lpstr>
      <vt:lpstr>Wingdings 3</vt:lpstr>
      <vt:lpstr>Wisp</vt:lpstr>
      <vt:lpstr>MIKROBNA ZAGAĐENJA</vt:lpstr>
      <vt:lpstr>PATOGENOST MIKROORGANIZAMA</vt:lpstr>
      <vt:lpstr>DA SE PODSJETIMO GRADIVA IZ OSNOVNE ŠKOLE( BIOLOGIJA IX RAZRED)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Korisnik</dc:creator>
  <cp:lastModifiedBy>Korisnik</cp:lastModifiedBy>
  <cp:revision>12</cp:revision>
  <dcterms:created xsi:type="dcterms:W3CDTF">2020-03-23T10:25:33Z</dcterms:created>
  <dcterms:modified xsi:type="dcterms:W3CDTF">2020-03-29T17:42:44Z</dcterms:modified>
</cp:coreProperties>
</file>