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87" d="100"/>
          <a:sy n="87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Verukozne</a:t>
            </a:r>
            <a:r>
              <a:rPr lang="en-US" dirty="0" smtClean="0"/>
              <a:t> </a:t>
            </a:r>
            <a:r>
              <a:rPr lang="en-US" dirty="0" err="1"/>
              <a:t>dermatoze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dirty="0" err="1" smtClean="0"/>
              <a:t>Bradavice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Prof. Aleksandra </a:t>
            </a:r>
            <a:r>
              <a:rPr lang="en-US" dirty="0" err="1" smtClean="0"/>
              <a:t>Babović</a:t>
            </a:r>
            <a:endParaRPr lang="en-US" dirty="0" smtClean="0"/>
          </a:p>
          <a:p>
            <a:r>
              <a:rPr lang="en-US" dirty="0" smtClean="0"/>
              <a:t>JU SSŠ “ </a:t>
            </a:r>
            <a:r>
              <a:rPr lang="en-US" dirty="0" err="1" smtClean="0"/>
              <a:t>Spasaoje</a:t>
            </a:r>
            <a:r>
              <a:rPr lang="en-US" dirty="0" smtClean="0"/>
              <a:t> </a:t>
            </a:r>
            <a:r>
              <a:rPr lang="en-US" dirty="0" err="1" smtClean="0"/>
              <a:t>Raspopović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91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Bradavice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veruke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/>
              <a:t>promjene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koži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nastaju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djelovanja</a:t>
            </a:r>
            <a:r>
              <a:rPr lang="en-US" dirty="0"/>
              <a:t> </a:t>
            </a:r>
            <a:r>
              <a:rPr lang="en-US" dirty="0" err="1"/>
              <a:t>humanog</a:t>
            </a:r>
            <a:r>
              <a:rPr lang="en-US" dirty="0"/>
              <a:t> </a:t>
            </a:r>
            <a:r>
              <a:rPr lang="en-US" dirty="0" err="1"/>
              <a:t>papilomavirusa</a:t>
            </a:r>
            <a:r>
              <a:rPr lang="en-US" dirty="0"/>
              <a:t> u </a:t>
            </a:r>
            <a:r>
              <a:rPr lang="en-US" dirty="0" err="1"/>
              <a:t>epidermisu</a:t>
            </a:r>
            <a:r>
              <a:rPr lang="en-US" dirty="0"/>
              <a:t> </a:t>
            </a:r>
            <a:r>
              <a:rPr lang="en-US" dirty="0" err="1"/>
              <a:t>kože</a:t>
            </a:r>
            <a:r>
              <a:rPr lang="en-US" dirty="0" smtClean="0"/>
              <a:t>.</a:t>
            </a:r>
          </a:p>
          <a:p>
            <a:r>
              <a:rPr lang="vi-VN" sz="2800" dirty="0"/>
              <a:t>Mogu se pojaviti u bilo kojoj životnoj dobi, ali se najčešće javljaju kod djece, a rjeđe kod starijih ljudi.</a:t>
            </a:r>
            <a:endParaRPr lang="en-US" sz="2800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114801"/>
            <a:ext cx="375996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471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Arial"/>
              </a:rPr>
              <a:t>Kako</a:t>
            </a:r>
            <a:r>
              <a:rPr lang="en-US" dirty="0">
                <a:latin typeface="Arial"/>
              </a:rPr>
              <a:t> se </a:t>
            </a:r>
            <a:r>
              <a:rPr lang="en-US" dirty="0" err="1">
                <a:latin typeface="Arial"/>
              </a:rPr>
              <a:t>prenose</a:t>
            </a:r>
            <a:r>
              <a:rPr lang="en-US" dirty="0">
                <a:latin typeface="Arial"/>
              </a:rPr>
              <a:t> </a:t>
            </a:r>
            <a:r>
              <a:rPr lang="en-US" dirty="0" err="1">
                <a:latin typeface="Arial"/>
              </a:rPr>
              <a:t>bradavice</a:t>
            </a:r>
            <a:r>
              <a:rPr lang="en-US" dirty="0" smtClean="0">
                <a:latin typeface="Arial"/>
              </a:rPr>
              <a:t>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800" dirty="0" err="1">
                <a:latin typeface="Arial"/>
              </a:rPr>
              <a:t>Bradavice</a:t>
            </a:r>
            <a:r>
              <a:rPr lang="en-US" sz="2800" dirty="0" err="1" smtClean="0">
                <a:latin typeface="Arial"/>
              </a:rPr>
              <a:t>se</a:t>
            </a:r>
            <a:r>
              <a:rPr lang="en-US" sz="2800" dirty="0" smtClean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prenose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dvojako</a:t>
            </a:r>
            <a:r>
              <a:rPr lang="en-US" sz="2800" dirty="0">
                <a:latin typeface="Arial"/>
              </a:rPr>
              <a:t> - </a:t>
            </a:r>
            <a:r>
              <a:rPr lang="en-US" sz="2800" dirty="0" err="1">
                <a:latin typeface="Arial"/>
              </a:rPr>
              <a:t>i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direktnim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i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indirektnim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kontaktom</a:t>
            </a:r>
            <a:r>
              <a:rPr lang="en-US" sz="2800" dirty="0" smtClean="0">
                <a:latin typeface="Arial"/>
              </a:rPr>
              <a:t>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800" dirty="0" smtClean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Vreme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inkubacije</a:t>
            </a:r>
            <a:r>
              <a:rPr lang="en-US" sz="2800" dirty="0">
                <a:latin typeface="Arial"/>
              </a:rPr>
              <a:t> je </a:t>
            </a:r>
            <a:r>
              <a:rPr lang="en-US" sz="2800" dirty="0" err="1">
                <a:latin typeface="Arial"/>
              </a:rPr>
              <a:t>veoma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često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i</a:t>
            </a:r>
            <a:r>
              <a:rPr lang="en-US" sz="2800" dirty="0">
                <a:latin typeface="Arial"/>
              </a:rPr>
              <a:t> do </a:t>
            </a:r>
            <a:r>
              <a:rPr lang="en-US" sz="2800" dirty="0" err="1">
                <a:latin typeface="Arial"/>
              </a:rPr>
              <a:t>nekoliko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meseci</a:t>
            </a:r>
            <a:r>
              <a:rPr lang="en-US" sz="2800" dirty="0">
                <a:latin typeface="Arial"/>
              </a:rPr>
              <a:t>. </a:t>
            </a:r>
            <a:r>
              <a:rPr lang="en-US" sz="2800" dirty="0" err="1">
                <a:latin typeface="Arial"/>
              </a:rPr>
              <a:t>Pacijenti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oslabljenog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imunog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sistema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skloniji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su</a:t>
            </a:r>
            <a:r>
              <a:rPr lang="en-US" sz="2800" dirty="0">
                <a:latin typeface="Arial"/>
              </a:rPr>
              <a:t> </a:t>
            </a:r>
            <a:r>
              <a:rPr lang="en-US" sz="2800" dirty="0" err="1">
                <a:latin typeface="Arial"/>
              </a:rPr>
              <a:t>infekci</a:t>
            </a:r>
            <a:endParaRPr lang="en-US" sz="2800" u="sng" dirty="0" smtClean="0">
              <a:solidFill>
                <a:prstClr val="black"/>
              </a:solidFill>
              <a:latin typeface="Trebuchet MS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-US" sz="2800" u="sng" dirty="0">
              <a:solidFill>
                <a:prstClr val="black"/>
              </a:solidFill>
              <a:latin typeface="Trebuchet MS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-US" sz="2800" u="sng" dirty="0" smtClean="0">
              <a:solidFill>
                <a:prstClr val="black"/>
              </a:solidFill>
              <a:latin typeface="Trebuchet MS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800" u="sng" dirty="0" smtClean="0">
                <a:solidFill>
                  <a:prstClr val="black"/>
                </a:solidFill>
                <a:latin typeface="Trebuchet MS"/>
              </a:rPr>
              <a:t>U</a:t>
            </a:r>
            <a:r>
              <a:rPr lang="sr-Latn-ME" sz="2800" u="sng" dirty="0" smtClean="0">
                <a:solidFill>
                  <a:prstClr val="black"/>
                </a:solidFill>
                <a:latin typeface="Trebuchet MS"/>
              </a:rPr>
              <a:t> </a:t>
            </a:r>
            <a:r>
              <a:rPr lang="sr-Latn-ME" sz="2800" u="sng" dirty="0">
                <a:solidFill>
                  <a:prstClr val="black"/>
                </a:solidFill>
                <a:latin typeface="Trebuchet MS"/>
              </a:rPr>
              <a:t>verukozne dermatoze spadaju: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sr-Latn-ME" sz="2800" dirty="0">
                <a:solidFill>
                  <a:prstClr val="black"/>
                </a:solidFill>
                <a:latin typeface="Trebuchet MS"/>
              </a:rPr>
              <a:t>*obične bradavice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sr-Latn-ME" sz="2800" dirty="0">
                <a:solidFill>
                  <a:prstClr val="black"/>
                </a:solidFill>
                <a:latin typeface="Trebuchet MS"/>
              </a:rPr>
              <a:t>*bradavice na tabanima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sr-Latn-ME" sz="2800" dirty="0">
                <a:solidFill>
                  <a:prstClr val="black"/>
                </a:solidFill>
                <a:latin typeface="Trebuchet MS"/>
              </a:rPr>
              <a:t>*zaravnjene mladalačke bradavice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sr-Latn-ME" sz="2800" dirty="0">
                <a:solidFill>
                  <a:prstClr val="black"/>
                </a:solidFill>
                <a:latin typeface="Trebuchet MS"/>
              </a:rPr>
              <a:t>*staračke bradavice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sr-Latn-ME" sz="2800" dirty="0">
                <a:solidFill>
                  <a:prstClr val="black"/>
                </a:solidFill>
                <a:latin typeface="Trebuchet MS"/>
              </a:rPr>
              <a:t>*seboreične bradavice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sr-Latn-ME" sz="2800" dirty="0">
                <a:solidFill>
                  <a:prstClr val="black"/>
                </a:solidFill>
                <a:latin typeface="Trebuchet MS"/>
              </a:rPr>
              <a:t>*polne bradavice</a:t>
            </a:r>
            <a:endParaRPr lang="en-US" sz="2800" dirty="0">
              <a:solidFill>
                <a:prstClr val="black"/>
              </a:solidFill>
              <a:latin typeface="Trebuchet M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276600"/>
            <a:ext cx="312420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5782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vi-VN" b="1" dirty="0"/>
              <a:t>Obične bradavice</a:t>
            </a:r>
            <a:r>
              <a:rPr lang="vi-VN" dirty="0"/>
              <a:t> (</a:t>
            </a:r>
            <a:r>
              <a:rPr lang="vi-VN" i="1" dirty="0"/>
              <a:t>verrucae vulgares</a:t>
            </a:r>
            <a:r>
              <a:rPr lang="vi-VN" dirty="0"/>
              <a:t>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vi-VN" sz="2400" dirty="0"/>
              <a:t>Najčešće se pojavljuju na područjima prstiju, laktova, koljena, tabana i ispod nokta kada su izrazito bolne. Izgledaju kao mali čvorovi čija je površina gruba, a veličina takve bradavice varira od nekoliko milimetra do jednog centimetra</a:t>
            </a:r>
            <a:r>
              <a:rPr lang="vi-VN" sz="2400" dirty="0" smtClean="0"/>
              <a:t>.</a:t>
            </a:r>
            <a:endParaRPr lang="vi-VN" sz="2400" dirty="0"/>
          </a:p>
          <a:p>
            <a:r>
              <a:rPr lang="vi-VN" sz="2400" dirty="0"/>
              <a:t>Mogu biti pravilnog, nepravilnog ili okruglog oblika, a boja im je najčešće žuta, smeđa, sivo-crna i svijetlo siva..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10000"/>
            <a:ext cx="3872345" cy="258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5198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 err="1" smtClean="0"/>
              <a:t>Svako</a:t>
            </a:r>
            <a:r>
              <a:rPr lang="en-US" dirty="0" smtClean="0"/>
              <a:t> </a:t>
            </a:r>
            <a:r>
              <a:rPr lang="en-US" dirty="0" err="1"/>
              <a:t>oštećenje</a:t>
            </a:r>
            <a:r>
              <a:rPr lang="en-US" dirty="0"/>
              <a:t> </a:t>
            </a:r>
            <a:r>
              <a:rPr lang="en-US" dirty="0" err="1"/>
              <a:t>kože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voditi</a:t>
            </a:r>
            <a:r>
              <a:rPr lang="en-US" dirty="0"/>
              <a:t> </a:t>
            </a:r>
            <a:r>
              <a:rPr lang="en-US" dirty="0" err="1"/>
              <a:t>stvaranju</a:t>
            </a:r>
            <a:r>
              <a:rPr lang="en-US" dirty="0"/>
              <a:t> </a:t>
            </a:r>
            <a:r>
              <a:rPr lang="en-US" dirty="0" err="1"/>
              <a:t>novih</a:t>
            </a:r>
            <a:r>
              <a:rPr lang="en-US" dirty="0"/>
              <a:t> </a:t>
            </a:r>
            <a:r>
              <a:rPr lang="en-US" dirty="0" err="1"/>
              <a:t>bradavica</a:t>
            </a:r>
            <a:r>
              <a:rPr lang="en-US" dirty="0"/>
              <a:t>. </a:t>
            </a:r>
            <a:r>
              <a:rPr lang="en-US" dirty="0" err="1"/>
              <a:t>Koža</a:t>
            </a:r>
            <a:r>
              <a:rPr lang="en-US" dirty="0"/>
              <a:t> je </a:t>
            </a:r>
            <a:r>
              <a:rPr lang="en-US" dirty="0" err="1"/>
              <a:t>posebno</a:t>
            </a:r>
            <a:r>
              <a:rPr lang="en-US" dirty="0"/>
              <a:t> </a:t>
            </a:r>
            <a:r>
              <a:rPr lang="en-US" dirty="0" err="1"/>
              <a:t>podložna</a:t>
            </a:r>
            <a:r>
              <a:rPr lang="en-US" dirty="0"/>
              <a:t> </a:t>
            </a:r>
            <a:r>
              <a:rPr lang="en-US" dirty="0" err="1"/>
              <a:t>širenju</a:t>
            </a:r>
            <a:r>
              <a:rPr lang="en-US" dirty="0"/>
              <a:t> </a:t>
            </a:r>
            <a:r>
              <a:rPr lang="en-US" dirty="0" err="1"/>
              <a:t>bradavica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raskvašena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mehaničkog</a:t>
            </a:r>
            <a:r>
              <a:rPr lang="en-US" dirty="0"/>
              <a:t> </a:t>
            </a:r>
            <a:r>
              <a:rPr lang="en-US" dirty="0" err="1"/>
              <a:t>pilinga</a:t>
            </a:r>
            <a:r>
              <a:rPr lang="en-US" dirty="0" smtClean="0"/>
              <a:t>.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800" u="sng" dirty="0">
              <a:solidFill>
                <a:prstClr val="black"/>
              </a:solidFill>
              <a:latin typeface="Trebuchet MS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sr-Latn-ME" sz="2800" u="sng" dirty="0" smtClean="0">
                <a:solidFill>
                  <a:prstClr val="black"/>
                </a:solidFill>
                <a:latin typeface="Trebuchet MS"/>
              </a:rPr>
              <a:t> </a:t>
            </a:r>
            <a:r>
              <a:rPr lang="sr-Latn-ME" sz="2800" u="sng" dirty="0">
                <a:solidFill>
                  <a:prstClr val="black"/>
                </a:solidFill>
                <a:latin typeface="Trebuchet MS"/>
              </a:rPr>
              <a:t>Liječenje-Elektrokoagulacijom,tečnim </a:t>
            </a:r>
            <a:r>
              <a:rPr lang="sr-Latn-ME" sz="2800" u="sng" dirty="0" smtClean="0">
                <a:solidFill>
                  <a:prstClr val="black"/>
                </a:solidFill>
                <a:latin typeface="Trebuchet MS"/>
              </a:rPr>
              <a:t>azotom</a:t>
            </a:r>
            <a:r>
              <a:rPr lang="en-US" sz="2800" u="sng" dirty="0" smtClean="0">
                <a:solidFill>
                  <a:prstClr val="black"/>
                </a:solidFill>
                <a:latin typeface="Trebuchet MS"/>
              </a:rPr>
              <a:t>-</a:t>
            </a:r>
            <a:r>
              <a:rPr lang="en-US" sz="2800" u="sng" dirty="0" err="1" smtClean="0">
                <a:solidFill>
                  <a:prstClr val="black"/>
                </a:solidFill>
                <a:latin typeface="Trebuchet MS"/>
              </a:rPr>
              <a:t>krioterapijom</a:t>
            </a:r>
            <a:r>
              <a:rPr lang="sr-Latn-ME" sz="2800" u="sng" dirty="0" smtClean="0">
                <a:solidFill>
                  <a:prstClr val="black"/>
                </a:solidFill>
                <a:latin typeface="Trebuchet MS"/>
              </a:rPr>
              <a:t>, </a:t>
            </a:r>
            <a:r>
              <a:rPr lang="sr-Latn-ME" sz="2800" u="sng" dirty="0">
                <a:solidFill>
                  <a:prstClr val="black"/>
                </a:solidFill>
                <a:latin typeface="Trebuchet MS"/>
              </a:rPr>
              <a:t>kiretom</a:t>
            </a:r>
            <a:endParaRPr lang="en-US" sz="2800" u="sng" dirty="0">
              <a:solidFill>
                <a:prstClr val="black"/>
              </a:solidFill>
              <a:latin typeface="Trebuchet MS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132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Bradavice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tabanima</a:t>
            </a:r>
            <a:r>
              <a:rPr lang="en-US" dirty="0"/>
              <a:t>(</a:t>
            </a:r>
            <a:r>
              <a:rPr lang="en-US" dirty="0" err="1"/>
              <a:t>veruccae</a:t>
            </a:r>
            <a:r>
              <a:rPr lang="en-US" dirty="0"/>
              <a:t> </a:t>
            </a:r>
            <a:r>
              <a:rPr lang="en-US" dirty="0" err="1"/>
              <a:t>plantares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Pojavljuju</a:t>
            </a:r>
            <a:r>
              <a:rPr lang="en-US" sz="2800" dirty="0" smtClean="0"/>
              <a:t> </a:t>
            </a:r>
            <a:r>
              <a:rPr lang="en-US" sz="2800" dirty="0"/>
              <a:t>se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površini</a:t>
            </a:r>
            <a:r>
              <a:rPr lang="en-US" sz="2800" dirty="0"/>
              <a:t> </a:t>
            </a:r>
            <a:r>
              <a:rPr lang="en-US" sz="2800" dirty="0" err="1"/>
              <a:t>kože</a:t>
            </a:r>
            <a:r>
              <a:rPr lang="en-US" sz="2800" dirty="0"/>
              <a:t> </a:t>
            </a:r>
            <a:r>
              <a:rPr lang="en-US" sz="2800" dirty="0" err="1"/>
              <a:t>kojom</a:t>
            </a:r>
            <a:r>
              <a:rPr lang="en-US" sz="2800" dirty="0"/>
              <a:t> </a:t>
            </a:r>
            <a:r>
              <a:rPr lang="en-US" sz="2800" dirty="0" err="1" smtClean="0"/>
              <a:t>gazimo</a:t>
            </a:r>
            <a:r>
              <a:rPr lang="en-US" sz="2800" dirty="0" smtClean="0"/>
              <a:t>, </a:t>
            </a:r>
            <a:r>
              <a:rPr lang="en-US" sz="2800" dirty="0" err="1" smtClean="0"/>
              <a:t>mogu</a:t>
            </a:r>
            <a:r>
              <a:rPr lang="en-US" sz="2800" dirty="0" smtClean="0"/>
              <a:t> </a:t>
            </a:r>
            <a:r>
              <a:rPr lang="en-US" sz="2800" dirty="0" err="1"/>
              <a:t>biti</a:t>
            </a:r>
            <a:r>
              <a:rPr lang="en-US" sz="2800" dirty="0"/>
              <a:t> </a:t>
            </a:r>
            <a:r>
              <a:rPr lang="en-US" sz="2800" dirty="0" err="1"/>
              <a:t>jako</a:t>
            </a:r>
            <a:r>
              <a:rPr lang="en-US" sz="2800" dirty="0"/>
              <a:t> </a:t>
            </a:r>
            <a:r>
              <a:rPr lang="en-US" sz="2800" dirty="0" err="1" smtClean="0"/>
              <a:t>bolne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 </a:t>
            </a:r>
            <a:r>
              <a:rPr lang="en-US" sz="2800" dirty="0" err="1"/>
              <a:t>Često</a:t>
            </a:r>
            <a:r>
              <a:rPr lang="en-US" sz="2800" dirty="0"/>
              <a:t> </a:t>
            </a:r>
            <a:r>
              <a:rPr lang="en-US" sz="2800" dirty="0" err="1"/>
              <a:t>ih</a:t>
            </a:r>
            <a:r>
              <a:rPr lang="en-US" sz="2800" dirty="0"/>
              <a:t> </a:t>
            </a:r>
            <a:r>
              <a:rPr lang="en-US" sz="2800" dirty="0" err="1" smtClean="0"/>
              <a:t>miješamo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en-US" sz="2800" dirty="0" smtClean="0"/>
              <a:t> od </a:t>
            </a:r>
            <a:r>
              <a:rPr lang="en-US" sz="2800" dirty="0" err="1" smtClean="0"/>
              <a:t>klavusom</a:t>
            </a:r>
            <a:r>
              <a:rPr lang="en-US" sz="2800" dirty="0" smtClean="0"/>
              <a:t> </a:t>
            </a:r>
            <a:r>
              <a:rPr lang="en-US" sz="2800" dirty="0"/>
              <a:t>(</a:t>
            </a:r>
            <a:r>
              <a:rPr lang="en-US" sz="2800" dirty="0" err="1" smtClean="0"/>
              <a:t>kurjim</a:t>
            </a:r>
            <a:r>
              <a:rPr lang="en-US" sz="2800" dirty="0" smtClean="0"/>
              <a:t> </a:t>
            </a:r>
            <a:r>
              <a:rPr lang="en-US" sz="2800" dirty="0" err="1" smtClean="0"/>
              <a:t>okom</a:t>
            </a:r>
            <a:r>
              <a:rPr lang="en-US" sz="2800" dirty="0" smtClean="0"/>
              <a:t>). </a:t>
            </a:r>
          </a:p>
          <a:p>
            <a:r>
              <a:rPr lang="en-US" sz="2800" dirty="0" err="1" smtClean="0"/>
              <a:t>Vrlo</a:t>
            </a:r>
            <a:r>
              <a:rPr lang="en-US" sz="2800" dirty="0" smtClean="0"/>
              <a:t> </a:t>
            </a:r>
            <a:r>
              <a:rPr lang="en-US" sz="2800" dirty="0" err="1"/>
              <a:t>brzo</a:t>
            </a:r>
            <a:r>
              <a:rPr lang="en-US" sz="2800" dirty="0"/>
              <a:t> se </a:t>
            </a:r>
            <a:r>
              <a:rPr lang="en-US" sz="2800" dirty="0" err="1"/>
              <a:t>šire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jako</a:t>
            </a:r>
            <a:r>
              <a:rPr lang="en-US" sz="2800" dirty="0"/>
              <a:t> </a:t>
            </a:r>
            <a:r>
              <a:rPr lang="en-US" sz="2800" dirty="0" err="1"/>
              <a:t>teško</a:t>
            </a:r>
            <a:r>
              <a:rPr lang="en-US" sz="2800" dirty="0"/>
              <a:t> </a:t>
            </a:r>
            <a:r>
              <a:rPr lang="en-US" sz="2800" dirty="0" err="1"/>
              <a:t>leče</a:t>
            </a:r>
            <a:r>
              <a:rPr lang="en-US" sz="2800" dirty="0"/>
              <a:t> </a:t>
            </a:r>
            <a:r>
              <a:rPr lang="en-US" sz="2800" dirty="0" err="1"/>
              <a:t>jer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izuzetno</a:t>
            </a:r>
            <a:r>
              <a:rPr lang="en-US" sz="2800" dirty="0"/>
              <a:t> </a:t>
            </a:r>
            <a:r>
              <a:rPr lang="en-US" sz="2800" dirty="0" err="1"/>
              <a:t>duboko</a:t>
            </a:r>
            <a:r>
              <a:rPr lang="en-US" sz="2800" dirty="0"/>
              <a:t> </a:t>
            </a:r>
            <a:r>
              <a:rPr lang="en-US" sz="2800" dirty="0" err="1"/>
              <a:t>postavljene</a:t>
            </a:r>
            <a:r>
              <a:rPr lang="en-US" sz="2800" dirty="0"/>
              <a:t>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74077"/>
            <a:ext cx="533400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5489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err="1" smtClean="0"/>
              <a:t>Prevencija</a:t>
            </a:r>
            <a:endParaRPr lang="en-US" u="sng" dirty="0" smtClean="0"/>
          </a:p>
          <a:p>
            <a:r>
              <a:rPr lang="en-US" dirty="0" err="1" smtClean="0"/>
              <a:t>Izbegavati</a:t>
            </a:r>
            <a:r>
              <a:rPr lang="en-US" dirty="0" smtClean="0"/>
              <a:t> </a:t>
            </a:r>
            <a:r>
              <a:rPr lang="en-US" dirty="0" err="1"/>
              <a:t>direktan</a:t>
            </a:r>
            <a:r>
              <a:rPr lang="en-US" dirty="0"/>
              <a:t> </a:t>
            </a:r>
            <a:r>
              <a:rPr lang="en-US" dirty="0" err="1"/>
              <a:t>kontakt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bradavicom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Držati</a:t>
            </a:r>
            <a:r>
              <a:rPr lang="en-US" dirty="0" smtClean="0"/>
              <a:t> </a:t>
            </a:r>
            <a:r>
              <a:rPr lang="en-US" dirty="0" err="1"/>
              <a:t>stopala</a:t>
            </a:r>
            <a:r>
              <a:rPr lang="en-US" dirty="0"/>
              <a:t> </a:t>
            </a:r>
            <a:r>
              <a:rPr lang="en-US" dirty="0" err="1"/>
              <a:t>suvim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čistim</a:t>
            </a:r>
            <a:endParaRPr lang="en-US" dirty="0" smtClean="0"/>
          </a:p>
          <a:p>
            <a:r>
              <a:rPr lang="en-US" dirty="0" smtClean="0"/>
              <a:t>Ne </a:t>
            </a:r>
            <a:r>
              <a:rPr lang="en-US" dirty="0" err="1"/>
              <a:t>hodati</a:t>
            </a:r>
            <a:r>
              <a:rPr lang="en-US" dirty="0"/>
              <a:t> </a:t>
            </a:r>
            <a:r>
              <a:rPr lang="en-US" dirty="0" err="1"/>
              <a:t>bos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javnim</a:t>
            </a:r>
            <a:r>
              <a:rPr lang="en-US" dirty="0"/>
              <a:t> </a:t>
            </a:r>
            <a:r>
              <a:rPr lang="en-US" dirty="0" err="1" smtClean="0"/>
              <a:t>mestima</a:t>
            </a:r>
            <a:endParaRPr lang="en-US" dirty="0" smtClean="0"/>
          </a:p>
          <a:p>
            <a:r>
              <a:rPr lang="en-US" dirty="0" smtClean="0"/>
              <a:t>Ne </a:t>
            </a:r>
            <a:r>
              <a:rPr lang="en-US" dirty="0" err="1"/>
              <a:t>koristiti</a:t>
            </a:r>
            <a:r>
              <a:rPr lang="en-US" dirty="0"/>
              <a:t> </a:t>
            </a:r>
            <a:r>
              <a:rPr lang="en-US" dirty="0" err="1" smtClean="0"/>
              <a:t>zajednički</a:t>
            </a:r>
            <a:r>
              <a:rPr lang="en-US" dirty="0" smtClean="0"/>
              <a:t> </a:t>
            </a:r>
            <a:r>
              <a:rPr lang="en-US" dirty="0" err="1"/>
              <a:t>pribor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njegu</a:t>
            </a:r>
            <a:r>
              <a:rPr lang="en-US" dirty="0" smtClean="0"/>
              <a:t> </a:t>
            </a:r>
            <a:r>
              <a:rPr lang="en-US" dirty="0" err="1" smtClean="0"/>
              <a:t>stopala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187825"/>
            <a:ext cx="3524250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6335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Trebuchet MS"/>
              </a:rPr>
              <a:t>Z</a:t>
            </a:r>
            <a:r>
              <a:rPr lang="sr-Latn-ME" sz="2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Trebuchet MS"/>
              </a:rPr>
              <a:t>aravnjene mladalačke bradavice(verrucae planae juveniles)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vi-VN" dirty="0"/>
              <a:t>najčešće jave kod djece. Ravnog su oblika i malo izdignute iznad kože, površina im je glatka, a boja žuto-smeđa. Ovakve bradavice se vrlo često nađu i na licu, u velikom broju jer se prenose dodirom.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87825"/>
            <a:ext cx="3517900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5244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Staračke</a:t>
            </a:r>
            <a:r>
              <a:rPr lang="en-US" dirty="0"/>
              <a:t> </a:t>
            </a:r>
            <a:r>
              <a:rPr lang="en-US" dirty="0" err="1"/>
              <a:t>bradavice</a:t>
            </a:r>
            <a:r>
              <a:rPr lang="en-US" dirty="0"/>
              <a:t>(verrucae </a:t>
            </a:r>
            <a:r>
              <a:rPr lang="en-US" dirty="0" err="1"/>
              <a:t>seniles</a:t>
            </a:r>
            <a:r>
              <a:rPr lang="en-US" dirty="0"/>
              <a:t>)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1868" y="2438274"/>
            <a:ext cx="3048264" cy="2895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j</a:t>
            </a:r>
            <a:r>
              <a:rPr lang="vi-VN" dirty="0" smtClean="0"/>
              <a:t>avljaju </a:t>
            </a:r>
            <a:r>
              <a:rPr lang="vi-VN" dirty="0"/>
              <a:t>se posle četrdesete godine,žućkasto smeđe boje</a:t>
            </a:r>
          </a:p>
          <a:p>
            <a:r>
              <a:rPr lang="vi-VN" dirty="0"/>
              <a:t>Lokalizacija leđa,lice, bočne strane grudnog koša.</a:t>
            </a:r>
          </a:p>
          <a:p>
            <a:r>
              <a:rPr lang="vi-VN" dirty="0"/>
              <a:t>Veličine nokta,neravne ,hrapave sa masnom naslagom </a:t>
            </a:r>
            <a:r>
              <a:rPr lang="vi-VN" dirty="0" smtClean="0"/>
              <a:t>na površini</a:t>
            </a:r>
            <a:endParaRPr lang="en-US" dirty="0" smtClean="0"/>
          </a:p>
          <a:p>
            <a:r>
              <a:rPr lang="vi-VN" dirty="0" smtClean="0"/>
              <a:t>Liječenje</a:t>
            </a:r>
            <a:r>
              <a:rPr lang="en-US" dirty="0" smtClean="0"/>
              <a:t> </a:t>
            </a:r>
            <a:r>
              <a:rPr lang="vi-VN" dirty="0" smtClean="0"/>
              <a:t>-</a:t>
            </a:r>
            <a:r>
              <a:rPr lang="en-US" dirty="0" smtClean="0"/>
              <a:t> (</a:t>
            </a:r>
            <a:r>
              <a:rPr lang="vi-VN" dirty="0" smtClean="0"/>
              <a:t>nije neophodno</a:t>
            </a:r>
            <a:r>
              <a:rPr lang="en-US" dirty="0" smtClean="0"/>
              <a:t>) </a:t>
            </a:r>
            <a:r>
              <a:rPr lang="vi-VN" dirty="0" smtClean="0"/>
              <a:t>, </a:t>
            </a:r>
            <a:r>
              <a:rPr lang="vi-VN" dirty="0"/>
              <a:t>elektrokoagulacijom, tečnim azotom, snijegom ugljene kiseline</a:t>
            </a:r>
          </a:p>
          <a:p>
            <a:endParaRPr lang="en-US" dirty="0" smtClean="0"/>
          </a:p>
          <a:p>
            <a:endParaRPr lang="vi-V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850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Seboreične</a:t>
            </a:r>
            <a:r>
              <a:rPr lang="en-US" dirty="0"/>
              <a:t> </a:t>
            </a:r>
            <a:r>
              <a:rPr lang="en-US" dirty="0" err="1"/>
              <a:t>bradavice</a:t>
            </a:r>
            <a:r>
              <a:rPr lang="en-US" dirty="0"/>
              <a:t>(verrucae </a:t>
            </a:r>
            <a:r>
              <a:rPr lang="en-US" dirty="0" err="1"/>
              <a:t>seborrhoicae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vi-VN" dirty="0"/>
              <a:t>Javljaju se kod starijih osoba sa seboreičnom masnom kožom.</a:t>
            </a:r>
          </a:p>
          <a:p>
            <a:r>
              <a:rPr lang="vi-VN" dirty="0"/>
              <a:t>uzrok nepoznat</a:t>
            </a:r>
          </a:p>
          <a:p>
            <a:r>
              <a:rPr lang="vi-VN" dirty="0"/>
              <a:t>Lokalizacija na licu ,na leđima</a:t>
            </a:r>
          </a:p>
          <a:p>
            <a:r>
              <a:rPr lang="vi-VN" dirty="0"/>
              <a:t>Hrapave, svjetlije od senilnih, na površini masna naslaga</a:t>
            </a:r>
          </a:p>
          <a:p>
            <a:r>
              <a:rPr lang="vi-VN" dirty="0"/>
              <a:t>Stalno se javljaju nove promjene</a:t>
            </a:r>
          </a:p>
          <a:p>
            <a:r>
              <a:rPr lang="vi-VN" dirty="0"/>
              <a:t>Liječenje kao kod prethodnih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82" y="1447800"/>
            <a:ext cx="2057400" cy="3348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791" y="4267200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7356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Polne</a:t>
            </a:r>
            <a:r>
              <a:rPr lang="en-US" dirty="0"/>
              <a:t> </a:t>
            </a:r>
            <a:r>
              <a:rPr lang="en-US" dirty="0" err="1"/>
              <a:t>bradavice</a:t>
            </a:r>
            <a:r>
              <a:rPr lang="en-US" dirty="0"/>
              <a:t>(verrucae acuminate)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Zovu</a:t>
            </a:r>
            <a:r>
              <a:rPr lang="en-US" dirty="0"/>
              <a:t> se </a:t>
            </a:r>
            <a:r>
              <a:rPr lang="en-US" dirty="0" err="1"/>
              <a:t>kondilomi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šiljaste</a:t>
            </a:r>
            <a:r>
              <a:rPr lang="en-US" dirty="0"/>
              <a:t> </a:t>
            </a:r>
            <a:r>
              <a:rPr lang="en-US" dirty="0" err="1"/>
              <a:t>bradavice</a:t>
            </a:r>
            <a:endParaRPr lang="en-US" dirty="0"/>
          </a:p>
          <a:p>
            <a:r>
              <a:rPr lang="en-US" dirty="0" err="1"/>
              <a:t>Visoko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zarazne</a:t>
            </a:r>
            <a:r>
              <a:rPr lang="en-US" dirty="0"/>
              <a:t>, </a:t>
            </a:r>
            <a:r>
              <a:rPr lang="en-US" dirty="0" err="1"/>
              <a:t>prenose</a:t>
            </a:r>
            <a:r>
              <a:rPr lang="en-US" dirty="0"/>
              <a:t> se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lako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to </a:t>
            </a:r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/>
              <a:t>polnog</a:t>
            </a:r>
            <a:r>
              <a:rPr lang="en-US" dirty="0"/>
              <a:t> </a:t>
            </a:r>
            <a:r>
              <a:rPr lang="en-US" dirty="0" err="1"/>
              <a:t>odnosa</a:t>
            </a:r>
            <a:r>
              <a:rPr lang="en-US" dirty="0"/>
              <a:t>. </a:t>
            </a:r>
          </a:p>
          <a:p>
            <a:r>
              <a:rPr lang="en-US" dirty="0" err="1"/>
              <a:t>Lokalizovane</a:t>
            </a:r>
            <a:r>
              <a:rPr lang="en-US" dirty="0"/>
              <a:t> u </a:t>
            </a:r>
            <a:r>
              <a:rPr lang="en-US" dirty="0" err="1"/>
              <a:t>predjelu</a:t>
            </a:r>
            <a:r>
              <a:rPr lang="en-US" dirty="0"/>
              <a:t> </a:t>
            </a:r>
            <a:r>
              <a:rPr lang="en-US" dirty="0" err="1"/>
              <a:t>spoljnih</a:t>
            </a:r>
            <a:r>
              <a:rPr lang="en-US" dirty="0"/>
              <a:t> </a:t>
            </a:r>
            <a:r>
              <a:rPr lang="en-US" dirty="0" err="1"/>
              <a:t>genitalnih</a:t>
            </a:r>
            <a:r>
              <a:rPr lang="en-US" dirty="0"/>
              <a:t> </a:t>
            </a:r>
            <a:r>
              <a:rPr lang="en-US" dirty="0" err="1"/>
              <a:t>organa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predjelu</a:t>
            </a:r>
            <a:r>
              <a:rPr lang="en-US" dirty="0"/>
              <a:t> </a:t>
            </a:r>
            <a:r>
              <a:rPr lang="en-US" dirty="0" err="1"/>
              <a:t>čmara</a:t>
            </a:r>
            <a:r>
              <a:rPr lang="en-US" dirty="0"/>
              <a:t>.</a:t>
            </a:r>
          </a:p>
          <a:p>
            <a:r>
              <a:rPr lang="en-US" dirty="0" err="1"/>
              <a:t>Uzrok</a:t>
            </a:r>
            <a:r>
              <a:rPr lang="en-US" dirty="0"/>
              <a:t> HPV virus. </a:t>
            </a:r>
          </a:p>
          <a:p>
            <a:r>
              <a:rPr lang="en-US" dirty="0" err="1"/>
              <a:t>Roze</a:t>
            </a:r>
            <a:r>
              <a:rPr lang="en-US" dirty="0"/>
              <a:t> </a:t>
            </a:r>
            <a:r>
              <a:rPr lang="en-US" dirty="0" err="1"/>
              <a:t>boje</a:t>
            </a:r>
            <a:r>
              <a:rPr lang="en-US" dirty="0"/>
              <a:t>,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pojedinačne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grupisane.meke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tvorevine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vlaže.šire</a:t>
            </a:r>
            <a:r>
              <a:rPr lang="en-US" dirty="0"/>
              <a:t> </a:t>
            </a:r>
            <a:r>
              <a:rPr lang="en-US" dirty="0" err="1"/>
              <a:t>neprijatan</a:t>
            </a:r>
            <a:r>
              <a:rPr lang="en-US" dirty="0"/>
              <a:t> </a:t>
            </a:r>
            <a:r>
              <a:rPr lang="en-US" dirty="0" err="1"/>
              <a:t>miris</a:t>
            </a:r>
            <a:r>
              <a:rPr lang="en-US" dirty="0"/>
              <a:t>.</a:t>
            </a:r>
          </a:p>
          <a:p>
            <a:r>
              <a:rPr lang="en-US" dirty="0" err="1"/>
              <a:t>Često</a:t>
            </a:r>
            <a:r>
              <a:rPr lang="en-US" dirty="0"/>
              <a:t> se </a:t>
            </a:r>
            <a:r>
              <a:rPr lang="en-US" dirty="0" err="1"/>
              <a:t>javljaju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boluju</a:t>
            </a:r>
            <a:r>
              <a:rPr lang="en-US" dirty="0"/>
              <a:t> od </a:t>
            </a:r>
            <a:r>
              <a:rPr lang="en-US" dirty="0" err="1"/>
              <a:t>šećerne</a:t>
            </a:r>
            <a:r>
              <a:rPr lang="en-US" dirty="0"/>
              <a:t> </a:t>
            </a:r>
            <a:r>
              <a:rPr lang="en-US" dirty="0" err="1"/>
              <a:t>bolesti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kandidoze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Ukoliko</a:t>
            </a:r>
            <a:r>
              <a:rPr lang="en-US" dirty="0"/>
              <a:t> se ne </a:t>
            </a:r>
            <a:r>
              <a:rPr lang="en-US" dirty="0" err="1"/>
              <a:t>liječe</a:t>
            </a:r>
            <a:r>
              <a:rPr lang="en-US" dirty="0"/>
              <a:t> </a:t>
            </a:r>
            <a:r>
              <a:rPr lang="en-US" dirty="0" err="1"/>
              <a:t>brzo</a:t>
            </a:r>
            <a:r>
              <a:rPr lang="en-US" dirty="0"/>
              <a:t> se </a:t>
            </a:r>
            <a:r>
              <a:rPr lang="en-US" dirty="0" err="1"/>
              <a:t>umnožavaju.obavezan</a:t>
            </a:r>
            <a:r>
              <a:rPr lang="en-US" dirty="0"/>
              <a:t> </a:t>
            </a:r>
            <a:r>
              <a:rPr lang="en-US" dirty="0" err="1"/>
              <a:t>pregled</a:t>
            </a:r>
            <a:r>
              <a:rPr lang="en-US" dirty="0"/>
              <a:t> </a:t>
            </a:r>
            <a:r>
              <a:rPr lang="en-US" dirty="0" err="1"/>
              <a:t>partnera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okruženja</a:t>
            </a:r>
            <a:r>
              <a:rPr lang="en-US" dirty="0"/>
              <a:t>.</a:t>
            </a:r>
          </a:p>
          <a:p>
            <a:r>
              <a:rPr lang="en-US" dirty="0" err="1"/>
              <a:t>Liječenje-tečnim</a:t>
            </a:r>
            <a:r>
              <a:rPr lang="en-US" dirty="0"/>
              <a:t> </a:t>
            </a:r>
            <a:r>
              <a:rPr lang="en-US" dirty="0" err="1"/>
              <a:t>azotom,elektrokoagulacijom,podofilinom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r>
              <a:rPr lang="en-US" u="sng" dirty="0" err="1" smtClean="0"/>
              <a:t>Prevencija</a:t>
            </a:r>
            <a:r>
              <a:rPr lang="en-US" u="sng" dirty="0" smtClean="0"/>
              <a:t>: </a:t>
            </a:r>
          </a:p>
          <a:p>
            <a:pPr lvl="1"/>
            <a:r>
              <a:rPr lang="en-US" dirty="0" err="1" smtClean="0"/>
              <a:t>Kondom</a:t>
            </a:r>
            <a:r>
              <a:rPr lang="en-US" dirty="0" smtClean="0"/>
              <a:t>,</a:t>
            </a:r>
          </a:p>
          <a:p>
            <a:pPr lvl="1"/>
            <a:r>
              <a:rPr lang="en-US" dirty="0" err="1" smtClean="0"/>
              <a:t>Izbjegavati</a:t>
            </a:r>
            <a:r>
              <a:rPr lang="en-US" dirty="0" smtClean="0"/>
              <a:t> </a:t>
            </a:r>
            <a:r>
              <a:rPr lang="en-US" dirty="0" err="1"/>
              <a:t>seksualni</a:t>
            </a:r>
            <a:r>
              <a:rPr lang="en-US" dirty="0"/>
              <a:t> </a:t>
            </a:r>
            <a:r>
              <a:rPr lang="en-US" dirty="0" err="1"/>
              <a:t>kontakt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vidljivih</a:t>
            </a:r>
            <a:r>
              <a:rPr lang="en-US" dirty="0"/>
              <a:t> </a:t>
            </a:r>
            <a:r>
              <a:rPr lang="en-US" dirty="0" err="1"/>
              <a:t>bradavica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err="1" smtClean="0"/>
              <a:t>vakcinacija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841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41</TotalTime>
  <Words>511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Oriel</vt:lpstr>
      <vt:lpstr>Verukozne dermatoze - Bradavice</vt:lpstr>
      <vt:lpstr>Bradavice ili veruke </vt:lpstr>
      <vt:lpstr>Kako se prenose bradavice? </vt:lpstr>
      <vt:lpstr>Obične bradavice (verrucae vulgares) </vt:lpstr>
      <vt:lpstr>PowerPoint Presentation</vt:lpstr>
      <vt:lpstr>Bradavice na tabanima(veruccae plantares)</vt:lpstr>
      <vt:lpstr> </vt:lpstr>
      <vt:lpstr>Zaravnjene mladalačke bradavice(verrucae planae juveniles)</vt:lpstr>
      <vt:lpstr>Staračke bradavice(verrucae seniles)</vt:lpstr>
      <vt:lpstr>Seboreične bradavice(verrucae seborrhoicae)</vt:lpstr>
      <vt:lpstr>Polne bradavice(verrucae acuminate)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Verukozne dermatoze - Bradavice</dc:title>
  <dc:creator>Aleksandra</dc:creator>
  <cp:lastModifiedBy>Win</cp:lastModifiedBy>
  <cp:revision>9</cp:revision>
  <dcterms:created xsi:type="dcterms:W3CDTF">2006-08-16T00:00:00Z</dcterms:created>
  <dcterms:modified xsi:type="dcterms:W3CDTF">2020-03-17T23:18:36Z</dcterms:modified>
</cp:coreProperties>
</file>