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57290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82013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4219281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60253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19814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643557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392525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770980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482860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824296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7786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297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1339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530103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61951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69994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36F43-E576-4CAE-ADF5-953C2F04DC46}" type="datetimeFigureOut">
              <a:rPr lang="sr-Latn-ME" smtClean="0"/>
              <a:t>21.3.2020.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8F4CA98-7381-491C-AB78-EF19FDC2A26A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03886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455C243-3FD4-464E-B608-CF5259A2F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720" y="251791"/>
            <a:ext cx="9720072" cy="1152939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sz="3600" b="1" dirty="0">
                <a:solidFill>
                  <a:srgbClr val="C00000"/>
                </a:solidFill>
              </a:rPr>
              <a:t>Rastvori.Relativno učešće komponenti u rastvoru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C1889F-D675-40F1-8614-F29E0CAF3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540" y="1510748"/>
            <a:ext cx="9720072" cy="4757530"/>
          </a:xfrm>
        </p:spPr>
        <p:txBody>
          <a:bodyPr/>
          <a:lstStyle/>
          <a:p>
            <a:pPr marL="0" indent="0" algn="just">
              <a:buNone/>
            </a:pPr>
            <a:endParaRPr lang="sr-Latn-ME" sz="2400" dirty="0"/>
          </a:p>
          <a:p>
            <a:pPr marL="0" indent="0" algn="just">
              <a:buNone/>
            </a:pPr>
            <a:endParaRPr lang="sr-Latn-ME" sz="2400" dirty="0"/>
          </a:p>
          <a:p>
            <a:pPr marL="0" indent="0" algn="just">
              <a:buNone/>
            </a:pPr>
            <a:r>
              <a:rPr lang="sr-Latn-ME" sz="2400" dirty="0"/>
              <a:t>Prema agregatnom stanju rastvori mogu biti:</a:t>
            </a:r>
          </a:p>
          <a:p>
            <a:pPr marL="0" indent="0" algn="just">
              <a:buNone/>
            </a:pPr>
            <a:endParaRPr lang="sr-Latn-ME" sz="2400" dirty="0"/>
          </a:p>
          <a:p>
            <a:pPr lvl="0" algn="just"/>
            <a:r>
              <a:rPr lang="sr-Latn-ME" sz="2400" b="1" dirty="0">
                <a:solidFill>
                  <a:srgbClr val="C00000"/>
                </a:solidFill>
              </a:rPr>
              <a:t>Gasoviti</a:t>
            </a:r>
            <a:r>
              <a:rPr lang="sr-Latn-ME" sz="2400" dirty="0"/>
              <a:t>(gasne smješe)</a:t>
            </a:r>
          </a:p>
          <a:p>
            <a:pPr marL="0" lvl="0" indent="0" algn="just">
              <a:buNone/>
            </a:pPr>
            <a:endParaRPr lang="sr-Latn-ME" sz="2400" dirty="0"/>
          </a:p>
          <a:p>
            <a:pPr lvl="0" algn="just"/>
            <a:r>
              <a:rPr lang="sr-Latn-ME" sz="2400" b="1" dirty="0">
                <a:solidFill>
                  <a:srgbClr val="C00000"/>
                </a:solidFill>
              </a:rPr>
              <a:t>Tečni</a:t>
            </a:r>
            <a:r>
              <a:rPr lang="sr-Latn-ME" sz="2400" dirty="0"/>
              <a:t>(gasovi, tečnosti i čvrste supstance u tečnosti)</a:t>
            </a:r>
          </a:p>
          <a:p>
            <a:pPr marL="0" lvl="0" indent="0" algn="just">
              <a:buNone/>
            </a:pPr>
            <a:endParaRPr lang="sr-Latn-ME" sz="2400" dirty="0"/>
          </a:p>
          <a:p>
            <a:pPr lvl="0" algn="just"/>
            <a:r>
              <a:rPr lang="sr-Latn-ME" sz="2400" b="1" dirty="0">
                <a:solidFill>
                  <a:srgbClr val="C00000"/>
                </a:solidFill>
              </a:rPr>
              <a:t>Čvrsti</a:t>
            </a:r>
            <a:r>
              <a:rPr lang="sr-Latn-ME" sz="2400" dirty="0"/>
              <a:t>(rastvori metala ili jedinjenja u čvrstoj fazi).</a:t>
            </a:r>
          </a:p>
          <a:p>
            <a:endParaRPr lang="sr-Latn-ME" dirty="0"/>
          </a:p>
        </p:txBody>
      </p:sp>
      <p:sp>
        <p:nvSpPr>
          <p:cNvPr id="4" name="Rectangle 3"/>
          <p:cNvSpPr/>
          <p:nvPr/>
        </p:nvSpPr>
        <p:spPr>
          <a:xfrm>
            <a:off x="1983957" y="1404730"/>
            <a:ext cx="9316835" cy="830997"/>
          </a:xfrm>
          <a:prstGeom prst="rect">
            <a:avLst/>
          </a:prstGeom>
          <a:pattFill prst="pct20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0325" cmpd="tri">
            <a:solidFill>
              <a:srgbClr val="C0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sr-Latn-ME" sz="2400" dirty="0">
                <a:solidFill>
                  <a:srgbClr val="C00000"/>
                </a:solidFill>
              </a:rPr>
              <a:t>Rastvori</a:t>
            </a:r>
            <a:r>
              <a:rPr lang="sr-Latn-ME" sz="2400" dirty="0">
                <a:solidFill>
                  <a:srgbClr val="00B050"/>
                </a:solidFill>
              </a:rPr>
              <a:t> </a:t>
            </a:r>
            <a:r>
              <a:rPr lang="sr-Latn-ME" sz="2400" dirty="0"/>
              <a:t>su jednofazni (homogeni)sistemi koji se sastoje od dvije ili više komponenti.</a:t>
            </a:r>
          </a:p>
        </p:txBody>
      </p:sp>
      <p:sp>
        <p:nvSpPr>
          <p:cNvPr id="5" name="TextBox 4"/>
          <p:cNvSpPr txBox="1"/>
          <p:nvPr/>
        </p:nvSpPr>
        <p:spPr>
          <a:xfrm rot="19209765">
            <a:off x="1296702" y="1029542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2209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85312-583C-45F1-BD7B-2B28F10B4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5438" y="614123"/>
            <a:ext cx="8915400" cy="5063083"/>
          </a:xfrm>
        </p:spPr>
        <p:txBody>
          <a:bodyPr/>
          <a:lstStyle/>
          <a:p>
            <a:pPr marL="0" indent="0" algn="just">
              <a:buNone/>
            </a:pPr>
            <a:endParaRPr lang="sr-Latn-ME" sz="2400" dirty="0"/>
          </a:p>
          <a:p>
            <a:pPr marL="0" indent="0" algn="just">
              <a:buNone/>
            </a:pPr>
            <a:endParaRPr lang="sr-Latn-ME" sz="2400" dirty="0"/>
          </a:p>
          <a:p>
            <a:pPr marL="0" indent="0" algn="just">
              <a:buNone/>
            </a:pPr>
            <a:endParaRPr lang="sr-Latn-ME" sz="2400" dirty="0"/>
          </a:p>
          <a:p>
            <a:pPr marL="0" indent="0" algn="just">
              <a:buNone/>
            </a:pPr>
            <a:r>
              <a:rPr lang="sr-Latn-ME" sz="2400" dirty="0">
                <a:solidFill>
                  <a:srgbClr val="C00000"/>
                </a:solidFill>
              </a:rPr>
              <a:t>Rastvarač</a:t>
            </a:r>
            <a:r>
              <a:rPr lang="sr-Latn-ME" sz="2400" dirty="0"/>
              <a:t> je ona komponenta koja ima isto agregatno stanje kao i rastvor.</a:t>
            </a:r>
          </a:p>
          <a:p>
            <a:pPr marL="0" indent="0" algn="just">
              <a:buNone/>
            </a:pPr>
            <a:endParaRPr lang="sr-Latn-ME" sz="2400" dirty="0"/>
          </a:p>
          <a:p>
            <a:pPr marL="0" indent="0" algn="just">
              <a:buNone/>
            </a:pPr>
            <a:r>
              <a:rPr lang="sr-Latn-ME" sz="2400" dirty="0"/>
              <a:t>Ako su i rastvorena supstanca i rastvarač istog agregatnog stanja onda je rastvarač ona supstanca koja je prisutna u većoj količini. </a:t>
            </a:r>
          </a:p>
          <a:p>
            <a:endParaRPr lang="sr-Latn-ME" dirty="0"/>
          </a:p>
        </p:txBody>
      </p:sp>
      <p:sp>
        <p:nvSpPr>
          <p:cNvPr id="4" name="Rectangle 3"/>
          <p:cNvSpPr/>
          <p:nvPr/>
        </p:nvSpPr>
        <p:spPr>
          <a:xfrm>
            <a:off x="2160290" y="614123"/>
            <a:ext cx="7009467" cy="1200329"/>
          </a:xfrm>
          <a:prstGeom prst="rect">
            <a:avLst/>
          </a:prstGeom>
          <a:pattFill prst="pct20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0325" cmpd="tri">
            <a:solidFill>
              <a:srgbClr val="C00000"/>
            </a:solidFill>
            <a:prstDash val="solid"/>
          </a:ln>
        </p:spPr>
        <p:txBody>
          <a:bodyPr wrap="square">
            <a:spAutoFit/>
          </a:bodyPr>
          <a:lstStyle/>
          <a:p>
            <a:pPr algn="ctr"/>
            <a:r>
              <a:rPr lang="sr-Latn-ME" sz="2400" dirty="0"/>
              <a:t>Svaki rastvor se sastoji od:</a:t>
            </a:r>
          </a:p>
          <a:p>
            <a:pPr algn="ctr"/>
            <a:r>
              <a:rPr lang="sr-Latn-ME" sz="2400" dirty="0">
                <a:solidFill>
                  <a:srgbClr val="FF0000"/>
                </a:solidFill>
              </a:rPr>
              <a:t> </a:t>
            </a:r>
            <a:r>
              <a:rPr lang="sr-Latn-ME" sz="2400" dirty="0">
                <a:solidFill>
                  <a:srgbClr val="C00000"/>
                </a:solidFill>
              </a:rPr>
              <a:t>rastvorene supstance B </a:t>
            </a:r>
          </a:p>
          <a:p>
            <a:pPr algn="ctr"/>
            <a:r>
              <a:rPr lang="sr-Latn-ME" sz="2400" dirty="0">
                <a:solidFill>
                  <a:srgbClr val="C00000"/>
                </a:solidFill>
              </a:rPr>
              <a:t>i rastvarača A.</a:t>
            </a:r>
          </a:p>
        </p:txBody>
      </p:sp>
    </p:spTree>
    <p:extLst>
      <p:ext uri="{BB962C8B-B14F-4D97-AF65-F5344CB8AC3E}">
        <p14:creationId xmlns:p14="http://schemas.microsoft.com/office/powerpoint/2010/main" val="3782576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10899B-5B69-4260-A4E0-FF9687B902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69631" y="372554"/>
                <a:ext cx="9490282" cy="6003234"/>
              </a:xfrm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pPr marL="0" indent="0">
                  <a:buNone/>
                </a:pPr>
                <a:r>
                  <a:rPr lang="sr-Latn-ME" sz="2400" dirty="0"/>
                  <a:t>Relativno učešće komponenti u rastvoru izražava se na sledeći način:</a:t>
                </a:r>
              </a:p>
              <a:p>
                <a:pPr lvl="0" algn="just"/>
                <a:r>
                  <a:rPr lang="sr-Latn-ME" sz="2400" b="1" dirty="0">
                    <a:solidFill>
                      <a:srgbClr val="C00000"/>
                    </a:solidFill>
                  </a:rPr>
                  <a:t>Molarna koncentracija(c)</a:t>
                </a:r>
                <a:r>
                  <a:rPr lang="sr-Latn-ME" sz="2400" dirty="0">
                    <a:solidFill>
                      <a:srgbClr val="C00000"/>
                    </a:solidFill>
                  </a:rPr>
                  <a:t> </a:t>
                </a:r>
                <a:r>
                  <a:rPr lang="sr-Latn-ME" sz="2400" dirty="0"/>
                  <a:t>ili molaritet je količina rastvorene supstance u jedinici zapremine rastvora.Izražava se u mol/dm</a:t>
                </a:r>
                <a:r>
                  <a:rPr lang="sr-Latn-ME" sz="2400" baseline="30000" dirty="0"/>
                  <a:t>3</a:t>
                </a:r>
              </a:p>
              <a:p>
                <a:pPr marL="0" lvl="0" indent="0" algn="just">
                  <a:buNone/>
                </a:pPr>
                <a:endParaRPr lang="sr-Latn-ME" sz="2400" dirty="0"/>
              </a:p>
              <a:p>
                <a:pPr marL="0" indent="0" algn="ctr">
                  <a:buNone/>
                </a:pPr>
                <a:endParaRPr lang="sr-Latn-ME" sz="2400" b="1" dirty="0"/>
              </a:p>
              <a:p>
                <a:pPr lvl="0"/>
                <a:r>
                  <a:rPr lang="sr-Latn-ME" sz="2400" b="1" dirty="0">
                    <a:solidFill>
                      <a:srgbClr val="C00000"/>
                    </a:solidFill>
                  </a:rPr>
                  <a:t>Maseni udio  (</a:t>
                </a:r>
                <a14:m>
                  <m:oMath xmlns:m="http://schemas.openxmlformats.org/officeDocument/2006/math">
                    <m:r>
                      <a:rPr lang="sr-Latn-ME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𝝎</m:t>
                    </m:r>
                    <m:r>
                      <a:rPr lang="sr-Latn-ME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sr-Latn-ME" sz="2400" dirty="0"/>
                  <a:t>je masa rastvorene supstance podijeljena ukupnom masom rastvora.Množenjem masenog udjela sa 100 dobija se maseni procenat(procentna koncentracija rastvora).</a:t>
                </a:r>
              </a:p>
              <a:p>
                <a:pPr marL="0" indent="0">
                  <a:buNone/>
                </a:pPr>
                <a:endParaRPr lang="sr-Latn-ME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010899B-5B69-4260-A4E0-FF9687B902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9631" y="372554"/>
                <a:ext cx="9490282" cy="6003234"/>
              </a:xfrm>
              <a:blipFill rotWithShape="0">
                <a:blip r:embed="rId2"/>
                <a:stretch>
                  <a:fillRect l="-898" t="-709" r="-1026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58037" y="2434107"/>
                <a:ext cx="2656408" cy="794513"/>
              </a:xfrm>
              <a:prstGeom prst="rect">
                <a:avLst/>
              </a:prstGeom>
              <a:pattFill prst="pct20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sr-Latn-ME" sz="2400" b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𝐁</m:t>
                      </m:r>
                      <m:r>
                        <a:rPr lang="sr-Latn-ME" sz="2400" b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sr-Latn-ME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sr-Latn-ME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r-Latn-ME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  <m:r>
                            <a:rPr lang="sr-Latn-ME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sr-Latn-ME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den>
                      </m:f>
                    </m:oMath>
                  </m:oMathPara>
                </a14:m>
                <a:endParaRPr lang="sr-Latn-ME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8037" y="2434107"/>
                <a:ext cx="2656408" cy="79451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339226" y="5033492"/>
                <a:ext cx="2656408" cy="869533"/>
              </a:xfrm>
              <a:prstGeom prst="rect">
                <a:avLst/>
              </a:prstGeom>
              <a:pattFill prst="pct20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d>
                        <m:dPr>
                          <m:ctrlP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</m:d>
                      <m:r>
                        <a:rPr lang="sr-Latn-ME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  <m:d>
                            <m:dPr>
                              <m:ctrlPr>
                                <a:rPr lang="sr-Latn-ME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r-Latn-ME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𝑩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sr-Latn-ME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sr-Latn-ME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sr-Latn-ME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226" y="5033492"/>
                <a:ext cx="2656408" cy="86953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5288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5C270E-55B8-4A49-A1E1-6DCF18B9BE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69943" y="26504"/>
                <a:ext cx="8915400" cy="6493566"/>
              </a:xfrm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sr-Latn-ME" sz="2400" b="1" dirty="0">
                    <a:solidFill>
                      <a:srgbClr val="C00000"/>
                    </a:solidFill>
                  </a:rPr>
                  <a:t>Molalitet(</a:t>
                </a:r>
                <a:r>
                  <a:rPr lang="sr-Latn-ME" sz="2400" b="1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sr-Latn-ME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sub>
                    </m:sSub>
                    <m:r>
                      <a:rPr lang="sr-Latn-ME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r-Latn-ME" sz="2400" dirty="0"/>
                  <a:t>je količina rastvorene supstance u jedinici mase rastvarača</a:t>
                </a:r>
                <a:r>
                  <a:rPr lang="sr-Latn-ME" dirty="0"/>
                  <a:t>.Izražava se u mol/kg.</a:t>
                </a:r>
              </a:p>
              <a:p>
                <a:pPr marL="0" indent="0">
                  <a:buNone/>
                </a:pPr>
                <a:r>
                  <a:rPr lang="sr-Latn-ME" dirty="0"/>
                  <a:t>                                               </a:t>
                </a:r>
              </a:p>
              <a:p>
                <a:pPr marL="0" indent="0" algn="ctr">
                  <a:buNone/>
                </a:pPr>
                <a:endParaRPr lang="sr-Latn-ME" sz="2400" b="1" dirty="0"/>
              </a:p>
              <a:p>
                <a:pPr marL="0" indent="0" algn="ctr">
                  <a:buNone/>
                </a:pPr>
                <a:endParaRPr lang="sr-Latn-ME" sz="2400" b="1" dirty="0"/>
              </a:p>
              <a:p>
                <a:r>
                  <a:rPr lang="sr-Latn-ME" sz="2400" b="1" dirty="0">
                    <a:solidFill>
                      <a:srgbClr val="C00000"/>
                    </a:solidFill>
                  </a:rPr>
                  <a:t>Molski udio je (x) </a:t>
                </a:r>
                <a:r>
                  <a:rPr lang="sr-Latn-ME" sz="2400" dirty="0">
                    <a:solidFill>
                      <a:srgbClr val="C00000"/>
                    </a:solidFill>
                  </a:rPr>
                  <a:t>je </a:t>
                </a:r>
                <a:r>
                  <a:rPr lang="sr-Latn-ME" sz="2400" dirty="0"/>
                  <a:t>količina jedne komponente podijeljena ukupnom količinom rastvora.Ako se smješa sastoji od komponenti A i B njihovi molski udjeli dati su izrazima.</a:t>
                </a:r>
              </a:p>
              <a:p>
                <a:pPr marL="0" indent="0">
                  <a:buNone/>
                </a:pPr>
                <a:endParaRPr lang="sr-Latn-ME" sz="2400" dirty="0"/>
              </a:p>
              <a:p>
                <a:pPr marL="0" indent="0">
                  <a:buNone/>
                </a:pPr>
                <a:endParaRPr lang="sr-Latn-ME" sz="2400" dirty="0"/>
              </a:p>
              <a:p>
                <a:pPr marL="0" indent="0">
                  <a:buNone/>
                </a:pPr>
                <a:endParaRPr lang="sr-Latn-ME" sz="2400" dirty="0"/>
              </a:p>
              <a:p>
                <a:r>
                  <a:rPr lang="sr-Latn-ME" sz="2400" dirty="0"/>
                  <a:t>Kada se molski  udio pomnoži sa 100 dobija se </a:t>
                </a:r>
                <a:r>
                  <a:rPr lang="sr-Latn-ME" sz="2400" b="1" dirty="0">
                    <a:solidFill>
                      <a:srgbClr val="C00000"/>
                    </a:solidFill>
                  </a:rPr>
                  <a:t>molski procenat</a:t>
                </a:r>
                <a:r>
                  <a:rPr lang="sr-Latn-ME" sz="2400" dirty="0"/>
                  <a:t>.Zbir molskih udjela iznosi 1 odnosno 100%.</a:t>
                </a:r>
              </a:p>
              <a:p>
                <a:pPr marL="0" indent="0" algn="ctr">
                  <a:buNone/>
                </a:pPr>
                <a:endParaRPr lang="sr-Latn-ME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E5C270E-55B8-4A49-A1E1-6DCF18B9BE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69943" y="26504"/>
                <a:ext cx="8915400" cy="6493566"/>
              </a:xfrm>
              <a:blipFill rotWithShape="0">
                <a:blip r:embed="rId2"/>
                <a:stretch>
                  <a:fillRect l="-887" t="-655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49073" y="1028163"/>
                <a:ext cx="2656408" cy="861326"/>
              </a:xfrm>
              <a:prstGeom prst="rect">
                <a:avLst/>
              </a:prstGeom>
              <a:pattFill prst="pct20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  <m:r>
                        <a:rPr lang="sr-Latn-ME" sz="2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sr-Latn-ME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9073" y="1028163"/>
                <a:ext cx="2656408" cy="86132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915362" y="3983863"/>
                <a:ext cx="2656408" cy="861326"/>
              </a:xfrm>
              <a:prstGeom prst="rect">
                <a:avLst/>
              </a:prstGeom>
              <a:pattFill prst="pct20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sr-Latn-M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sr-Latn-ME" sz="2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sr-Latn-M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sr-Latn-M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d>
                            <m:dPr>
                              <m:ctrlPr>
                                <a:rPr lang="sr-Latn-ME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r-Latn-ME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</m:e>
                          </m:d>
                          <m:r>
                            <a:rPr lang="sr-Latn-M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d>
                            <m:dPr>
                              <m:ctrlPr>
                                <a:rPr lang="sr-Latn-ME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r-Latn-ME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𝑩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sr-Latn-ME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5362" y="3983863"/>
                <a:ext cx="2656408" cy="86132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7115319" y="3962399"/>
                <a:ext cx="2656408" cy="848053"/>
              </a:xfrm>
              <a:prstGeom prst="rect">
                <a:avLst/>
              </a:prstGeom>
              <a:pattFill prst="pct20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sr-Latn-M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sr-Latn-ME" sz="2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sr-Latn-M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sr-Latn-M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d>
                            <m:dPr>
                              <m:ctrlPr>
                                <a:rPr lang="sr-Latn-ME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r-Latn-ME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</m:e>
                          </m:d>
                          <m:r>
                            <a:rPr lang="sr-Latn-ME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sr-Latn-ME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d>
                            <m:dPr>
                              <m:ctrlPr>
                                <a:rPr lang="sr-Latn-ME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r-Latn-ME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𝑩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sr-Latn-ME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5319" y="3962399"/>
                <a:ext cx="2656408" cy="8480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60325" cmpd="tri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3379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455C243-3FD4-464E-B608-CF5259A2F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720" y="251791"/>
            <a:ext cx="9720072" cy="1152939"/>
          </a:xfrm>
        </p:spPr>
        <p:txBody>
          <a:bodyPr>
            <a:normAutofit/>
          </a:bodyPr>
          <a:lstStyle/>
          <a:p>
            <a:pPr algn="ctr"/>
            <a:r>
              <a:rPr lang="sr-Latn-ME" sz="3200" b="1" dirty="0">
                <a:solidFill>
                  <a:srgbClr val="C00000"/>
                </a:solidFill>
              </a:rPr>
              <a:t>Rastvorljivost gasova u tečnostima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C1889F-D675-40F1-8614-F29E0CAF3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539" y="1499502"/>
            <a:ext cx="9720072" cy="47575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sr-Latn-ME" sz="2400" dirty="0"/>
          </a:p>
          <a:p>
            <a:pPr marL="0" indent="0" algn="just">
              <a:buNone/>
            </a:pPr>
            <a:endParaRPr lang="sr-Latn-ME" sz="2400" dirty="0"/>
          </a:p>
          <a:p>
            <a:pPr marL="0" indent="0" algn="just">
              <a:buNone/>
            </a:pPr>
            <a:endParaRPr lang="sr-Latn-ME" sz="2400" dirty="0"/>
          </a:p>
          <a:p>
            <a:endParaRPr lang="sr-Latn-ME" dirty="0"/>
          </a:p>
        </p:txBody>
      </p:sp>
      <p:sp>
        <p:nvSpPr>
          <p:cNvPr id="4" name="Rectangle 3"/>
          <p:cNvSpPr/>
          <p:nvPr/>
        </p:nvSpPr>
        <p:spPr>
          <a:xfrm>
            <a:off x="1986157" y="1034262"/>
            <a:ext cx="9316835" cy="2308324"/>
          </a:xfrm>
          <a:prstGeom prst="rect">
            <a:avLst/>
          </a:prstGeom>
          <a:pattFill prst="pct20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0325" cmpd="tri">
            <a:solidFill>
              <a:srgbClr val="C00000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sr-Latn-ME" sz="2400" dirty="0"/>
              <a:t>        Rastvorljivost gasova u tečnostima zavisi od :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sr-Latn-ME" sz="2400" dirty="0"/>
              <a:t>Prirode supstance</a:t>
            </a:r>
          </a:p>
          <a:p>
            <a:pPr algn="ctr"/>
            <a:endParaRPr lang="sr-Latn-ME" sz="2400" dirty="0"/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sr-Latn-ME" sz="2400" dirty="0"/>
              <a:t>Temperature i</a:t>
            </a:r>
          </a:p>
          <a:p>
            <a:pPr algn="ctr"/>
            <a:endParaRPr lang="sr-Latn-ME" sz="2400" dirty="0"/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sr-Latn-ME" sz="2400" dirty="0"/>
              <a:t>Pritiska gasa</a:t>
            </a:r>
          </a:p>
        </p:txBody>
      </p:sp>
      <p:sp>
        <p:nvSpPr>
          <p:cNvPr id="5" name="TextBox 4"/>
          <p:cNvSpPr txBox="1"/>
          <p:nvPr/>
        </p:nvSpPr>
        <p:spPr>
          <a:xfrm rot="19209765">
            <a:off x="1296702" y="1029542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222712" y="3801891"/>
            <a:ext cx="88917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ME" sz="2400" dirty="0"/>
              <a:t>Pri porastu temperature rastvorljivost se smanjuje , a pri porastu pritiska povećava.</a:t>
            </a:r>
          </a:p>
        </p:txBody>
      </p:sp>
    </p:spTree>
    <p:extLst>
      <p:ext uri="{BB962C8B-B14F-4D97-AF65-F5344CB8AC3E}">
        <p14:creationId xmlns:p14="http://schemas.microsoft.com/office/powerpoint/2010/main" val="295495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4870" y="412124"/>
            <a:ext cx="9799897" cy="6181859"/>
          </a:xfrm>
        </p:spPr>
        <p:txBody>
          <a:bodyPr>
            <a:normAutofit/>
          </a:bodyPr>
          <a:lstStyle/>
          <a:p>
            <a:pPr algn="just"/>
            <a:r>
              <a:rPr lang="sr-Latn-ME" sz="2400" dirty="0"/>
              <a:t>Zavisnost rastvorljivosti gasa od pritiska data je </a:t>
            </a:r>
            <a:r>
              <a:rPr lang="sr-Latn-ME" sz="2400" b="1" dirty="0">
                <a:solidFill>
                  <a:srgbClr val="C00000"/>
                </a:solidFill>
              </a:rPr>
              <a:t>Henrijevim zakonom</a:t>
            </a:r>
            <a:r>
              <a:rPr lang="sr-Latn-ME" sz="2400" dirty="0">
                <a:solidFill>
                  <a:srgbClr val="C00000"/>
                </a:solidFill>
              </a:rPr>
              <a:t> </a:t>
            </a:r>
            <a:r>
              <a:rPr lang="sr-Latn-ME" sz="2400" dirty="0">
                <a:solidFill>
                  <a:schemeClr val="tx1"/>
                </a:solidFill>
              </a:rPr>
              <a:t>koji glasi:</a:t>
            </a:r>
          </a:p>
          <a:p>
            <a:pPr algn="just"/>
            <a:endParaRPr lang="sr-Latn-ME" sz="2400" dirty="0"/>
          </a:p>
          <a:p>
            <a:pPr marL="0" indent="0" algn="ctr">
              <a:buNone/>
            </a:pPr>
            <a:endParaRPr lang="sr-Latn-ME" sz="2400" dirty="0"/>
          </a:p>
          <a:p>
            <a:pPr marL="0" indent="0" algn="ctr">
              <a:buNone/>
            </a:pPr>
            <a:endParaRPr lang="sr-Latn-ME" sz="2400" dirty="0"/>
          </a:p>
          <a:p>
            <a:pPr marL="0" indent="0" algn="ctr">
              <a:buNone/>
            </a:pPr>
            <a:endParaRPr lang="sr-Latn-ME" sz="2400" dirty="0"/>
          </a:p>
          <a:p>
            <a:pPr marL="0" indent="0" algn="ctr">
              <a:buNone/>
            </a:pPr>
            <a:r>
              <a:rPr lang="sr-Latn-ME" sz="2400" dirty="0"/>
              <a:t>     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886400" y="1427035"/>
            <a:ext cx="9316835" cy="1200329"/>
          </a:xfrm>
          <a:prstGeom prst="rect">
            <a:avLst/>
          </a:prstGeom>
          <a:pattFill prst="pct20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0325" cmpd="tri">
            <a:solidFill>
              <a:srgbClr val="C0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sr-Latn-ME" sz="2400" dirty="0"/>
              <a:t>        Rastvorena masa gasa u određenoj zapremini rastvarača pri stalnoj temperaturi proporcionalna je parcijalnom pritisku gasa iznad tečnosti.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>
              <a:xfrm>
                <a:off x="4963880" y="3152854"/>
                <a:ext cx="2047741" cy="914400"/>
              </a:xfrm>
              <a:prstGeom prst="ellips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sr-Latn-ME" sz="3200" dirty="0">
                    <a:ln>
                      <a:solidFill>
                        <a:srgbClr val="C00000"/>
                      </a:solidFill>
                    </a:ln>
                  </a:rPr>
                  <a:t>c=K</a:t>
                </a:r>
                <a14:m>
                  <m:oMath xmlns:m="http://schemas.openxmlformats.org/officeDocument/2006/math">
                    <m:r>
                      <a:rPr lang="sr-Latn-ME" sz="3200" i="1">
                        <a:ln>
                          <a:solidFill>
                            <a:srgbClr val="C00000"/>
                          </a:solidFill>
                        </a:ln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sr-Latn-ME" sz="3200" i="1">
                        <a:ln>
                          <a:solidFill>
                            <a:srgbClr val="C00000"/>
                          </a:solidFill>
                        </a:ln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sr-Latn-ME" sz="3200" dirty="0">
                    <a:ln>
                      <a:solidFill>
                        <a:srgbClr val="C00000"/>
                      </a:solidFill>
                    </a:ln>
                  </a:rPr>
                  <a:t>      </a:t>
                </a: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3880" y="3152854"/>
                <a:ext cx="2047741" cy="914400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H="1">
            <a:off x="4211391" y="3672152"/>
            <a:ext cx="1094705" cy="2512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22738" y="3672152"/>
            <a:ext cx="2537138" cy="64633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sr-Latn-ME" b="1" dirty="0">
                <a:solidFill>
                  <a:srgbClr val="C00000"/>
                </a:solidFill>
              </a:rPr>
              <a:t>Koncentracija gasa u rastvoru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15625" y="3059102"/>
            <a:ext cx="3531518" cy="163121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sr-Latn-ME" sz="2000" b="1" dirty="0">
                <a:solidFill>
                  <a:srgbClr val="C00000"/>
                </a:solidFill>
              </a:rPr>
              <a:t>K-koeficijent rastvorljivosti </a:t>
            </a:r>
            <a:r>
              <a:rPr lang="sr-Latn-ME" sz="2000" dirty="0">
                <a:solidFill>
                  <a:srgbClr val="C00000"/>
                </a:solidFill>
              </a:rPr>
              <a:t>(apsorpcioni koeficijent) ima stalnu vrijednost za dati gas i dati rastvarač na određenoj temperaturi.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260100" y="3182403"/>
            <a:ext cx="1504010" cy="2717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14081" y="4648167"/>
            <a:ext cx="4301544" cy="70788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sr-Latn-ME" sz="2000" dirty="0">
                <a:solidFill>
                  <a:srgbClr val="C00000"/>
                </a:solidFill>
              </a:rPr>
              <a:t>p-pritisak gasa iznad rastvora pri stanju dinamičke ravnoteže.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876875" y="3874710"/>
            <a:ext cx="454977" cy="7468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09846" y="5624658"/>
            <a:ext cx="10844011" cy="83099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sr-Latn-ME" sz="2400" dirty="0"/>
              <a:t>Veću rastvorljivost pokazuju gasovi koji pri rastvaranju hemijski reaguju sa rastvaračem( amonijak i hlorovodonik).Za njih ne vazi Henrijev zakon.</a:t>
            </a:r>
          </a:p>
        </p:txBody>
      </p:sp>
      <p:sp>
        <p:nvSpPr>
          <p:cNvPr id="23" name="TextBox 22"/>
          <p:cNvSpPr txBox="1"/>
          <p:nvPr/>
        </p:nvSpPr>
        <p:spPr>
          <a:xfrm rot="18837186">
            <a:off x="1174567" y="1125487"/>
            <a:ext cx="568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8000" b="1" i="1" dirty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02382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DED081-1BA0-4623-974D-88BDB28651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61374" y="412124"/>
                <a:ext cx="10264462" cy="6130344"/>
              </a:xfrm>
              <a:ln w="28575">
                <a:solidFill>
                  <a:srgbClr val="C00000"/>
                </a:solidFill>
              </a:ln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sr-Latn-ME" sz="2400" dirty="0"/>
                  <a:t>Pitanja i zadaci:</a:t>
                </a:r>
              </a:p>
              <a:p>
                <a:pPr>
                  <a:buFont typeface="+mj-lt"/>
                  <a:buAutoNum type="arabicPeriod"/>
                </a:pPr>
                <a:r>
                  <a:rPr lang="sr-Latn-ME" sz="2400" dirty="0"/>
                  <a:t>Šta su rastvori i kako se dijele?</a:t>
                </a:r>
              </a:p>
              <a:p>
                <a:pPr>
                  <a:buFont typeface="+mj-lt"/>
                  <a:buAutoNum type="arabicPeriod"/>
                </a:pPr>
                <a:r>
                  <a:rPr lang="sr-Latn-ME" sz="2400" dirty="0"/>
                  <a:t>Definiši pojmove:molarna koncentracija,maseni udio, molalitet i molski udio.</a:t>
                </a:r>
              </a:p>
              <a:p>
                <a:pPr>
                  <a:buFont typeface="+mj-lt"/>
                  <a:buAutoNum type="arabicPeriod"/>
                </a:pPr>
                <a:r>
                  <a:rPr lang="sr-Latn-ME" sz="2400" dirty="0"/>
                  <a:t>Od čega zavisi rastvorljivost gasova u tečnostima?</a:t>
                </a:r>
              </a:p>
              <a:p>
                <a:pPr>
                  <a:buFont typeface="+mj-lt"/>
                  <a:buAutoNum type="arabicPeriod"/>
                </a:pPr>
                <a:r>
                  <a:rPr lang="sr-Latn-ME" sz="2400" dirty="0"/>
                  <a:t>Definiši Henrijev zakon.</a:t>
                </a:r>
              </a:p>
              <a:p>
                <a:pPr>
                  <a:buFont typeface="+mj-lt"/>
                  <a:buAutoNum type="arabicPeriod"/>
                </a:pPr>
                <a:r>
                  <a:rPr lang="sr-Latn-ME" sz="2400" dirty="0"/>
                  <a:t>Za koje gasove ne važi Henrijev zakon.</a:t>
                </a:r>
              </a:p>
              <a:p>
                <a:pPr>
                  <a:buFont typeface="+mj-lt"/>
                  <a:buAutoNum type="arabicPeriod"/>
                </a:pPr>
                <a:r>
                  <a:rPr lang="sr-Latn-ME" sz="2400" dirty="0"/>
                  <a:t>Izračunaj masu NaCl i masu vode potrebne za pripremanje 250 grama 8% rastvora.</a:t>
                </a:r>
              </a:p>
              <a:p>
                <a:pPr>
                  <a:buFont typeface="+mj-lt"/>
                  <a:buAutoNum type="arabicPeriod"/>
                </a:pPr>
                <a:r>
                  <a:rPr lang="sr-Latn-ME" sz="2400" dirty="0"/>
                  <a:t>Izračunaj molarnu koncentraciju rastvora koji je dobijen rastvaranjem 10 grama NaOH u 300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r-Latn-ME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r-Latn-ME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sr-Latn-ME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sr-Latn-ME" sz="2400" dirty="0"/>
                  <a:t> rastvora.</a:t>
                </a:r>
              </a:p>
              <a:p>
                <a:pPr>
                  <a:buFont typeface="+mj-lt"/>
                  <a:buAutoNum type="arabicPeriod"/>
                </a:pPr>
                <a:r>
                  <a:rPr lang="sr-Latn-ME" sz="2400" dirty="0"/>
                  <a:t>Izračunaj molalitet rasvora dobijenog rastvaranjem 8,5  grama Na</a:t>
                </a:r>
                <a:r>
                  <a:rPr lang="sr-Latn-ME" sz="2400" baseline="-25000" dirty="0"/>
                  <a:t>2</a:t>
                </a:r>
                <a:r>
                  <a:rPr lang="sr-Latn-ME" sz="2400" dirty="0"/>
                  <a:t>CO</a:t>
                </a:r>
                <a:r>
                  <a:rPr lang="sr-Latn-ME" sz="2400" baseline="-25000" dirty="0"/>
                  <a:t>3 </a:t>
                </a:r>
                <a:r>
                  <a:rPr lang="sr-Latn-ME" sz="2400" dirty="0"/>
                  <a:t>u 400 grama vode.</a:t>
                </a:r>
              </a:p>
              <a:p>
                <a:pPr>
                  <a:buFont typeface="+mj-lt"/>
                  <a:buAutoNum type="arabicPeriod"/>
                </a:pPr>
                <a:endParaRPr lang="sr-Latn-ME" sz="2400" dirty="0"/>
              </a:p>
              <a:p>
                <a:pPr>
                  <a:buFont typeface="+mj-lt"/>
                  <a:buAutoNum type="arabicPeriod"/>
                </a:pPr>
                <a:endParaRPr lang="sr-Latn-ME" sz="2400" dirty="0"/>
              </a:p>
              <a:p>
                <a:pPr>
                  <a:buFont typeface="+mj-lt"/>
                  <a:buAutoNum type="arabicPeriod"/>
                </a:pPr>
                <a:endParaRPr lang="sr-Latn-ME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CDED081-1BA0-4623-974D-88BDB28651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61374" y="412124"/>
                <a:ext cx="10264462" cy="6130344"/>
              </a:xfrm>
              <a:blipFill rotWithShape="0">
                <a:blip r:embed="rId2"/>
                <a:stretch>
                  <a:fillRect l="-829" t="-594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256259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184</TotalTime>
  <Words>472</Words>
  <Application>Microsoft Office PowerPoint</Application>
  <PresentationFormat>Widescreen</PresentationFormat>
  <Paragraphs>74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Cambria Math</vt:lpstr>
      <vt:lpstr>Century Gothic</vt:lpstr>
      <vt:lpstr>Wingdings</vt:lpstr>
      <vt:lpstr>Wingdings 3</vt:lpstr>
      <vt:lpstr>Wisp</vt:lpstr>
      <vt:lpstr>Rastvori.Relativno učešće komponenti u rastvoru</vt:lpstr>
      <vt:lpstr>PowerPoint Presentation</vt:lpstr>
      <vt:lpstr>PowerPoint Presentation</vt:lpstr>
      <vt:lpstr>PowerPoint Presentation</vt:lpstr>
      <vt:lpstr>Rastvorljivost gasova u tečnostima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Rastvori.Relativno učešće komponenti u rastvoru</dc:title>
  <dc:creator>User</dc:creator>
  <cp:lastModifiedBy>User</cp:lastModifiedBy>
  <cp:revision>15</cp:revision>
  <dcterms:created xsi:type="dcterms:W3CDTF">2020-03-19T20:52:46Z</dcterms:created>
  <dcterms:modified xsi:type="dcterms:W3CDTF">2020-03-21T10:02:30Z</dcterms:modified>
</cp:coreProperties>
</file>