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7" r:id="rId10"/>
    <p:sldId id="268" r:id="rId11"/>
    <p:sldId id="269" r:id="rId12"/>
    <p:sldId id="271" r:id="rId13"/>
    <p:sldId id="273" r:id="rId14"/>
    <p:sldId id="274" r:id="rId15"/>
    <p:sldId id="276" r:id="rId16"/>
    <p:sldId id="277" r:id="rId17"/>
    <p:sldId id="279" r:id="rId18"/>
    <p:sldId id="280" r:id="rId19"/>
    <p:sldId id="28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8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15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20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00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5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26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31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961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254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421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729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4597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73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4885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52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1597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F6BF1-1A31-4AEE-9C41-6F0900B2B0CC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65A918A-6FF3-4860-9591-EC8D807D9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72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9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4279" y="528034"/>
            <a:ext cx="10122199" cy="798489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ctr"/>
            <a:r>
              <a:rPr lang="sr-Latn-ME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Redoks-elektrode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78538" y="1326521"/>
            <a:ext cx="10107940" cy="5125792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Latn-ME" sz="2400" dirty="0" smtClean="0"/>
              <a:t>Elektrode koje se sastoje od inertnog metala(zlata ili platine) uronjenog u rastvor koji sadrži i </a:t>
            </a:r>
            <a:r>
              <a:rPr lang="sr-Latn-ME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oksidovani (O) i redukovani (R) </a:t>
            </a:r>
            <a:r>
              <a:rPr lang="sr-Latn-ME" sz="2400" dirty="0" smtClean="0"/>
              <a:t>oblik oksido-redukcionog sistema.</a:t>
            </a:r>
            <a:endParaRPr lang="sr-Latn-ME" sz="30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r-Latn-ME" sz="2400" dirty="0" smtClean="0"/>
              <a:t>U ovakvim sistemima uspostavlja se ravnoteža</a:t>
            </a:r>
          </a:p>
          <a:p>
            <a:pPr marL="0" indent="0" algn="just">
              <a:buNone/>
            </a:pPr>
            <a:r>
              <a:rPr lang="sr-Latn-ME" sz="3000" b="0" dirty="0">
                <a:solidFill>
                  <a:srgbClr val="FF0000"/>
                </a:solidFill>
              </a:rPr>
              <a:t> </a:t>
            </a:r>
            <a:r>
              <a:rPr lang="sr-Latn-ME" sz="3000" b="0" dirty="0" smtClean="0">
                <a:solidFill>
                  <a:srgbClr val="FF0000"/>
                </a:solidFill>
              </a:rPr>
              <a:t>                              </a:t>
            </a:r>
            <a:endParaRPr lang="sr-Latn-ME" sz="2800" dirty="0" smtClean="0"/>
          </a:p>
          <a:p>
            <a:pPr algn="just"/>
            <a:endParaRPr lang="sr-Latn-ME" sz="2800" dirty="0" smtClean="0"/>
          </a:p>
          <a:p>
            <a:pPr algn="just"/>
            <a:endParaRPr lang="sr-Latn-ME" sz="2800" dirty="0" smtClean="0"/>
          </a:p>
          <a:p>
            <a:pPr algn="just"/>
            <a:endParaRPr lang="sr-Latn-ME" sz="2800" dirty="0" smtClean="0"/>
          </a:p>
          <a:p>
            <a:pPr algn="just"/>
            <a:endParaRPr lang="sr-Latn-ME" sz="2800" dirty="0" smtClean="0"/>
          </a:p>
          <a:p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 rot="19209765">
            <a:off x="1662592" y="3461873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35829" y="4213486"/>
            <a:ext cx="9316835" cy="1938992"/>
          </a:xfrm>
          <a:prstGeom prst="rect">
            <a:avLst/>
          </a:prstGeom>
          <a:pattFill prst="pct20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0325" cmpd="tri">
            <a:solidFill>
              <a:srgbClr val="C0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sr-Latn-ME" sz="24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Kod elektroda prve vrste, metal je kao redukovani oblik učesnik elektrodne reakcije, </a:t>
            </a:r>
          </a:p>
          <a:p>
            <a:pPr algn="just"/>
            <a:r>
              <a:rPr lang="sr-Latn-ME" sz="24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Kod redoks elektroda metal nije učesnik elektrodne, </a:t>
            </a:r>
            <a:r>
              <a:rPr lang="sr-Latn-ME" sz="24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već samo posrednik u razmjeni elektrona između oksidovane i redukovane forme koje su prisutne u rastvoru.</a:t>
            </a:r>
            <a:endParaRPr lang="sr-Latn-RS" sz="2400" b="1" dirty="0" smtClean="0">
              <a:solidFill>
                <a:srgbClr val="C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5464097" y="3221888"/>
                <a:ext cx="2029522" cy="46166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solid"/>
              </a:ln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r-Latn-ME" sz="2400" b="1" i="1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sr-Latn-ME" sz="2400" b="1" i="1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r-Latn-ME" sz="2400" b="1" i="1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𝒛𝒆</m:t>
                      </m:r>
                      <m:r>
                        <a:rPr lang="sr-Latn-ME" sz="2400" b="1" i="1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r>
                        <a:rPr lang="sr-Latn-ME" sz="2400" b="1" i="1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sr-Latn-ME" sz="24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4097" y="3221888"/>
                <a:ext cx="2029522" cy="461665"/>
              </a:xfrm>
              <a:prstGeom prst="rect">
                <a:avLst/>
              </a:prstGeom>
              <a:blipFill rotWithShape="0">
                <a:blip r:embed="rId2"/>
                <a:stretch>
                  <a:fillRect l="-298"/>
                </a:stretch>
              </a:blipFill>
              <a:ln w="19050">
                <a:solidFill>
                  <a:srgbClr val="FF000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34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00723"/>
            <a:ext cx="10018713" cy="5590478"/>
          </a:xfrm>
        </p:spPr>
        <p:txBody>
          <a:bodyPr/>
          <a:lstStyle/>
          <a:p>
            <a:pPr marL="0" indent="0" algn="just">
              <a:buNone/>
            </a:pPr>
            <a:r>
              <a:rPr lang="sr-Latn-ME" sz="2400" dirty="0" smtClean="0">
                <a:latin typeface="+mj-lt"/>
              </a:rPr>
              <a:t>Primjeri  redoks ravnoteža:</a:t>
            </a:r>
            <a:endParaRPr lang="sr-Latn-ME" sz="2400" dirty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711748" y="951014"/>
                <a:ext cx="3563836" cy="830997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𝑆𝑛</m:t>
                          </m:r>
                        </m:e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4+</m:t>
                          </m:r>
                        </m:sup>
                      </m:sSup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sSup>
                        <m:sSup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𝑆𝑛</m:t>
                          </m:r>
                        </m:e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2+</m:t>
                          </m:r>
                        </m:sup>
                      </m:sSup>
                    </m:oMath>
                  </m:oMathPara>
                </a14:m>
                <a:endParaRPr lang="sr-Latn-ME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𝐹𝑒</m:t>
                          </m:r>
                        </m:e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sSup>
                        <m:sSup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𝐹𝑒</m:t>
                          </m:r>
                        </m:e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2+</m:t>
                          </m:r>
                        </m:sup>
                      </m:sSup>
                    </m:oMath>
                  </m:oMathPara>
                </a14:m>
                <a:endParaRPr lang="sr-Latn-ME" sz="2400" dirty="0" smtClean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1748" y="951014"/>
                <a:ext cx="3563836" cy="83099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1686710" y="2532302"/>
                <a:ext cx="9316835" cy="2442720"/>
              </a:xfrm>
              <a:prstGeom prst="rect">
                <a:avLst/>
              </a:prstGeom>
              <a:pattFill prst="pct20">
                <a:fgClr>
                  <a:schemeClr val="bg1">
                    <a:lumMod val="95000"/>
                  </a:schemeClr>
                </a:fgClr>
                <a:bgClr>
                  <a:schemeClr val="bg1"/>
                </a:bgClr>
              </a:patt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 wrap="square">
                <a:spAutoFit/>
              </a:bodyPr>
              <a:lstStyle/>
              <a:p>
                <a:r>
                  <a:rPr lang="sr-Latn-ME" sz="2400" dirty="0" smtClean="0"/>
                  <a:t>U skladu sa Nernstovom jednačinom, ravnotežni potencijali elektroda dati su izrazima 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sr-Latn-ME" sz="240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sr-Latn-ME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sr-Latn-ME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𝑆𝑛</m:t>
                              </m:r>
                            </m:e>
                            <m:sup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p>
                            <m:sSupPr>
                              <m:ctrlP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𝑆𝑛</m:t>
                              </m:r>
                            </m:e>
                            <m:sup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4+</m:t>
                              </m:r>
                            </m:sup>
                          </m:sSup>
                        </m:sub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+0,030</m:t>
                      </m:r>
                      <m:func>
                        <m:func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ME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d>
                                <m:dPr>
                                  <m:ctrlP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sr-Latn-ME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sr-Latn-ME" sz="2400" b="0" i="1" smtClean="0">
                                          <a:latin typeface="Cambria Math" panose="02040503050406030204" pitchFamily="18" charset="0"/>
                                        </a:rPr>
                                        <m:t>𝑆𝑛</m:t>
                                      </m:r>
                                    </m:e>
                                    <m:sup>
                                      <m:r>
                                        <a:rPr lang="sr-Latn-ME" sz="2400" b="0" i="1" smtClean="0">
                                          <a:latin typeface="Cambria Math" panose="02040503050406030204" pitchFamily="18" charset="0"/>
                                        </a:rPr>
                                        <m:t>4+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  <m:t>𝑆𝑛</m:t>
                                  </m:r>
                                </m:e>
                                <m:sup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</m:sup>
                              </m:sSup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sr-Latn-ME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sr-Latn-ME" sz="240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sr-Latn-ME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sr-Latn-ME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p>
                            <m:sSupPr>
                              <m:ctrlP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3+</m:t>
                              </m:r>
                            </m:sup>
                          </m:sSup>
                        </m:sub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+0,059</m:t>
                      </m:r>
                      <m:func>
                        <m:func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ME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d>
                                <m:dPr>
                                  <m:ctrlP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sr-Latn-ME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sr-Latn-ME" sz="2400" b="0" i="1" smtClean="0">
                                          <a:latin typeface="Cambria Math" panose="02040503050406030204" pitchFamily="18" charset="0"/>
                                        </a:rPr>
                                        <m:t>𝐹𝑒</m:t>
                                      </m:r>
                                    </m:e>
                                    <m:sup>
                                      <m:r>
                                        <a:rPr lang="sr-Latn-ME" sz="2400" b="0" i="1" smtClean="0">
                                          <a:latin typeface="Cambria Math" panose="02040503050406030204" pitchFamily="18" charset="0"/>
                                        </a:rPr>
                                        <m:t>3+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  <m:t>𝐹𝑒</m:t>
                                  </m:r>
                                </m:e>
                                <m:sup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</m:sup>
                              </m:sSup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sr-Latn-RS" sz="2400" b="1" dirty="0" smtClean="0">
                  <a:solidFill>
                    <a:srgbClr val="C00000"/>
                  </a:solidFill>
                  <a:latin typeface="Century Gothic" panose="020B0502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710" y="2532302"/>
                <a:ext cx="9316835" cy="2442720"/>
              </a:xfrm>
              <a:prstGeom prst="rect">
                <a:avLst/>
              </a:prstGeom>
              <a:blipFill rotWithShape="0">
                <a:blip r:embed="rId3"/>
                <a:stretch>
                  <a:fillRect l="-715" t="-730"/>
                </a:stretch>
              </a:blip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187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3050" y="465578"/>
            <a:ext cx="8911687" cy="792095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ctr"/>
            <a:r>
              <a:rPr lang="sr-Latn-ME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Hinhidronova elektroda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6201" y="1592210"/>
            <a:ext cx="10088407" cy="5609063"/>
          </a:xfrm>
        </p:spPr>
        <p:txBody>
          <a:bodyPr/>
          <a:lstStyle/>
          <a:p>
            <a:pPr algn="just"/>
            <a:r>
              <a:rPr lang="sr-Latn-ME" sz="2400" dirty="0" smtClean="0"/>
              <a:t>Oksidaciono-redukkciona elektroda </a:t>
            </a:r>
          </a:p>
          <a:p>
            <a:pPr algn="just"/>
            <a:endParaRPr lang="sr-Latn-ME" sz="2400" dirty="0"/>
          </a:p>
          <a:p>
            <a:pPr algn="just"/>
            <a:r>
              <a:rPr lang="sr-Latn-ME" sz="2400" dirty="0" smtClean="0"/>
              <a:t>Sastoji se od platinske žice ili folije uronjene u rastvor hinhidrona koji sadrži vodonične jone</a:t>
            </a:r>
          </a:p>
          <a:p>
            <a:pPr marL="0" indent="0" algn="just">
              <a:buNone/>
            </a:pPr>
            <a:endParaRPr lang="sr-Latn-ME" sz="2400" dirty="0" smtClean="0"/>
          </a:p>
          <a:p>
            <a:pPr algn="just"/>
            <a:r>
              <a:rPr lang="sr-Latn-ME" sz="2400" dirty="0" smtClean="0"/>
              <a:t>Hinhidron je ekvimolska smješa hinona i hidrohinona, između kojih se u prisustvu vodoničnih jona, uz učešće platine kao posrednika u razmjeni elektrona, uspostavlja ravnoteža:  </a:t>
            </a:r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322437" y="5389201"/>
                <a:ext cx="5101132" cy="830997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Latn-ME" sz="2400" dirty="0" smtClean="0"/>
              </a:p>
              <a:p>
                <a:pPr algn="just"/>
                <a:r>
                  <a:rPr lang="sr-Latn-ME" sz="2400" dirty="0" smtClean="0"/>
                  <a:t>  </a:t>
                </a:r>
                <a:r>
                  <a:rPr lang="sr-Latn-ME" sz="2000" dirty="0" smtClean="0"/>
                  <a:t>hinon</a:t>
                </a:r>
                <a:r>
                  <a:rPr lang="sr-Latn-ME" sz="2400" dirty="0" smtClean="0"/>
                  <a:t>                              </a:t>
                </a:r>
                <a:r>
                  <a:rPr lang="sr-Latn-ME" sz="2000" dirty="0" smtClean="0"/>
                  <a:t>hidrohinon </a:t>
                </a:r>
                <a:r>
                  <a:rPr lang="sr-Latn-ME" sz="2400" dirty="0" smtClean="0"/>
                  <a:t>                                    </a:t>
                </a:r>
                <a:endParaRPr lang="sr-Latn-ME" sz="2400" dirty="0" smtClean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2437" y="5389201"/>
                <a:ext cx="5101132" cy="830997"/>
              </a:xfrm>
              <a:prstGeom prst="rect">
                <a:avLst/>
              </a:prstGeom>
              <a:blipFill rotWithShape="0">
                <a:blip r:embed="rId2"/>
                <a:stretch>
                  <a:fillRect b="-8511"/>
                </a:stretch>
              </a:blipFill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87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527091" y="560723"/>
                <a:ext cx="5101132" cy="830997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Latn-ME" sz="2400" dirty="0" smtClean="0"/>
              </a:p>
              <a:p>
                <a:pPr algn="just"/>
                <a:r>
                  <a:rPr lang="sr-Latn-ME" sz="2400" dirty="0" smtClean="0"/>
                  <a:t>  </a:t>
                </a:r>
                <a:r>
                  <a:rPr lang="sr-Latn-ME" sz="2000" dirty="0" smtClean="0"/>
                  <a:t>hinon</a:t>
                </a:r>
                <a:r>
                  <a:rPr lang="sr-Latn-ME" sz="2400" dirty="0" smtClean="0"/>
                  <a:t>                              </a:t>
                </a:r>
                <a:r>
                  <a:rPr lang="sr-Latn-ME" sz="2000" dirty="0" smtClean="0"/>
                  <a:t>hidrohinon </a:t>
                </a:r>
                <a:r>
                  <a:rPr lang="sr-Latn-ME" sz="2400" dirty="0" smtClean="0"/>
                  <a:t>                                    </a:t>
                </a:r>
                <a:endParaRPr lang="sr-Latn-ME" sz="2400" dirty="0" smtClean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091" y="560723"/>
                <a:ext cx="5101132" cy="830997"/>
              </a:xfrm>
              <a:prstGeom prst="rect">
                <a:avLst/>
              </a:prstGeom>
              <a:blipFill rotWithShape="0">
                <a:blip r:embed="rId2"/>
                <a:stretch>
                  <a:fillRect b="-8511"/>
                </a:stretch>
              </a:blipFill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639317" y="1985010"/>
                <a:ext cx="8081774" cy="2386872"/>
              </a:xfrm>
              <a:prstGeom prst="rect">
                <a:avLst/>
              </a:prstGeom>
              <a:pattFill prst="pct20">
                <a:fgClr>
                  <a:schemeClr val="bg1">
                    <a:lumMod val="95000"/>
                  </a:schemeClr>
                </a:fgClr>
                <a:bgClr>
                  <a:schemeClr val="bg1"/>
                </a:bgClr>
              </a:patt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 wrap="square">
                <a:spAutoFit/>
              </a:bodyPr>
              <a:lstStyle/>
              <a:p>
                <a:r>
                  <a:rPr lang="sr-Latn-ME" sz="2400" dirty="0" smtClean="0"/>
                  <a:t>U skladu sa Nernstovom jednačinom, ravnotežni potencijal hinhidronove elektrode dat je </a:t>
                </a:r>
              </a:p>
              <a:p>
                <a:r>
                  <a:rPr lang="sr-Latn-ME" sz="2400" dirty="0" smtClean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sr-Latn-ME" sz="240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sr-Latn-ME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sr-Latn-ME" sz="240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𝑖𝑛h</m:t>
                          </m:r>
                        </m:sub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0,059</m:t>
                          </m:r>
                        </m:num>
                        <m:den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ME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d>
                                <m:dPr>
                                  <m:ctrlP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sr-Latn-ME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r-Latn-ME" sz="2400" b="0" i="1" smtClean="0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sr-Latn-ME" sz="2400" b="0" i="1" smtClean="0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sr-Latn-ME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r-Latn-ME" sz="2400" b="0" i="1" smtClean="0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sr-Latn-ME" sz="2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sr-Latn-ME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r-Latn-ME" sz="2400" b="0" i="1" smtClean="0">
                                          <a:latin typeface="Cambria Math" panose="02040503050406030204" pitchFamily="18" charset="0"/>
                                        </a:rPr>
                                        <m:t>𝑂</m:t>
                                      </m:r>
                                    </m:e>
                                    <m:sub>
                                      <m:r>
                                        <a:rPr lang="sr-Latn-ME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sr-Latn-ME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  <m:t>𝑂𝐻</m:t>
                                  </m:r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b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sr-Latn-ME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sr-Latn-ME" sz="240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sr-Latn-ME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sr-Latn-ME" sz="240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𝑖𝑛h</m:t>
                          </m:r>
                        </m:sub>
                        <m: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+0,059</m:t>
                      </m:r>
                      <m:func>
                        <m:func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ME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func>
                      <m:r>
                        <a:rPr lang="sr-Latn-ME" sz="2400" b="1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Latn-RS" sz="2400" b="1" dirty="0" smtClean="0">
                  <a:solidFill>
                    <a:srgbClr val="C00000"/>
                  </a:solidFill>
                  <a:latin typeface="Century Gothic" panose="020B0502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317" y="1985010"/>
                <a:ext cx="8081774" cy="2386872"/>
              </a:xfrm>
              <a:prstGeom prst="rect">
                <a:avLst/>
              </a:prstGeom>
              <a:blipFill rotWithShape="0">
                <a:blip r:embed="rId3"/>
                <a:stretch>
                  <a:fillRect l="-823" t="-748"/>
                </a:stretch>
              </a:blip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 rot="19209765">
            <a:off x="811678" y="4880323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43731" y="5401103"/>
            <a:ext cx="9316835" cy="830997"/>
          </a:xfrm>
          <a:prstGeom prst="rect">
            <a:avLst/>
          </a:prstGeom>
          <a:pattFill prst="pct20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0325" cmpd="tri">
            <a:solidFill>
              <a:srgbClr val="C0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sr-Latn-ME" sz="24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Hinhidronova elektroda se koristi u kiseloj i slabo aklalnoj sredini (do pH = 8)</a:t>
            </a:r>
            <a:endParaRPr lang="sr-Latn-RS" sz="2400" b="1" dirty="0" smtClean="0">
              <a:solidFill>
                <a:srgbClr val="C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8968652" y="2153133"/>
                <a:ext cx="3109508" cy="1569660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𝐴𝑘𝑡𝑖𝑣𝑛𝑜𝑠𝑡𝑖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h𝑖𝑛𝑜𝑛𝑎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sr-Latn-ME" sz="2400" b="0" i="1" dirty="0" smtClean="0">
                  <a:latin typeface="Cambria Math" panose="020405030504060302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h𝑖𝑑𝑟𝑜h𝑖𝑛𝑜𝑛𝑎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𝑠𝑢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sr-Latn-ME" sz="2400" b="0" i="1" dirty="0" smtClean="0">
                  <a:latin typeface="Cambria Math" panose="020405030504060302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𝑧𝑏𝑜𝑔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𝑒𝑘𝑣𝑖𝑚𝑜𝑙𝑠𝑘𝑖h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sr-Latn-ME" sz="2400" b="0" i="1" dirty="0" smtClean="0">
                  <a:latin typeface="Cambria Math" panose="02040503050406030204" pitchFamily="18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sr-Latn-ME" sz="2400" b="0" i="1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sr-Latn-ME" sz="2400" b="0" i="1" smtClean="0">
                        <a:latin typeface="Cambria Math" panose="02040503050406030204" pitchFamily="18" charset="0"/>
                      </a:rPr>
                      <m:t>𝑘𝑜𝑙𝑖</m:t>
                    </m:r>
                    <m:r>
                      <a:rPr lang="sr-Latn-ME" sz="2400" b="0" i="1" smtClean="0">
                        <a:latin typeface="Cambria Math" panose="02040503050406030204" pitchFamily="18" charset="0"/>
                      </a:rPr>
                      <m:t>č</m:t>
                    </m:r>
                    <m:r>
                      <a:rPr lang="sr-Latn-ME" sz="2400" b="0" i="1" smtClean="0">
                        <a:latin typeface="Cambria Math" panose="02040503050406030204" pitchFamily="18" charset="0"/>
                      </a:rPr>
                      <m:t>𝑖𝑛𝑎</m:t>
                    </m:r>
                    <m:r>
                      <a:rPr lang="sr-Latn-ME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sr-Latn-ME" sz="2400" b="0" i="1" smtClean="0">
                        <a:latin typeface="Cambria Math" panose="02040503050406030204" pitchFamily="18" charset="0"/>
                      </a:rPr>
                      <m:t>𝑗𝑒𝑑𝑛𝑎𝑘𝑒</m:t>
                    </m:r>
                    <m:r>
                      <a:rPr lang="sr-Latn-ME" sz="24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sr-Latn-ME" sz="2400" dirty="0" smtClean="0"/>
                  <a:t>                                  </a:t>
                </a:r>
                <a:endParaRPr lang="sr-Latn-ME" sz="2400" dirty="0" smtClean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8652" y="2153133"/>
                <a:ext cx="3109508" cy="1569660"/>
              </a:xfrm>
              <a:prstGeom prst="rect">
                <a:avLst/>
              </a:prstGeom>
              <a:blipFill rotWithShape="0">
                <a:blip r:embed="rId4"/>
                <a:stretch>
                  <a:fillRect b="-3802"/>
                </a:stretch>
              </a:blipFill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V="1">
            <a:off x="7366715" y="2697480"/>
            <a:ext cx="1601937" cy="7848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6697014" y="2746311"/>
            <a:ext cx="2271639" cy="14734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2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staklena elektrod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350" y="1455313"/>
            <a:ext cx="2252889" cy="4958366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81175" y="573088"/>
            <a:ext cx="8912225" cy="882225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ctr"/>
            <a:r>
              <a:rPr lang="sr-Latn-ME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Staklena  elektroda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Flowchart: Predefined Process 6"/>
          <p:cNvSpPr/>
          <p:nvPr/>
        </p:nvSpPr>
        <p:spPr>
          <a:xfrm>
            <a:off x="4793703" y="1455313"/>
            <a:ext cx="5615356" cy="3000777"/>
          </a:xfrm>
          <a:prstGeom prst="flowChartPredefinedProcess">
            <a:avLst/>
          </a:prstGeom>
          <a:solidFill>
            <a:schemeClr val="bg2"/>
          </a:solidFill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Tanka staklena membrana na kojoj se uspostavlja razlika potencijala između dva rastvora različitih koncentracija vodoničnih jona</a:t>
            </a:r>
            <a:endParaRPr lang="en-US" sz="2400" b="1" dirty="0" smtClean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20184769">
            <a:off x="4936104" y="2232346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 rot="1240040">
            <a:off x="9910093" y="2233051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25358" y="4636394"/>
            <a:ext cx="7966642" cy="1938992"/>
          </a:xfrm>
          <a:prstGeom prst="rect">
            <a:avLst/>
          </a:prstGeom>
          <a:pattFill prst="pct20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9050" cmpd="tri">
            <a:solidFill>
              <a:srgbClr val="C0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sr-Latn-RS" sz="24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Sastoji se od staklene cijevi koja se završava loptastom membranom tankih zidova.</a:t>
            </a:r>
          </a:p>
          <a:p>
            <a:pPr algn="just"/>
            <a:r>
              <a:rPr lang="sr-Latn-RS" sz="24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U cijevi se nalazi srebro-srebrohloridna elektroda u rastvoru 0,1M hlorovodonične kiseline.</a:t>
            </a:r>
          </a:p>
          <a:p>
            <a:pPr algn="just"/>
            <a:endParaRPr lang="sr-Latn-RS" sz="2400" dirty="0" smtClean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90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staklena elektrod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04" y="250733"/>
            <a:ext cx="2047741" cy="4877138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84445" y="250733"/>
            <a:ext cx="8370180" cy="1938992"/>
          </a:xfrm>
          <a:prstGeom prst="rect">
            <a:avLst/>
          </a:prstGeom>
          <a:pattFill prst="pct20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9050" cmpd="tri">
            <a:solidFill>
              <a:srgbClr val="C0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sr-Latn-RS" sz="24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Potapanjem membrane u rastvor koji sadrži vodonične jone, dobija se sljedeći elektrodni sistem:</a:t>
            </a:r>
          </a:p>
          <a:p>
            <a:pPr algn="just"/>
            <a:endParaRPr lang="sr-Latn-RS" sz="2400" dirty="0" smtClean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sr-Latn-RS" sz="24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Ag/AgCl, 0,1M HCl/staklo/spoljni rastvor </a:t>
            </a:r>
          </a:p>
          <a:p>
            <a:pPr algn="just"/>
            <a:endParaRPr lang="sr-Latn-RS" sz="2400" dirty="0" smtClean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3932492" y="2418325"/>
                <a:ext cx="7053187" cy="1947328"/>
              </a:xfrm>
              <a:prstGeom prst="rect">
                <a:avLst/>
              </a:prstGeom>
              <a:pattFill prst="pct20">
                <a:fgClr>
                  <a:schemeClr val="bg1">
                    <a:lumMod val="95000"/>
                  </a:schemeClr>
                </a:fgClr>
                <a:bgClr>
                  <a:schemeClr val="bg1"/>
                </a:bgClr>
              </a:patt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sr-Latn-ME" sz="2400" dirty="0" smtClean="0">
                    <a:latin typeface="Century Gothic" panose="020B0502020202020204" pitchFamily="34" charset="0"/>
                    <a:cs typeface="Times New Roman" panose="02020603050405020304" pitchFamily="18" charset="0"/>
                  </a:rPr>
                  <a:t>S obzirom da unutrašnji rastvor ima stalni sastav, elektrodni potencijal zavisi od spoljnjeg rastvora:</a:t>
                </a:r>
              </a:p>
              <a:p>
                <a:pPr algn="ctr"/>
                <a:r>
                  <a:rPr lang="sr-Latn-ME" sz="2400" b="1" dirty="0" smtClean="0">
                    <a:solidFill>
                      <a:srgbClr val="C00000"/>
                    </a:solidFill>
                    <a:latin typeface="Century Gothic" panose="020B0502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sr-Latn-ME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𝑬</m:t>
                    </m:r>
                    <m:r>
                      <a:rPr lang="sr-Latn-ME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sr-Latn-ME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sr-Latn-ME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sr-Latn-ME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  <m:sup>
                        <m:r>
                          <a:rPr lang="sr-Latn-ME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  <m:r>
                      <a:rPr lang="sr-Latn-ME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sr-Latn-ME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sr-Latn-ME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sr-Latn-ME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𝟎𝟓𝟗</m:t>
                    </m:r>
                    <m:func>
                      <m:funcPr>
                        <m:ctrlPr>
                          <a:rPr lang="sr-Latn-ME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sr-Latn-ME" sz="24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𝐥𝐨𝐠</m:t>
                        </m:r>
                      </m:fName>
                      <m:e>
                        <m:r>
                          <a:rPr lang="sr-Latn-ME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sr-Latn-ME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sr-Latn-ME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r-Latn-ME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𝑯</m:t>
                            </m:r>
                          </m:e>
                          <m:sup>
                            <m:r>
                              <a:rPr lang="sr-Latn-ME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e>
                    </m:func>
                    <m:r>
                      <a:rPr lang="sr-Latn-ME" sz="24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sr-Latn-RS" sz="2400" b="1" dirty="0" smtClean="0">
                  <a:solidFill>
                    <a:srgbClr val="C00000"/>
                  </a:solidFill>
                  <a:latin typeface="Century Gothic" panose="020B0502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sr-Latn-RS" sz="2400" b="1" dirty="0" smtClean="0">
                  <a:solidFill>
                    <a:srgbClr val="C00000"/>
                  </a:solidFill>
                  <a:latin typeface="Century Gothic" panose="020B0502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2492" y="2418325"/>
                <a:ext cx="7053187" cy="1947328"/>
              </a:xfrm>
              <a:prstGeom prst="rect">
                <a:avLst/>
              </a:prstGeom>
              <a:blipFill rotWithShape="0">
                <a:blip r:embed="rId3"/>
                <a:stretch>
                  <a:fillRect l="-857" t="-912" r="-943"/>
                </a:stretch>
              </a:blip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>
            <a:off x="6645499" y="4031087"/>
            <a:ext cx="813586" cy="7917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615189" y="4759630"/>
            <a:ext cx="5815354" cy="2098370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sz="2000" b="1" dirty="0" smtClean="0">
              <a:ln w="0"/>
              <a:solidFill>
                <a:srgbClr val="C00000"/>
              </a:solidFill>
            </a:endParaRPr>
          </a:p>
          <a:p>
            <a:pPr algn="ctr"/>
            <a:r>
              <a:rPr lang="sr-Latn-ME" sz="2000" b="1" dirty="0" smtClean="0">
                <a:ln w="0"/>
                <a:solidFill>
                  <a:srgbClr val="C00000"/>
                </a:solidFill>
              </a:rPr>
              <a:t>Standardni potencijal stakla, tj.potencijal stakla u kontaktu sa rastvorom jedinične aktivnosti vodoničnih jona.</a:t>
            </a:r>
          </a:p>
          <a:p>
            <a:pPr algn="ctr"/>
            <a:endParaRPr lang="sr-Latn-ME" sz="2000" b="1" dirty="0">
              <a:ln w="0"/>
              <a:solidFill>
                <a:srgbClr val="C00000"/>
              </a:solidFill>
            </a:endParaRPr>
          </a:p>
          <a:p>
            <a:pPr algn="ctr"/>
            <a:r>
              <a:rPr lang="sr-Latn-ME" sz="2000" b="1" dirty="0" smtClean="0">
                <a:ln w="0"/>
                <a:solidFill>
                  <a:srgbClr val="C00000"/>
                </a:solidFill>
              </a:rPr>
              <a:t> </a:t>
            </a:r>
            <a:endParaRPr lang="en-US" sz="20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240040">
            <a:off x="11146525" y="2475982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989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3050" y="465578"/>
            <a:ext cx="8911687" cy="792095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ctr"/>
            <a:r>
              <a:rPr lang="sr-Latn-ME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Vestonov standardni element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04611" y="1283800"/>
            <a:ext cx="10088563" cy="2245641"/>
          </a:xfrm>
          <a:prstGeom prst="flowChartPredefinedProcess">
            <a:avLst/>
          </a:prstGeom>
          <a:solidFill>
            <a:schemeClr val="bg2"/>
          </a:solidFill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sr-Latn-ME" sz="2400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Standardni ili normalni elementi su galvanski elementi tačno poznate i reproduktivne elektromotorne sile koji se koriste pri mjerenju nepoznatih elektromotornih sila.</a:t>
            </a:r>
            <a:endParaRPr lang="en-US" sz="2400" b="1" dirty="0" smtClean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240040">
            <a:off x="10520719" y="1870674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19440217">
            <a:off x="1750734" y="1725392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07583" y="3563412"/>
            <a:ext cx="10470523" cy="3046988"/>
          </a:xfrm>
          <a:prstGeom prst="rect">
            <a:avLst/>
          </a:prstGeom>
          <a:pattFill prst="pct20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0325" cmpd="tri">
            <a:solidFill>
              <a:srgbClr val="C0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sr-Latn-ME" sz="24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Standardni element mora daispunjava sljedeće zahtjeve:</a:t>
            </a:r>
          </a:p>
          <a:p>
            <a:pPr algn="just"/>
            <a:endParaRPr lang="sr-Latn-ME" sz="2400" dirty="0" smtClean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r-Latn-ME" sz="24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Da se lako pravi i da svaki primjerak ima istu elektromotornu silu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r-Latn-ME" sz="24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Da se elektromotorna sila ne mijenja sa promjenom temperature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r-Latn-ME" sz="24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Da je postojan i da se njegova elektromotorna sila ne mijenja sa vremenom </a:t>
            </a:r>
            <a:endParaRPr lang="sr-Latn-ME" sz="2400" b="1" dirty="0" smtClean="0">
              <a:solidFill>
                <a:srgbClr val="C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sr-Latn-RS" sz="2400" b="1" dirty="0" smtClean="0">
              <a:solidFill>
                <a:srgbClr val="C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just"/>
            <a:endParaRPr lang="sr-Latn-RS" sz="2400" b="1" dirty="0" smtClean="0">
              <a:solidFill>
                <a:srgbClr val="C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14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475" y="1484518"/>
            <a:ext cx="4248473" cy="386104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89212" y="1429555"/>
            <a:ext cx="8915400" cy="4430152"/>
          </a:xfrm>
        </p:spPr>
        <p:txBody>
          <a:bodyPr/>
          <a:lstStyle/>
          <a:p>
            <a:pPr marL="0" indent="0">
              <a:buNone/>
            </a:pPr>
            <a:r>
              <a:rPr lang="sr-Latn-ME" dirty="0" smtClean="0"/>
              <a:t>                                                   </a:t>
            </a:r>
            <a:endParaRPr lang="sr-Latn-M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67006" y="414057"/>
            <a:ext cx="9937606" cy="830997"/>
          </a:xfrm>
          <a:prstGeom prst="rect">
            <a:avLst/>
          </a:prstGeom>
          <a:pattFill prst="pct20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9050" cmpd="tri">
            <a:solidFill>
              <a:srgbClr val="C0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sr-Latn-RS" sz="24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Galvanski element koji ispunjava sve zahtjeve i služi kao etalon je Vestonov standardni element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048518" y="2353213"/>
                <a:ext cx="9320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𝐶𝑑𝑆</m:t>
                      </m:r>
                      <m:sSub>
                        <m:sSubPr>
                          <m:ctrlPr>
                            <a:rPr lang="sr-Latn-ME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sr-Latn-ME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8518" y="2353213"/>
                <a:ext cx="932054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>
            <a:off x="4700790" y="2550017"/>
            <a:ext cx="476517" cy="341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535809" y="1291384"/>
            <a:ext cx="4378817" cy="212365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Latn-CS" sz="2400" dirty="0" smtClean="0"/>
              <a:t>Standardni element se ne smije upotrebljavati kao izvor struje. </a:t>
            </a:r>
          </a:p>
          <a:p>
            <a:pPr algn="ctr">
              <a:spcBef>
                <a:spcPct val="50000"/>
              </a:spcBef>
            </a:pPr>
            <a:r>
              <a:rPr lang="sr-Latn-CS" sz="2400" dirty="0" smtClean="0"/>
              <a:t>Samo se trenutno uključuje u kolo dok se vrši mjerenje.</a:t>
            </a:r>
            <a:endParaRPr lang="en-US" sz="2400" dirty="0"/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6372567" y="3595044"/>
            <a:ext cx="4625991" cy="51911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2800" b="1" dirty="0">
                <a:solidFill>
                  <a:srgbClr val="C00000"/>
                </a:solidFill>
              </a:rPr>
              <a:t>Cd + Hg</a:t>
            </a:r>
            <a:r>
              <a:rPr lang="sr-Latn-CS" sz="2800" b="1" baseline="-25000" dirty="0">
                <a:solidFill>
                  <a:srgbClr val="C00000"/>
                </a:solidFill>
              </a:rPr>
              <a:t>2</a:t>
            </a:r>
            <a:r>
              <a:rPr lang="sr-Latn-CS" sz="2800" b="1" baseline="30000" dirty="0">
                <a:solidFill>
                  <a:srgbClr val="C00000"/>
                </a:solidFill>
              </a:rPr>
              <a:t>2+</a:t>
            </a:r>
            <a:r>
              <a:rPr lang="sr-Latn-CS" sz="2800" b="1" dirty="0">
                <a:solidFill>
                  <a:srgbClr val="C00000"/>
                </a:solidFill>
              </a:rPr>
              <a:t>     Cd</a:t>
            </a:r>
            <a:r>
              <a:rPr lang="sr-Latn-CS" sz="2800" b="1" baseline="30000" dirty="0">
                <a:solidFill>
                  <a:srgbClr val="C00000"/>
                </a:solidFill>
              </a:rPr>
              <a:t>2+</a:t>
            </a:r>
            <a:r>
              <a:rPr lang="sr-Latn-CS" sz="2800" b="1" dirty="0">
                <a:solidFill>
                  <a:srgbClr val="C00000"/>
                </a:solidFill>
              </a:rPr>
              <a:t> + 2 Hg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1639285" y="5818034"/>
            <a:ext cx="8885941" cy="52322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2800" b="1" dirty="0">
                <a:solidFill>
                  <a:srgbClr val="C00000"/>
                </a:solidFill>
                <a:sym typeface="Symbol" pitchFamily="18" charset="2"/>
              </a:rPr>
              <a:t></a:t>
            </a:r>
            <a:r>
              <a:rPr lang="sr-Latn-CS" sz="2800" b="1" dirty="0">
                <a:solidFill>
                  <a:srgbClr val="C00000"/>
                </a:solidFill>
              </a:rPr>
              <a:t>12,5 % CdHg</a:t>
            </a:r>
            <a:r>
              <a:rPr lang="en-US" sz="2800" dirty="0">
                <a:solidFill>
                  <a:srgbClr val="C00000"/>
                </a:solidFill>
                <a:cs typeface="Arial" charset="0"/>
              </a:rPr>
              <a:t>|</a:t>
            </a:r>
            <a:r>
              <a:rPr lang="sr-Latn-CS" sz="2800" b="1" dirty="0">
                <a:solidFill>
                  <a:srgbClr val="C00000"/>
                </a:solidFill>
                <a:cs typeface="Arial" charset="0"/>
              </a:rPr>
              <a:t>3CdSO</a:t>
            </a:r>
            <a:r>
              <a:rPr lang="sr-Latn-CS" sz="2800" b="1" baseline="-25000" dirty="0">
                <a:solidFill>
                  <a:srgbClr val="C00000"/>
                </a:solidFill>
                <a:cs typeface="Arial" charset="0"/>
              </a:rPr>
              <a:t>4</a:t>
            </a:r>
            <a:r>
              <a:rPr lang="sr-Latn-CS" sz="2800" b="1" dirty="0">
                <a:solidFill>
                  <a:srgbClr val="C00000"/>
                </a:solidFill>
                <a:cs typeface="Arial" charset="0"/>
                <a:sym typeface="Symbol" pitchFamily="18" charset="2"/>
              </a:rPr>
              <a:t>8H</a:t>
            </a:r>
            <a:r>
              <a:rPr lang="sr-Latn-CS" sz="2800" b="1" baseline="-25000" dirty="0">
                <a:solidFill>
                  <a:srgbClr val="C00000"/>
                </a:solidFill>
                <a:cs typeface="Arial" charset="0"/>
                <a:sym typeface="Symbol" pitchFamily="18" charset="2"/>
              </a:rPr>
              <a:t>2</a:t>
            </a:r>
            <a:r>
              <a:rPr lang="sr-Latn-CS" sz="2800" b="1" dirty="0">
                <a:solidFill>
                  <a:srgbClr val="C00000"/>
                </a:solidFill>
                <a:cs typeface="Arial" charset="0"/>
                <a:sym typeface="Symbol" pitchFamily="18" charset="2"/>
              </a:rPr>
              <a:t>O</a:t>
            </a:r>
            <a:r>
              <a:rPr lang="sr-Latn-CS" sz="2800" b="1" baseline="-25000" dirty="0">
                <a:solidFill>
                  <a:srgbClr val="C00000"/>
                </a:solidFill>
                <a:cs typeface="Arial" charset="0"/>
                <a:sym typeface="Symbol" pitchFamily="18" charset="2"/>
              </a:rPr>
              <a:t>zas  </a:t>
            </a:r>
            <a:r>
              <a:rPr lang="en-US" sz="2800" dirty="0">
                <a:solidFill>
                  <a:srgbClr val="C00000"/>
                </a:solidFill>
                <a:cs typeface="Arial" charset="0"/>
                <a:sym typeface="Symbol" pitchFamily="18" charset="2"/>
              </a:rPr>
              <a:t>|</a:t>
            </a:r>
            <a:r>
              <a:rPr lang="sr-Latn-CS" sz="2800" b="1" dirty="0">
                <a:solidFill>
                  <a:srgbClr val="C00000"/>
                </a:solidFill>
                <a:cs typeface="Arial" charset="0"/>
                <a:sym typeface="Symbol" pitchFamily="18" charset="2"/>
              </a:rPr>
              <a:t>Hg</a:t>
            </a:r>
            <a:r>
              <a:rPr lang="sr-Latn-CS" sz="2800" b="1" baseline="-25000" dirty="0">
                <a:solidFill>
                  <a:srgbClr val="C00000"/>
                </a:solidFill>
                <a:cs typeface="Arial" charset="0"/>
                <a:sym typeface="Symbol" pitchFamily="18" charset="2"/>
              </a:rPr>
              <a:t>2</a:t>
            </a:r>
            <a:r>
              <a:rPr lang="sr-Latn-CS" sz="2800" b="1" dirty="0">
                <a:solidFill>
                  <a:srgbClr val="C00000"/>
                </a:solidFill>
                <a:cs typeface="Arial" charset="0"/>
                <a:sym typeface="Symbol" pitchFamily="18" charset="2"/>
              </a:rPr>
              <a:t>SO</a:t>
            </a:r>
            <a:r>
              <a:rPr lang="sr-Latn-CS" sz="2800" b="1" baseline="-25000" dirty="0">
                <a:solidFill>
                  <a:srgbClr val="C00000"/>
                </a:solidFill>
                <a:cs typeface="Arial" charset="0"/>
                <a:sym typeface="Symbol" pitchFamily="18" charset="2"/>
              </a:rPr>
              <a:t>4</a:t>
            </a:r>
            <a:r>
              <a:rPr lang="sr-Latn-CS" sz="2800" b="1" dirty="0">
                <a:solidFill>
                  <a:srgbClr val="C00000"/>
                </a:solidFill>
                <a:cs typeface="Arial" charset="0"/>
                <a:sym typeface="Symbol" pitchFamily="18" charset="2"/>
              </a:rPr>
              <a:t> </a:t>
            </a:r>
            <a:r>
              <a:rPr lang="sr-Latn-CS" sz="2800" b="1" baseline="-25000" dirty="0">
                <a:solidFill>
                  <a:srgbClr val="C00000"/>
                </a:solidFill>
                <a:cs typeface="Arial" charset="0"/>
                <a:sym typeface="Symbol" pitchFamily="18" charset="2"/>
              </a:rPr>
              <a:t>zas.</a:t>
            </a:r>
            <a:r>
              <a:rPr lang="en-US" sz="2800" dirty="0">
                <a:solidFill>
                  <a:srgbClr val="C00000"/>
                </a:solidFill>
                <a:cs typeface="Arial" charset="0"/>
                <a:sym typeface="Symbol" pitchFamily="18" charset="2"/>
              </a:rPr>
              <a:t>|</a:t>
            </a:r>
            <a:r>
              <a:rPr lang="sr-Latn-CS" sz="2800" b="1" dirty="0">
                <a:solidFill>
                  <a:srgbClr val="C00000"/>
                </a:solidFill>
                <a:cs typeface="Arial" charset="0"/>
                <a:sym typeface="Symbol" pitchFamily="18" charset="2"/>
              </a:rPr>
              <a:t>Hg </a:t>
            </a:r>
            <a:r>
              <a:rPr lang="sr-Latn-CS" sz="2800" b="1" dirty="0">
                <a:cs typeface="Arial" charset="0"/>
                <a:sym typeface="Symbol" pitchFamily="18" charset="2"/>
              </a:rPr>
              <a:t>+</a:t>
            </a:r>
            <a:endParaRPr lang="en-US" sz="2800" b="1" dirty="0">
              <a:cs typeface="Arial" charset="0"/>
              <a:sym typeface="Symbol" pitchFamily="18" charset="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372567" y="4294159"/>
            <a:ext cx="478688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2400" dirty="0" smtClean="0">
                <a:solidFill>
                  <a:srgbClr val="C00000"/>
                </a:solidFill>
              </a:rPr>
              <a:t>EMS</a:t>
            </a:r>
            <a:r>
              <a:rPr lang="sr-Latn-CS" sz="2400" dirty="0" smtClean="0"/>
              <a:t> Vestonovog elementa na </a:t>
            </a:r>
          </a:p>
          <a:p>
            <a:pPr>
              <a:spcBef>
                <a:spcPct val="50000"/>
              </a:spcBef>
            </a:pPr>
            <a:r>
              <a:rPr lang="sr-Latn-CS" sz="2400" dirty="0" smtClean="0"/>
              <a:t>25 </a:t>
            </a:r>
            <a:r>
              <a:rPr lang="sr-Latn-CS" sz="2400" dirty="0" smtClean="0">
                <a:sym typeface="Symbol" pitchFamily="18" charset="2"/>
              </a:rPr>
              <a:t>C  iznosi: </a:t>
            </a:r>
            <a:r>
              <a:rPr lang="sr-Latn-CS" sz="2400" dirty="0" smtClean="0">
                <a:solidFill>
                  <a:srgbClr val="C00000"/>
                </a:solidFill>
                <a:sym typeface="Symbol" pitchFamily="18" charset="2"/>
              </a:rPr>
              <a:t>1,0181 V.</a:t>
            </a:r>
            <a:endParaRPr lang="sr-Latn-CS" sz="2400" dirty="0">
              <a:solidFill>
                <a:srgbClr val="C00000"/>
              </a:solidFill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9006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3050" y="465578"/>
            <a:ext cx="8911687" cy="792095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ctr"/>
            <a:r>
              <a:rPr lang="sr-Latn-ME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Mjerenje elektromotorne sile 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04611" y="1283800"/>
            <a:ext cx="10088563" cy="1652583"/>
          </a:xfrm>
          <a:prstGeom prst="flowChartPredefinedProcess">
            <a:avLst/>
          </a:prstGeom>
          <a:solidFill>
            <a:schemeClr val="bg2"/>
          </a:solidFill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sr-Latn-ME" sz="2400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Elektromotorna sila galvanskog elementa mjeri se kompenzacionom metodom po Pogendorf-Diboa-Rajmondu</a:t>
            </a:r>
            <a:r>
              <a:rPr lang="en-GB" sz="2400" dirty="0">
                <a:solidFill>
                  <a:srgbClr val="FFCCFF"/>
                </a:solidFill>
              </a:rPr>
              <a:t> </a:t>
            </a:r>
            <a:r>
              <a:rPr lang="en-GB" sz="2400" dirty="0">
                <a:solidFill>
                  <a:srgbClr val="C00000"/>
                </a:solidFill>
              </a:rPr>
              <a:t>(Du Bois-</a:t>
            </a:r>
            <a:r>
              <a:rPr lang="en-GB" sz="2400" dirty="0" err="1">
                <a:solidFill>
                  <a:srgbClr val="C00000"/>
                </a:solidFill>
              </a:rPr>
              <a:t>Rajmond</a:t>
            </a:r>
            <a:r>
              <a:rPr lang="en-GB" sz="2400" dirty="0">
                <a:solidFill>
                  <a:srgbClr val="C00000"/>
                </a:solidFill>
              </a:rPr>
              <a:t>).</a:t>
            </a:r>
            <a:r>
              <a:rPr lang="sr-Latn-ME" sz="2400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  </a:t>
            </a:r>
            <a:endParaRPr lang="en-US" sz="2400" b="1" dirty="0" smtClean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240040">
            <a:off x="10417688" y="1340684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19440217">
            <a:off x="1639296" y="1448371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199" y="1071546"/>
            <a:ext cx="12035307" cy="52530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sr-Latn-ME" sz="2800" dirty="0" smtClean="0"/>
          </a:p>
          <a:p>
            <a:pPr algn="ctr">
              <a:defRPr/>
            </a:pPr>
            <a:endParaRPr lang="sr-Latn-ME" sz="2800" dirty="0" smtClean="0"/>
          </a:p>
          <a:p>
            <a:pPr algn="ctr">
              <a:defRPr/>
            </a:pPr>
            <a:endParaRPr lang="sr-Latn-ME" sz="2800" dirty="0" smtClean="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762680" y="3050100"/>
            <a:ext cx="11172423" cy="327450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sz="2800" dirty="0" err="1" smtClean="0">
                <a:solidFill>
                  <a:schemeClr val="tx1"/>
                </a:solidFill>
              </a:rPr>
              <a:t>Za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krajeve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Vitstonovog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mosta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b="1" dirty="0" smtClean="0">
                <a:solidFill>
                  <a:srgbClr val="C00000"/>
                </a:solidFill>
              </a:rPr>
              <a:t>AB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vezuje</a:t>
            </a:r>
            <a:r>
              <a:rPr lang="en-GB" sz="2800" dirty="0" smtClean="0">
                <a:solidFill>
                  <a:schemeClr val="tx1"/>
                </a:solidFill>
              </a:rPr>
              <a:t> se </a:t>
            </a:r>
            <a:r>
              <a:rPr lang="en-GB" sz="2800" dirty="0" err="1" smtClean="0">
                <a:solidFill>
                  <a:schemeClr val="tx1"/>
                </a:solidFill>
              </a:rPr>
              <a:t>akumulator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b="1" dirty="0" smtClean="0">
                <a:solidFill>
                  <a:srgbClr val="C00000"/>
                </a:solidFill>
              </a:rPr>
              <a:t>S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čija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elektromotorna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sila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treba</a:t>
            </a:r>
            <a:r>
              <a:rPr lang="en-GB" sz="2800" dirty="0" smtClean="0">
                <a:solidFill>
                  <a:schemeClr val="tx1"/>
                </a:solidFill>
              </a:rPr>
              <a:t> da </a:t>
            </a:r>
            <a:r>
              <a:rPr lang="en-GB" sz="2800" dirty="0" err="1" smtClean="0">
                <a:solidFill>
                  <a:schemeClr val="tx1"/>
                </a:solidFill>
              </a:rPr>
              <a:t>bude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veća</a:t>
            </a:r>
            <a:r>
              <a:rPr lang="en-GB" sz="2800" dirty="0" smtClean="0">
                <a:solidFill>
                  <a:schemeClr val="tx1"/>
                </a:solidFill>
              </a:rPr>
              <a:t> od </a:t>
            </a:r>
            <a:r>
              <a:rPr lang="en-GB" sz="2800" dirty="0" err="1" smtClean="0">
                <a:solidFill>
                  <a:schemeClr val="tx1"/>
                </a:solidFill>
              </a:rPr>
              <a:t>elektromotorne</a:t>
            </a:r>
            <a:r>
              <a:rPr lang="en-GB" sz="2800" dirty="0" smtClean="0">
                <a:solidFill>
                  <a:schemeClr val="tx1"/>
                </a:solidFill>
              </a:rPr>
              <a:t> sile </a:t>
            </a:r>
            <a:r>
              <a:rPr lang="en-GB" sz="2800" dirty="0" err="1" smtClean="0">
                <a:solidFill>
                  <a:schemeClr val="tx1"/>
                </a:solidFill>
              </a:rPr>
              <a:t>koja</a:t>
            </a:r>
            <a:r>
              <a:rPr lang="en-GB" sz="2800" dirty="0" smtClean="0">
                <a:solidFill>
                  <a:schemeClr val="tx1"/>
                </a:solidFill>
              </a:rPr>
              <a:t> se </a:t>
            </a:r>
            <a:r>
              <a:rPr lang="en-GB" sz="2800" dirty="0" err="1" smtClean="0">
                <a:solidFill>
                  <a:schemeClr val="tx1"/>
                </a:solidFill>
              </a:rPr>
              <a:t>određuje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rgbClr val="C00000"/>
                </a:solidFill>
                <a:sym typeface="Symbol" pitchFamily="18" charset="2"/>
              </a:rPr>
              <a:t></a:t>
            </a:r>
            <a:r>
              <a:rPr lang="en-GB" sz="2800" baseline="-25000" dirty="0" smtClean="0">
                <a:solidFill>
                  <a:srgbClr val="C00000"/>
                </a:solidFill>
              </a:rPr>
              <a:t>x</a:t>
            </a:r>
            <a:r>
              <a:rPr lang="en-GB" sz="2800" dirty="0" smtClean="0">
                <a:solidFill>
                  <a:schemeClr val="tx1"/>
                </a:solidFill>
              </a:rPr>
              <a:t>. </a:t>
            </a:r>
            <a:endParaRPr lang="sr-Latn-ME" sz="2800" dirty="0" smtClean="0">
              <a:solidFill>
                <a:schemeClr val="tx1"/>
              </a:solidFill>
            </a:endParaRPr>
          </a:p>
          <a:p>
            <a:pPr marL="0" indent="0" algn="ctr">
              <a:buNone/>
              <a:defRPr/>
            </a:pPr>
            <a:r>
              <a:rPr lang="en-GB" sz="2800" dirty="0" err="1" smtClean="0">
                <a:solidFill>
                  <a:schemeClr val="tx1"/>
                </a:solidFill>
              </a:rPr>
              <a:t>Galvanski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spreg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čija</a:t>
            </a:r>
            <a:r>
              <a:rPr lang="en-GB" sz="2800" dirty="0" smtClean="0">
                <a:solidFill>
                  <a:schemeClr val="tx1"/>
                </a:solidFill>
              </a:rPr>
              <a:t> se </a:t>
            </a:r>
            <a:r>
              <a:rPr lang="en-GB" sz="2800" dirty="0" err="1" smtClean="0">
                <a:solidFill>
                  <a:schemeClr val="tx1"/>
                </a:solidFill>
              </a:rPr>
              <a:t>elektromotorna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sila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određuje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rgbClr val="C00000"/>
                </a:solidFill>
                <a:sym typeface="Symbol" pitchFamily="18" charset="2"/>
              </a:rPr>
              <a:t></a:t>
            </a:r>
            <a:r>
              <a:rPr lang="en-GB" sz="2800" baseline="-25000" dirty="0" smtClean="0">
                <a:solidFill>
                  <a:srgbClr val="C00000"/>
                </a:solidFill>
              </a:rPr>
              <a:t>x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vezuje</a:t>
            </a:r>
            <a:r>
              <a:rPr lang="en-GB" sz="2800" dirty="0" smtClean="0">
                <a:solidFill>
                  <a:schemeClr val="tx1"/>
                </a:solidFill>
              </a:rPr>
              <a:t> se u </a:t>
            </a:r>
            <a:r>
              <a:rPr lang="en-GB" sz="2800" dirty="0" err="1" smtClean="0">
                <a:solidFill>
                  <a:schemeClr val="tx1"/>
                </a:solidFill>
              </a:rPr>
              <a:t>opoziciju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sa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akumulatorom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sl-SI" sz="2800" dirty="0" smtClean="0">
                <a:solidFill>
                  <a:schemeClr val="tx1"/>
                </a:solidFill>
              </a:rPr>
              <a:t>(</a:t>
            </a:r>
            <a:r>
              <a:rPr lang="en-GB" sz="2800" dirty="0" err="1" smtClean="0">
                <a:solidFill>
                  <a:schemeClr val="tx1"/>
                </a:solidFill>
              </a:rPr>
              <a:t>istoimeni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polovi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oba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izvora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vezuju</a:t>
            </a:r>
            <a:r>
              <a:rPr lang="en-GB" sz="2800" dirty="0" smtClean="0">
                <a:solidFill>
                  <a:schemeClr val="tx1"/>
                </a:solidFill>
              </a:rPr>
              <a:t> se u </a:t>
            </a:r>
            <a:r>
              <a:rPr lang="en-GB" sz="2800" dirty="0" err="1" smtClean="0">
                <a:solidFill>
                  <a:schemeClr val="tx1"/>
                </a:solidFill>
              </a:rPr>
              <a:t>tački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rgbClr val="C00000"/>
                </a:solidFill>
              </a:rPr>
              <a:t>A</a:t>
            </a:r>
            <a:r>
              <a:rPr lang="en-GB" sz="2800" dirty="0" smtClean="0">
                <a:solidFill>
                  <a:schemeClr val="tx1"/>
                </a:solidFill>
              </a:rPr>
              <a:t>, a </a:t>
            </a:r>
            <a:r>
              <a:rPr lang="en-GB" sz="2800" dirty="0" err="1" smtClean="0">
                <a:solidFill>
                  <a:schemeClr val="tx1"/>
                </a:solidFill>
              </a:rPr>
              <a:t>drugi</a:t>
            </a:r>
            <a:r>
              <a:rPr lang="en-GB" sz="2800" dirty="0" smtClean="0">
                <a:solidFill>
                  <a:schemeClr val="tx1"/>
                </a:solidFill>
              </a:rPr>
              <a:t> pol </a:t>
            </a:r>
            <a:r>
              <a:rPr lang="en-GB" sz="2800" dirty="0" err="1" smtClean="0">
                <a:solidFill>
                  <a:schemeClr val="tx1"/>
                </a:solidFill>
              </a:rPr>
              <a:t>galvanskog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sprega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preko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prekidača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b="1" dirty="0" smtClean="0">
                <a:solidFill>
                  <a:srgbClr val="C00000"/>
                </a:solidFill>
              </a:rPr>
              <a:t>T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i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galvanometra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b="1" dirty="0" smtClean="0">
                <a:solidFill>
                  <a:srgbClr val="C00000"/>
                </a:solidFill>
              </a:rPr>
              <a:t>G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vezuje</a:t>
            </a:r>
            <a:r>
              <a:rPr lang="en-GB" sz="2800" dirty="0" smtClean="0">
                <a:solidFill>
                  <a:schemeClr val="tx1"/>
                </a:solidFill>
              </a:rPr>
              <a:t> se </a:t>
            </a:r>
            <a:r>
              <a:rPr lang="en-GB" sz="2800" dirty="0" err="1" smtClean="0">
                <a:solidFill>
                  <a:schemeClr val="tx1"/>
                </a:solidFill>
              </a:rPr>
              <a:t>za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klizač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na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mostu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b="1" dirty="0" smtClean="0">
                <a:solidFill>
                  <a:srgbClr val="C00000"/>
                </a:solidFill>
              </a:rPr>
              <a:t>C</a:t>
            </a:r>
            <a:r>
              <a:rPr lang="en-GB" sz="2800" dirty="0" smtClean="0">
                <a:solidFill>
                  <a:schemeClr val="tx1"/>
                </a:solidFill>
              </a:rPr>
              <a:t>)</a:t>
            </a:r>
            <a:r>
              <a:rPr lang="hu-HU" sz="2800" dirty="0" smtClean="0">
                <a:solidFill>
                  <a:schemeClr val="tx1"/>
                </a:solidFill>
              </a:rPr>
              <a:t>.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10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493949" y="128789"/>
            <a:ext cx="10479110" cy="46166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 smtClean="0"/>
              <a:t>Kada</a:t>
            </a:r>
            <a:r>
              <a:rPr lang="en-US" sz="2400" dirty="0" smtClean="0"/>
              <a:t> </a:t>
            </a:r>
            <a:r>
              <a:rPr lang="en-US" sz="2400" dirty="0" err="1" smtClean="0"/>
              <a:t>su</a:t>
            </a:r>
            <a:r>
              <a:rPr lang="en-US" sz="2400" dirty="0" smtClean="0"/>
              <a:t> </a:t>
            </a:r>
            <a:r>
              <a:rPr lang="en-US" sz="2400" dirty="0" err="1" smtClean="0"/>
              <a:t>izvori</a:t>
            </a:r>
            <a:r>
              <a:rPr lang="en-US" sz="2400" dirty="0" smtClean="0"/>
              <a:t> </a:t>
            </a:r>
            <a:r>
              <a:rPr lang="en-US" sz="2400" dirty="0" err="1" smtClean="0"/>
              <a:t>struje</a:t>
            </a:r>
            <a:r>
              <a:rPr lang="en-US" sz="2400" dirty="0" smtClean="0"/>
              <a:t> </a:t>
            </a:r>
            <a:r>
              <a:rPr lang="en-US" sz="2400" dirty="0" err="1"/>
              <a:t>vezani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ovaj</a:t>
            </a:r>
            <a:r>
              <a:rPr lang="en-US" sz="2400" dirty="0"/>
              <a:t> </a:t>
            </a:r>
            <a:r>
              <a:rPr lang="en-US" sz="2400" dirty="0" err="1"/>
              <a:t>način</a:t>
            </a:r>
            <a:r>
              <a:rPr lang="en-US" sz="2400" dirty="0"/>
              <a:t> </a:t>
            </a:r>
            <a:r>
              <a:rPr lang="en-US" sz="2400" dirty="0" err="1"/>
              <a:t>daju</a:t>
            </a:r>
            <a:r>
              <a:rPr lang="en-US" sz="2400" dirty="0"/>
              <a:t> </a:t>
            </a:r>
            <a:r>
              <a:rPr lang="en-US" sz="2400" dirty="0" err="1"/>
              <a:t>struju</a:t>
            </a:r>
            <a:r>
              <a:rPr lang="en-US" sz="2400" dirty="0"/>
              <a:t> </a:t>
            </a:r>
            <a:r>
              <a:rPr lang="en-US" sz="2400" dirty="0" err="1"/>
              <a:t>suprotnog</a:t>
            </a:r>
            <a:r>
              <a:rPr lang="en-US" sz="2400" dirty="0"/>
              <a:t> </a:t>
            </a:r>
            <a:r>
              <a:rPr lang="en-US" sz="2400" dirty="0" err="1" smtClean="0"/>
              <a:t>sm</a:t>
            </a:r>
            <a:r>
              <a:rPr lang="sr-Latn-ME" sz="2400" dirty="0" smtClean="0"/>
              <a:t>j</a:t>
            </a:r>
            <a:r>
              <a:rPr lang="en-US" sz="2400" dirty="0" smtClean="0"/>
              <a:t>era</a:t>
            </a:r>
            <a:r>
              <a:rPr lang="en-US" sz="2400" dirty="0"/>
              <a:t>.</a:t>
            </a:r>
          </a:p>
        </p:txBody>
      </p:sp>
      <p:pic>
        <p:nvPicPr>
          <p:cNvPr id="6" name="Content Placeholder 5" descr="07-1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17978" y="696130"/>
            <a:ext cx="2876749" cy="2626620"/>
          </a:xfrm>
          <a:prstGeom prst="rect">
            <a:avLst/>
          </a:prstGeom>
          <a:solidFill>
            <a:srgbClr val="FFCCFF"/>
          </a:solidFill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617978" y="3428426"/>
            <a:ext cx="2743200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2000" b="1" dirty="0">
                <a:solidFill>
                  <a:srgbClr val="C00000"/>
                </a:solidFill>
              </a:rPr>
              <a:t>AB</a:t>
            </a:r>
            <a:r>
              <a:rPr lang="sr-Latn-CS" sz="2000" dirty="0"/>
              <a:t>-Vitstonov most, </a:t>
            </a:r>
          </a:p>
          <a:p>
            <a:pPr>
              <a:spcBef>
                <a:spcPct val="50000"/>
              </a:spcBef>
            </a:pPr>
            <a:r>
              <a:rPr lang="sr-Latn-CS" sz="2000" b="1" dirty="0">
                <a:solidFill>
                  <a:srgbClr val="C00000"/>
                </a:solidFill>
              </a:rPr>
              <a:t>C</a:t>
            </a:r>
            <a:r>
              <a:rPr lang="sr-Latn-CS" sz="2000" dirty="0"/>
              <a:t>-klizač na mostu,</a:t>
            </a:r>
          </a:p>
          <a:p>
            <a:pPr>
              <a:spcBef>
                <a:spcPct val="50000"/>
              </a:spcBef>
            </a:pPr>
            <a:r>
              <a:rPr lang="sr-Latn-CS" sz="2000" b="1" dirty="0">
                <a:solidFill>
                  <a:srgbClr val="C00000"/>
                </a:solidFill>
              </a:rPr>
              <a:t>S</a:t>
            </a:r>
            <a:r>
              <a:rPr lang="sr-Latn-CS" sz="2000" dirty="0"/>
              <a:t>-akumulator, </a:t>
            </a:r>
            <a:br>
              <a:rPr lang="sr-Latn-CS" sz="2000" dirty="0"/>
            </a:br>
            <a:r>
              <a:rPr lang="sr-Latn-CS" sz="2000" b="1" dirty="0">
                <a:solidFill>
                  <a:srgbClr val="C00000"/>
                </a:solidFill>
              </a:rPr>
              <a:t>G</a:t>
            </a:r>
            <a:r>
              <a:rPr lang="sr-Latn-CS" sz="2000" dirty="0"/>
              <a:t>-galvanometar, </a:t>
            </a:r>
          </a:p>
          <a:p>
            <a:pPr>
              <a:spcBef>
                <a:spcPct val="50000"/>
              </a:spcBef>
            </a:pPr>
            <a:r>
              <a:rPr lang="sr-Latn-CS" sz="2000" b="1" dirty="0">
                <a:solidFill>
                  <a:srgbClr val="C00000"/>
                </a:solidFill>
              </a:rPr>
              <a:t>K</a:t>
            </a:r>
            <a:r>
              <a:rPr lang="sr-Latn-CS" sz="2000" dirty="0"/>
              <a:t>-prekidač.</a:t>
            </a:r>
            <a:endParaRPr lang="en-US" sz="2000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015247" y="779357"/>
            <a:ext cx="6653011" cy="156966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 err="1" smtClean="0">
                <a:solidFill>
                  <a:srgbClr val="C00000"/>
                </a:solidFill>
              </a:rPr>
              <a:t>Pom</a:t>
            </a:r>
            <a:r>
              <a:rPr lang="sr-Latn-ME" sz="2400" dirty="0" smtClean="0">
                <a:solidFill>
                  <a:srgbClr val="C00000"/>
                </a:solidFill>
              </a:rPr>
              <a:t>j</a:t>
            </a:r>
            <a:r>
              <a:rPr lang="en-GB" sz="2400" dirty="0" err="1" smtClean="0">
                <a:solidFill>
                  <a:srgbClr val="C00000"/>
                </a:solidFill>
              </a:rPr>
              <a:t>eranjem</a:t>
            </a:r>
            <a:r>
              <a:rPr lang="en-GB" sz="2400" dirty="0" smtClean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klizača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pri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zatvorenom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prekidaču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može</a:t>
            </a:r>
            <a:r>
              <a:rPr lang="en-GB" sz="2400" dirty="0">
                <a:solidFill>
                  <a:srgbClr val="C00000"/>
                </a:solidFill>
              </a:rPr>
              <a:t> se </a:t>
            </a:r>
            <a:r>
              <a:rPr lang="en-GB" sz="2400" dirty="0" err="1">
                <a:solidFill>
                  <a:srgbClr val="C00000"/>
                </a:solidFill>
              </a:rPr>
              <a:t>naći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položaj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kada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struja</a:t>
            </a:r>
            <a:r>
              <a:rPr lang="en-GB" sz="2400" dirty="0">
                <a:solidFill>
                  <a:srgbClr val="C00000"/>
                </a:solidFill>
              </a:rPr>
              <a:t> ne </a:t>
            </a:r>
            <a:r>
              <a:rPr lang="en-GB" sz="2400" dirty="0" err="1">
                <a:solidFill>
                  <a:srgbClr val="C00000"/>
                </a:solidFill>
              </a:rPr>
              <a:t>protiče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kroz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kolo</a:t>
            </a:r>
            <a:r>
              <a:rPr lang="en-GB" sz="2400" dirty="0">
                <a:solidFill>
                  <a:srgbClr val="C00000"/>
                </a:solidFill>
              </a:rPr>
              <a:t> u </a:t>
            </a:r>
            <a:r>
              <a:rPr lang="en-GB" sz="2400" dirty="0" err="1">
                <a:solidFill>
                  <a:srgbClr val="C00000"/>
                </a:solidFill>
              </a:rPr>
              <a:t>kome</a:t>
            </a:r>
            <a:r>
              <a:rPr lang="en-GB" sz="2400" dirty="0">
                <a:solidFill>
                  <a:srgbClr val="C00000"/>
                </a:solidFill>
              </a:rPr>
              <a:t> je </a:t>
            </a:r>
            <a:r>
              <a:rPr lang="en-GB" sz="2400" dirty="0" err="1">
                <a:solidFill>
                  <a:srgbClr val="C00000"/>
                </a:solidFill>
              </a:rPr>
              <a:t>vezan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galvanski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spreg</a:t>
            </a:r>
            <a:r>
              <a:rPr lang="hu-HU" sz="2400" dirty="0">
                <a:solidFill>
                  <a:srgbClr val="FFFF00"/>
                </a:solidFill>
              </a:rPr>
              <a:t>.</a:t>
            </a:r>
            <a:r>
              <a:rPr lang="en-GB" dirty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015247" y="2537920"/>
            <a:ext cx="6653011" cy="156966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/>
              <a:t>U tom </a:t>
            </a:r>
            <a:r>
              <a:rPr lang="en-GB" sz="2400" dirty="0" err="1"/>
              <a:t>slučaju</a:t>
            </a:r>
            <a:r>
              <a:rPr lang="en-GB" sz="2400" dirty="0"/>
              <a:t> </a:t>
            </a:r>
            <a:r>
              <a:rPr lang="en-GB" sz="2400" dirty="0" err="1"/>
              <a:t>napon</a:t>
            </a:r>
            <a:r>
              <a:rPr lang="en-GB" sz="2400" dirty="0"/>
              <a:t> od </a:t>
            </a:r>
            <a:r>
              <a:rPr lang="en-GB" sz="2400" dirty="0">
                <a:solidFill>
                  <a:srgbClr val="C00000"/>
                </a:solidFill>
              </a:rPr>
              <a:t>A</a:t>
            </a:r>
            <a:r>
              <a:rPr lang="en-GB" sz="2400" dirty="0"/>
              <a:t> do </a:t>
            </a:r>
            <a:r>
              <a:rPr lang="en-GB" sz="2400" dirty="0">
                <a:solidFill>
                  <a:srgbClr val="C00000"/>
                </a:solidFill>
              </a:rPr>
              <a:t>C</a:t>
            </a:r>
            <a:r>
              <a:rPr lang="en-GB" sz="2400" dirty="0"/>
              <a:t> (</a:t>
            </a:r>
            <a:r>
              <a:rPr lang="en-GB" sz="2400" dirty="0">
                <a:solidFill>
                  <a:srgbClr val="C00000"/>
                </a:solidFill>
              </a:rPr>
              <a:t>AC = a</a:t>
            </a:r>
            <a:r>
              <a:rPr lang="en-GB" sz="2400" dirty="0"/>
              <a:t> </a:t>
            </a:r>
            <a:r>
              <a:rPr lang="en-GB" sz="2400" dirty="0" err="1"/>
              <a:t>odsečak</a:t>
            </a:r>
            <a:r>
              <a:rPr lang="en-GB" sz="2400" dirty="0"/>
              <a:t> </a:t>
            </a:r>
            <a:r>
              <a:rPr lang="en-GB" sz="2400" dirty="0" err="1"/>
              <a:t>na</a:t>
            </a:r>
            <a:r>
              <a:rPr lang="en-GB" sz="2400" dirty="0"/>
              <a:t> </a:t>
            </a:r>
            <a:r>
              <a:rPr lang="en-GB" sz="2400" dirty="0" err="1"/>
              <a:t>Vitstonovom</a:t>
            </a:r>
            <a:r>
              <a:rPr lang="en-GB" sz="2400" dirty="0"/>
              <a:t> </a:t>
            </a:r>
            <a:r>
              <a:rPr lang="en-GB" sz="2400" dirty="0" err="1"/>
              <a:t>mostu</a:t>
            </a:r>
            <a:r>
              <a:rPr lang="en-GB" sz="2400" dirty="0"/>
              <a:t> u mm) </a:t>
            </a:r>
            <a:r>
              <a:rPr lang="en-GB" sz="2400" dirty="0" err="1"/>
              <a:t>jednak</a:t>
            </a:r>
            <a:r>
              <a:rPr lang="en-GB" sz="2400" dirty="0"/>
              <a:t> je </a:t>
            </a:r>
            <a:r>
              <a:rPr lang="en-GB" sz="2400" dirty="0" err="1"/>
              <a:t>elektromotornoj</a:t>
            </a:r>
            <a:r>
              <a:rPr lang="en-GB" sz="2400" dirty="0"/>
              <a:t> </a:t>
            </a:r>
            <a:r>
              <a:rPr lang="en-GB" sz="2400" dirty="0" err="1"/>
              <a:t>sili</a:t>
            </a:r>
            <a:r>
              <a:rPr lang="en-GB" sz="2400" dirty="0"/>
              <a:t> </a:t>
            </a:r>
            <a:r>
              <a:rPr lang="en-GB" sz="2400" b="1" dirty="0">
                <a:solidFill>
                  <a:srgbClr val="C00000"/>
                </a:solidFill>
                <a:sym typeface="Symbol" pitchFamily="18" charset="2"/>
              </a:rPr>
              <a:t></a:t>
            </a:r>
            <a:r>
              <a:rPr lang="en-GB" sz="2400" b="1" baseline="-25000" dirty="0">
                <a:solidFill>
                  <a:srgbClr val="C00000"/>
                </a:solidFill>
              </a:rPr>
              <a:t>x</a:t>
            </a:r>
            <a:r>
              <a:rPr lang="en-GB" sz="2400" dirty="0"/>
              <a:t>, </a:t>
            </a:r>
            <a:r>
              <a:rPr lang="en-GB" sz="2400" dirty="0" err="1"/>
              <a:t>koju</a:t>
            </a:r>
            <a:r>
              <a:rPr lang="en-GB" sz="2400" dirty="0"/>
              <a:t> on </a:t>
            </a:r>
            <a:r>
              <a:rPr lang="hu-HU" sz="2400" dirty="0"/>
              <a:t>k</a:t>
            </a:r>
            <a:r>
              <a:rPr lang="en-GB" sz="2400" dirty="0" err="1"/>
              <a:t>ompenzuje</a:t>
            </a:r>
            <a:r>
              <a:rPr lang="en-GB" sz="2400" dirty="0"/>
              <a:t>. </a:t>
            </a:r>
            <a:endParaRPr lang="en-US" sz="2400" dirty="0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5015246" y="4296483"/>
            <a:ext cx="6653011" cy="212365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err="1"/>
              <a:t>Zatim</a:t>
            </a:r>
            <a:r>
              <a:rPr lang="en-GB" sz="2400" dirty="0"/>
              <a:t> se </a:t>
            </a:r>
            <a:r>
              <a:rPr lang="en-GB" sz="2400" dirty="0" smtClean="0"/>
              <a:t>um</a:t>
            </a:r>
            <a:r>
              <a:rPr lang="sr-Latn-ME" sz="2400" dirty="0" smtClean="0"/>
              <a:t>j</a:t>
            </a:r>
            <a:r>
              <a:rPr lang="en-GB" sz="2400" dirty="0" err="1" smtClean="0"/>
              <a:t>esto</a:t>
            </a:r>
            <a:r>
              <a:rPr lang="en-GB" sz="2400" dirty="0" smtClean="0"/>
              <a:t> </a:t>
            </a:r>
            <a:r>
              <a:rPr lang="en-GB" sz="2400" dirty="0">
                <a:solidFill>
                  <a:srgbClr val="C00000"/>
                </a:solidFill>
                <a:sym typeface="Symbol" pitchFamily="18" charset="2"/>
              </a:rPr>
              <a:t></a:t>
            </a:r>
            <a:r>
              <a:rPr lang="en-GB" sz="2400" baseline="-25000" dirty="0">
                <a:solidFill>
                  <a:srgbClr val="C00000"/>
                </a:solidFill>
              </a:rPr>
              <a:t>x</a:t>
            </a:r>
            <a:r>
              <a:rPr lang="en-GB" sz="2400" dirty="0"/>
              <a:t> u </a:t>
            </a:r>
            <a:r>
              <a:rPr lang="en-GB" sz="2400" dirty="0" err="1"/>
              <a:t>kolo</a:t>
            </a:r>
            <a:r>
              <a:rPr lang="en-GB" sz="2400" dirty="0"/>
              <a:t> </a:t>
            </a:r>
            <a:r>
              <a:rPr lang="en-GB" sz="2400" dirty="0" err="1"/>
              <a:t>na</a:t>
            </a:r>
            <a:r>
              <a:rPr lang="en-GB" sz="2400" dirty="0"/>
              <a:t> </a:t>
            </a:r>
            <a:r>
              <a:rPr lang="en-GB" sz="2400" dirty="0" err="1"/>
              <a:t>isti</a:t>
            </a:r>
            <a:r>
              <a:rPr lang="en-GB" sz="2400" dirty="0"/>
              <a:t> </a:t>
            </a:r>
            <a:r>
              <a:rPr lang="en-GB" sz="2400" dirty="0" err="1"/>
              <a:t>način</a:t>
            </a:r>
            <a:r>
              <a:rPr lang="en-GB" sz="2400" dirty="0"/>
              <a:t> </a:t>
            </a:r>
            <a:r>
              <a:rPr lang="en-GB" sz="2400" dirty="0" err="1"/>
              <a:t>veže</a:t>
            </a:r>
            <a:r>
              <a:rPr lang="en-GB" sz="2400" dirty="0"/>
              <a:t> </a:t>
            </a:r>
            <a:r>
              <a:rPr lang="en-GB" sz="2400" dirty="0" err="1"/>
              <a:t>standardni</a:t>
            </a:r>
            <a:r>
              <a:rPr lang="en-GB" sz="2400" dirty="0"/>
              <a:t> </a:t>
            </a:r>
            <a:r>
              <a:rPr lang="en-GB" sz="2400" dirty="0" err="1"/>
              <a:t>Vestonov</a:t>
            </a:r>
            <a:r>
              <a:rPr lang="en-GB" sz="2400" dirty="0"/>
              <a:t> element. </a:t>
            </a:r>
            <a:endParaRPr lang="sr-Latn-ME" sz="2400" dirty="0" smtClean="0"/>
          </a:p>
          <a:p>
            <a:pPr>
              <a:spcBef>
                <a:spcPct val="50000"/>
              </a:spcBef>
            </a:pPr>
            <a:r>
              <a:rPr lang="en-US" sz="2400" dirty="0" err="1" smtClean="0"/>
              <a:t>Za</a:t>
            </a:r>
            <a:r>
              <a:rPr lang="en-US" sz="2400" dirty="0" smtClean="0"/>
              <a:t> </a:t>
            </a:r>
            <a:r>
              <a:rPr lang="en-US" sz="2400" dirty="0" err="1"/>
              <a:t>standardni</a:t>
            </a:r>
            <a:r>
              <a:rPr lang="en-US" sz="2400" dirty="0"/>
              <a:t> </a:t>
            </a:r>
            <a:r>
              <a:rPr lang="en-US" sz="2400" dirty="0" err="1"/>
              <a:t>spreg</a:t>
            </a:r>
            <a:r>
              <a:rPr lang="en-US" sz="2400" dirty="0"/>
              <a:t> se </a:t>
            </a:r>
            <a:r>
              <a:rPr lang="en-US" sz="2400" dirty="0" err="1"/>
              <a:t>takođe</a:t>
            </a:r>
            <a:r>
              <a:rPr lang="en-US" sz="2400" dirty="0"/>
              <a:t> </a:t>
            </a:r>
            <a:r>
              <a:rPr lang="en-US" sz="2400" dirty="0" err="1"/>
              <a:t>nalazi</a:t>
            </a:r>
            <a:r>
              <a:rPr lang="en-US" sz="2400" dirty="0"/>
              <a:t> </a:t>
            </a:r>
            <a:r>
              <a:rPr lang="en-US" sz="2400" dirty="0" err="1"/>
              <a:t>položaj</a:t>
            </a:r>
            <a:r>
              <a:rPr lang="en-US" sz="2400" dirty="0"/>
              <a:t> </a:t>
            </a:r>
            <a:r>
              <a:rPr lang="en-US" sz="2400" dirty="0" err="1"/>
              <a:t>klizača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C00000"/>
                </a:solidFill>
              </a:rPr>
              <a:t>C’</a:t>
            </a:r>
            <a:r>
              <a:rPr lang="en-US" sz="2400" dirty="0"/>
              <a:t> </a:t>
            </a:r>
            <a:r>
              <a:rPr lang="en-US" sz="2400" dirty="0" err="1"/>
              <a:t>pri</a:t>
            </a:r>
            <a:r>
              <a:rPr lang="en-US" sz="2400" dirty="0"/>
              <a:t> </a:t>
            </a:r>
            <a:r>
              <a:rPr lang="en-US" sz="2400" dirty="0" err="1"/>
              <a:t>kome</a:t>
            </a:r>
            <a:r>
              <a:rPr lang="en-US" sz="2400" dirty="0"/>
              <a:t> ne </a:t>
            </a:r>
            <a:r>
              <a:rPr lang="en-US" sz="2400" dirty="0" err="1"/>
              <a:t>protiče</a:t>
            </a:r>
            <a:r>
              <a:rPr lang="en-US" sz="2400" dirty="0"/>
              <a:t> </a:t>
            </a:r>
            <a:r>
              <a:rPr lang="en-US" sz="2400" dirty="0" err="1"/>
              <a:t>struja</a:t>
            </a:r>
            <a:r>
              <a:rPr lang="en-US" sz="2400" dirty="0"/>
              <a:t> (</a:t>
            </a:r>
            <a:r>
              <a:rPr lang="en-US" sz="2400" dirty="0">
                <a:solidFill>
                  <a:srgbClr val="C00000"/>
                </a:solidFill>
              </a:rPr>
              <a:t>AC’ = b</a:t>
            </a:r>
            <a:r>
              <a:rPr lang="en-US" sz="2400" dirty="0"/>
              <a:t>). Tada </a:t>
            </a:r>
            <a:r>
              <a:rPr lang="en-US" sz="2400" dirty="0" err="1"/>
              <a:t>važe</a:t>
            </a:r>
            <a:r>
              <a:rPr lang="en-US" sz="2400" dirty="0"/>
              <a:t> </a:t>
            </a:r>
            <a:r>
              <a:rPr lang="en-US" sz="2400" dirty="0" err="1"/>
              <a:t>relacije</a:t>
            </a:r>
            <a:r>
              <a:rPr lang="en-US" sz="24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82973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0" grpId="0" animBg="1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4101" y="141668"/>
            <a:ext cx="9920511" cy="6555346"/>
          </a:xfrm>
        </p:spPr>
        <p:txBody>
          <a:bodyPr/>
          <a:lstStyle/>
          <a:p>
            <a:pPr marL="0" indent="0">
              <a:buNone/>
            </a:pPr>
            <a:endParaRPr lang="sr-Latn-ME" dirty="0" smtClean="0"/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917277" y="547791"/>
            <a:ext cx="5272597" cy="646331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GB" sz="3600" dirty="0">
                <a:solidFill>
                  <a:srgbClr val="C00000"/>
                </a:solidFill>
                <a:sym typeface="Symbol" pitchFamily="18" charset="2"/>
              </a:rPr>
              <a:t></a:t>
            </a:r>
            <a:r>
              <a:rPr lang="en-GB" sz="3600" baseline="-25000" dirty="0">
                <a:solidFill>
                  <a:srgbClr val="C00000"/>
                </a:solidFill>
              </a:rPr>
              <a:t>x</a:t>
            </a:r>
            <a:r>
              <a:rPr lang="en-GB" sz="3600" dirty="0">
                <a:solidFill>
                  <a:srgbClr val="C00000"/>
                </a:solidFill>
              </a:rPr>
              <a:t> </a:t>
            </a:r>
            <a:r>
              <a:rPr lang="en-GB" sz="3600" dirty="0">
                <a:solidFill>
                  <a:srgbClr val="C00000"/>
                </a:solidFill>
                <a:sym typeface="Symbol" pitchFamily="18" charset="2"/>
              </a:rPr>
              <a:t>= </a:t>
            </a:r>
            <a:r>
              <a:rPr lang="en-GB" sz="3600" dirty="0" err="1">
                <a:solidFill>
                  <a:srgbClr val="C00000"/>
                </a:solidFill>
                <a:sym typeface="Symbol" pitchFamily="18" charset="2"/>
              </a:rPr>
              <a:t>ka</a:t>
            </a:r>
            <a:r>
              <a:rPr lang="en-GB" sz="3600" dirty="0">
                <a:solidFill>
                  <a:srgbClr val="C00000"/>
                </a:solidFill>
                <a:sym typeface="Symbol" pitchFamily="18" charset="2"/>
              </a:rPr>
              <a:t>       </a:t>
            </a:r>
            <a:r>
              <a:rPr lang="en-GB" sz="3600" dirty="0" err="1">
                <a:solidFill>
                  <a:srgbClr val="C00000"/>
                </a:solidFill>
                <a:sym typeface="Symbol" pitchFamily="18" charset="2"/>
              </a:rPr>
              <a:t>i</a:t>
            </a:r>
            <a:r>
              <a:rPr lang="en-GB" sz="3600" dirty="0">
                <a:solidFill>
                  <a:srgbClr val="C00000"/>
                </a:solidFill>
                <a:sym typeface="Symbol" pitchFamily="18" charset="2"/>
              </a:rPr>
              <a:t>       </a:t>
            </a:r>
            <a:r>
              <a:rPr lang="en-GB" sz="3600" baseline="-25000" dirty="0">
                <a:solidFill>
                  <a:srgbClr val="C00000"/>
                </a:solidFill>
              </a:rPr>
              <a:t>s</a:t>
            </a:r>
            <a:r>
              <a:rPr lang="en-GB" sz="3600" dirty="0">
                <a:solidFill>
                  <a:srgbClr val="C00000"/>
                </a:solidFill>
              </a:rPr>
              <a:t> </a:t>
            </a:r>
            <a:r>
              <a:rPr lang="en-GB" sz="3600" dirty="0">
                <a:solidFill>
                  <a:srgbClr val="C00000"/>
                </a:solidFill>
                <a:sym typeface="Symbol" pitchFamily="18" charset="2"/>
              </a:rPr>
              <a:t>= </a:t>
            </a:r>
            <a:r>
              <a:rPr lang="en-GB" sz="3600" dirty="0" err="1">
                <a:solidFill>
                  <a:srgbClr val="C00000"/>
                </a:solidFill>
                <a:sym typeface="Symbol" pitchFamily="18" charset="2"/>
              </a:rPr>
              <a:t>kb</a:t>
            </a:r>
            <a:r>
              <a:rPr lang="en-US" sz="3600" dirty="0">
                <a:solidFill>
                  <a:srgbClr val="C00000"/>
                </a:solidFill>
                <a:sym typeface="Symbol" pitchFamily="18" charset="2"/>
              </a:rPr>
              <a:t>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584101" y="1314079"/>
            <a:ext cx="1031597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sz="2400" b="1" dirty="0" err="1">
                <a:solidFill>
                  <a:srgbClr val="C00000"/>
                </a:solidFill>
              </a:rPr>
              <a:t>k-</a:t>
            </a:r>
            <a:r>
              <a:rPr lang="en-US" sz="2400" dirty="0"/>
              <a:t> </a:t>
            </a:r>
            <a:r>
              <a:rPr lang="en-US" sz="2400" dirty="0" err="1"/>
              <a:t>konstanta</a:t>
            </a:r>
            <a:r>
              <a:rPr lang="hu-HU" sz="2400" dirty="0"/>
              <a:t>,</a:t>
            </a:r>
            <a:r>
              <a:rPr lang="en-US" sz="2400" dirty="0"/>
              <a:t> </a:t>
            </a:r>
            <a:r>
              <a:rPr lang="en-US" sz="2400" dirty="0" err="1"/>
              <a:t>jednaka</a:t>
            </a:r>
            <a:r>
              <a:rPr lang="en-US" sz="2400" dirty="0"/>
              <a:t> </a:t>
            </a:r>
            <a:r>
              <a:rPr lang="en-US" sz="2400" dirty="0" err="1"/>
              <a:t>naponu</a:t>
            </a:r>
            <a:r>
              <a:rPr lang="en-US" sz="2400" dirty="0"/>
              <a:t> u </a:t>
            </a:r>
            <a:r>
              <a:rPr lang="en-US" sz="2400" dirty="0" err="1"/>
              <a:t>voltima</a:t>
            </a:r>
            <a:r>
              <a:rPr lang="en-US" sz="2400" dirty="0"/>
              <a:t> </a:t>
            </a:r>
            <a:r>
              <a:rPr lang="en-US" sz="2400" dirty="0" err="1"/>
              <a:t>po</a:t>
            </a:r>
            <a:r>
              <a:rPr lang="en-US" sz="2400" dirty="0"/>
              <a:t> </a:t>
            </a:r>
            <a:r>
              <a:rPr lang="en-US" sz="2400" dirty="0" err="1"/>
              <a:t>jednom</a:t>
            </a:r>
            <a:r>
              <a:rPr lang="en-US" sz="2400" dirty="0"/>
              <a:t> </a:t>
            </a:r>
            <a:r>
              <a:rPr lang="en-US" sz="2400" dirty="0" err="1"/>
              <a:t>milimetru</a:t>
            </a:r>
            <a:r>
              <a:rPr lang="en-US" sz="2400" dirty="0"/>
              <a:t> </a:t>
            </a:r>
            <a:r>
              <a:rPr lang="en-US" sz="2400" dirty="0" err="1"/>
              <a:t>žice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Vitstonovom</a:t>
            </a:r>
            <a:r>
              <a:rPr lang="en-US" sz="2400" dirty="0"/>
              <a:t> </a:t>
            </a:r>
            <a:r>
              <a:rPr lang="en-US" sz="2400" dirty="0" err="1"/>
              <a:t>mostu</a:t>
            </a:r>
            <a:r>
              <a:rPr lang="en-US" sz="2400" dirty="0"/>
              <a:t>.</a:t>
            </a:r>
            <a:endParaRPr lang="hu-HU" sz="2400" dirty="0"/>
          </a:p>
          <a:p>
            <a:pPr algn="just">
              <a:spcBef>
                <a:spcPct val="50000"/>
              </a:spcBef>
            </a:pPr>
            <a:r>
              <a:rPr lang="en-US" sz="2400" dirty="0"/>
              <a:t> </a:t>
            </a:r>
            <a:r>
              <a:rPr lang="en-US" sz="2400" dirty="0" smtClean="0"/>
              <a:t>D</a:t>
            </a:r>
            <a:r>
              <a:rPr lang="sr-Latn-ME" sz="2400" dirty="0" smtClean="0"/>
              <a:t>ij</a:t>
            </a:r>
            <a:r>
              <a:rPr lang="en-US" sz="2400" dirty="0" err="1" smtClean="0"/>
              <a:t>eljenjem</a:t>
            </a:r>
            <a:r>
              <a:rPr lang="en-US" sz="2400" dirty="0" smtClean="0"/>
              <a:t> </a:t>
            </a:r>
            <a:r>
              <a:rPr lang="en-US" sz="2400" dirty="0" err="1"/>
              <a:t>ovih</a:t>
            </a:r>
            <a:r>
              <a:rPr lang="en-US" sz="2400" dirty="0"/>
              <a:t> </a:t>
            </a:r>
            <a:r>
              <a:rPr lang="en-US" sz="2400" dirty="0" err="1"/>
              <a:t>jednačina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smtClean="0"/>
              <a:t>r</a:t>
            </a:r>
            <a:r>
              <a:rPr lang="sr-Latn-ME" sz="2400" dirty="0" smtClean="0"/>
              <a:t>j</a:t>
            </a:r>
            <a:r>
              <a:rPr lang="en-US" sz="2400" dirty="0" err="1" smtClean="0"/>
              <a:t>ešavanjem</a:t>
            </a:r>
            <a:r>
              <a:rPr lang="en-US" sz="2400" dirty="0" smtClean="0"/>
              <a:t> </a:t>
            </a:r>
            <a:r>
              <a:rPr lang="en-US" sz="2400" dirty="0" err="1"/>
              <a:t>po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C00000"/>
                </a:solidFill>
                <a:sym typeface="Symbol" pitchFamily="18" charset="2"/>
              </a:rPr>
              <a:t></a:t>
            </a:r>
            <a:r>
              <a:rPr lang="en-US" sz="2400" b="1" baseline="-25000" dirty="0">
                <a:solidFill>
                  <a:srgbClr val="C00000"/>
                </a:solidFill>
              </a:rPr>
              <a:t>x</a:t>
            </a:r>
            <a:r>
              <a:rPr lang="en-US" sz="2400" dirty="0"/>
              <a:t> </a:t>
            </a:r>
            <a:r>
              <a:rPr lang="en-US" sz="2400" dirty="0" err="1"/>
              <a:t>dobija</a:t>
            </a:r>
            <a:r>
              <a:rPr lang="en-US" sz="2400" dirty="0"/>
              <a:t> se da je:</a:t>
            </a:r>
          </a:p>
        </p:txBody>
      </p:sp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1326454"/>
              </p:ext>
            </p:extLst>
          </p:nvPr>
        </p:nvGraphicFramePr>
        <p:xfrm>
          <a:off x="5545746" y="2819031"/>
          <a:ext cx="2392687" cy="134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3" imgW="583920" imgH="393480" progId="Equation.3">
                  <p:embed/>
                </p:oleObj>
              </mc:Choice>
              <mc:Fallback>
                <p:oleObj name="Equation" r:id="rId3" imgW="583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5746" y="2819031"/>
                        <a:ext cx="2392687" cy="13414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57150"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2385510" y="4280425"/>
            <a:ext cx="9316835" cy="2308324"/>
          </a:xfrm>
          <a:prstGeom prst="rect">
            <a:avLst/>
          </a:prstGeom>
          <a:pattFill prst="pct20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0325" cmpd="tri">
            <a:solidFill>
              <a:srgbClr val="C0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sr-Latn-ME" sz="24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Mjerenje elektromotorne sile metodom kompenzacije vrši se u uslovima bestrujnosti,što ovoj metodi daje veliku tačnost.</a:t>
            </a:r>
          </a:p>
          <a:p>
            <a:pPr algn="just"/>
            <a:r>
              <a:rPr lang="sr-Latn-ME" sz="24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Mjerenje elektromotorne sile voltmetrom je neprecizno, jer zatvaranjem električnog kola postaje neizvjesno da li je izmjereni napon, usljed nedovoljne snage elementa ili malog unutrašnjeg otpora voltmetra jednsk elektromotornoj sili.</a:t>
            </a:r>
            <a:endParaRPr lang="sr-Latn-RS" sz="2400" b="1" dirty="0" smtClean="0">
              <a:solidFill>
                <a:srgbClr val="C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9440217">
            <a:off x="1721051" y="4474906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342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3050" y="465578"/>
            <a:ext cx="8911687" cy="792095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ctr"/>
            <a:r>
              <a:rPr lang="sr-Latn-ME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Mjerenje elektrodnog potencijala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15462" y="1093776"/>
            <a:ext cx="10088563" cy="4795397"/>
          </a:xfrm>
          <a:prstGeom prst="flowChartPredefinedProcess">
            <a:avLst/>
          </a:prstGeom>
          <a:solidFill>
            <a:schemeClr val="bg2"/>
          </a:solidFill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 err="1">
                <a:solidFill>
                  <a:srgbClr val="C00000"/>
                </a:solidFill>
              </a:rPr>
              <a:t>Elektrodni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potencijal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pojedinačne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elektrode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nije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moguće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izm</a:t>
            </a:r>
            <a:r>
              <a:rPr lang="sr-Latn-ME" sz="2400" dirty="0" smtClean="0">
                <a:solidFill>
                  <a:srgbClr val="C00000"/>
                </a:solidFill>
              </a:rPr>
              <a:t>j</a:t>
            </a:r>
            <a:r>
              <a:rPr lang="en-US" sz="2400" dirty="0" err="1" smtClean="0">
                <a:solidFill>
                  <a:srgbClr val="C00000"/>
                </a:solidFill>
              </a:rPr>
              <a:t>eriti</a:t>
            </a:r>
            <a:r>
              <a:rPr lang="en-US" sz="2400" dirty="0">
                <a:solidFill>
                  <a:srgbClr val="C00000"/>
                </a:solidFill>
              </a:rPr>
              <a:t>, </a:t>
            </a:r>
            <a:r>
              <a:rPr lang="en-US" sz="2400" dirty="0" err="1">
                <a:solidFill>
                  <a:srgbClr val="C00000"/>
                </a:solidFill>
              </a:rPr>
              <a:t>već</a:t>
            </a:r>
            <a:r>
              <a:rPr lang="en-US" sz="2400" dirty="0">
                <a:solidFill>
                  <a:srgbClr val="C00000"/>
                </a:solidFill>
              </a:rPr>
              <a:t> je </a:t>
            </a:r>
            <a:r>
              <a:rPr lang="en-US" sz="2400" dirty="0" err="1">
                <a:solidFill>
                  <a:srgbClr val="C00000"/>
                </a:solidFill>
              </a:rPr>
              <a:t>jedino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moguće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uvesti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još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jednu</a:t>
            </a:r>
            <a:r>
              <a:rPr lang="sr-Latn-ME" sz="2400" dirty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elektrodu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u </a:t>
            </a:r>
            <a:r>
              <a:rPr lang="en-US" sz="2400" dirty="0" err="1">
                <a:solidFill>
                  <a:srgbClr val="C00000"/>
                </a:solidFill>
              </a:rPr>
              <a:t>elektrolit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i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izm</a:t>
            </a:r>
            <a:r>
              <a:rPr lang="sr-Latn-ME" sz="2400" dirty="0" smtClean="0">
                <a:solidFill>
                  <a:srgbClr val="C00000"/>
                </a:solidFill>
              </a:rPr>
              <a:t>j</a:t>
            </a:r>
            <a:r>
              <a:rPr lang="en-US" sz="2400" dirty="0" err="1" smtClean="0">
                <a:solidFill>
                  <a:srgbClr val="C00000"/>
                </a:solidFill>
              </a:rPr>
              <a:t>eriti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razliku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elektrodnih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potencijala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ove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dv</a:t>
            </a:r>
            <a:r>
              <a:rPr lang="sr-Latn-ME" sz="2400" dirty="0" smtClean="0">
                <a:solidFill>
                  <a:srgbClr val="C00000"/>
                </a:solidFill>
              </a:rPr>
              <a:t>ij</a:t>
            </a:r>
            <a:r>
              <a:rPr lang="en-US" sz="2400" dirty="0" smtClean="0">
                <a:solidFill>
                  <a:srgbClr val="C00000"/>
                </a:solidFill>
              </a:rPr>
              <a:t>e </a:t>
            </a:r>
            <a:r>
              <a:rPr lang="en-US" sz="2400" dirty="0" err="1">
                <a:solidFill>
                  <a:srgbClr val="C00000"/>
                </a:solidFill>
              </a:rPr>
              <a:t>elektrode</a:t>
            </a:r>
            <a:r>
              <a:rPr lang="en-US" sz="2400" dirty="0">
                <a:solidFill>
                  <a:srgbClr val="C00000"/>
                </a:solidFill>
              </a:rPr>
              <a:t>. </a:t>
            </a:r>
            <a:endParaRPr lang="sr-Latn-ME" sz="24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Ta </a:t>
            </a:r>
            <a:r>
              <a:rPr lang="en-US" sz="2400" dirty="0" err="1">
                <a:solidFill>
                  <a:srgbClr val="C00000"/>
                </a:solidFill>
              </a:rPr>
              <a:t>druga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elektroda</a:t>
            </a:r>
            <a:r>
              <a:rPr lang="en-US" sz="2400" dirty="0">
                <a:solidFill>
                  <a:srgbClr val="C00000"/>
                </a:solidFill>
              </a:rPr>
              <a:t> se </a:t>
            </a:r>
            <a:r>
              <a:rPr lang="en-US" sz="2400" dirty="0" err="1">
                <a:solidFill>
                  <a:srgbClr val="C00000"/>
                </a:solidFill>
              </a:rPr>
              <a:t>naziva</a:t>
            </a:r>
            <a:r>
              <a:rPr lang="en-US" sz="2400" dirty="0">
                <a:solidFill>
                  <a:srgbClr val="C00000"/>
                </a:solidFill>
              </a:rPr>
              <a:t/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 err="1">
                <a:solidFill>
                  <a:srgbClr val="C00000"/>
                </a:solidFill>
              </a:rPr>
              <a:t>referentna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elektroda</a:t>
            </a:r>
            <a:r>
              <a:rPr lang="en-US" sz="2400" dirty="0">
                <a:solidFill>
                  <a:srgbClr val="C00000"/>
                </a:solidFill>
              </a:rPr>
              <a:t>, </a:t>
            </a:r>
            <a:r>
              <a:rPr lang="en-US" sz="2400" dirty="0" err="1">
                <a:solidFill>
                  <a:srgbClr val="C00000"/>
                </a:solidFill>
              </a:rPr>
              <a:t>jer</a:t>
            </a:r>
            <a:r>
              <a:rPr lang="en-US" sz="2400" dirty="0">
                <a:solidFill>
                  <a:srgbClr val="C00000"/>
                </a:solidFill>
              </a:rPr>
              <a:t> se </a:t>
            </a:r>
            <a:r>
              <a:rPr lang="en-US" sz="2400" dirty="0" err="1">
                <a:solidFill>
                  <a:srgbClr val="C00000"/>
                </a:solidFill>
              </a:rPr>
              <a:t>elektrodni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potencijal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ispitivane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elektrode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m</a:t>
            </a:r>
            <a:r>
              <a:rPr lang="sr-Latn-ME" sz="2400" dirty="0" smtClean="0">
                <a:solidFill>
                  <a:srgbClr val="C00000"/>
                </a:solidFill>
              </a:rPr>
              <a:t>j</a:t>
            </a:r>
            <a:r>
              <a:rPr lang="en-US" sz="2400" dirty="0" err="1" smtClean="0">
                <a:solidFill>
                  <a:srgbClr val="C00000"/>
                </a:solidFill>
              </a:rPr>
              <a:t>eri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u </a:t>
            </a:r>
            <a:r>
              <a:rPr lang="en-US" sz="2400" dirty="0" err="1">
                <a:solidFill>
                  <a:srgbClr val="C00000"/>
                </a:solidFill>
              </a:rPr>
              <a:t>odnosu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na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nju</a:t>
            </a:r>
            <a:r>
              <a:rPr lang="sr-Latn-ME" sz="2400" dirty="0" smtClean="0">
                <a:solidFill>
                  <a:srgbClr val="C00000"/>
                </a:solidFill>
              </a:rPr>
              <a:t>.</a:t>
            </a:r>
            <a:r>
              <a:rPr lang="en-US" sz="2400" dirty="0">
                <a:solidFill>
                  <a:srgbClr val="C00000"/>
                </a:solidFill>
              </a:rPr>
              <a:t/>
            </a:r>
            <a:br>
              <a:rPr lang="en-US" sz="2400" dirty="0">
                <a:solidFill>
                  <a:srgbClr val="C00000"/>
                </a:solidFill>
              </a:rPr>
            </a:br>
            <a:endParaRPr lang="en-US" sz="2400" b="1" dirty="0" smtClean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240040">
            <a:off x="10520717" y="2316976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19440217">
            <a:off x="1819600" y="2127461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199" y="1071546"/>
            <a:ext cx="12035307" cy="52530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sr-Latn-ME" sz="2800" dirty="0" smtClean="0"/>
          </a:p>
          <a:p>
            <a:pPr algn="ctr">
              <a:defRPr/>
            </a:pPr>
            <a:endParaRPr lang="sr-Latn-ME" sz="2800" dirty="0" smtClean="0"/>
          </a:p>
          <a:p>
            <a:pPr algn="ctr">
              <a:defRPr/>
            </a:pPr>
            <a:endParaRPr lang="sr-Latn-ME" sz="2800" dirty="0" smtClean="0"/>
          </a:p>
        </p:txBody>
      </p:sp>
    </p:spTree>
    <p:extLst>
      <p:ext uri="{BB962C8B-B14F-4D97-AF65-F5344CB8AC3E}">
        <p14:creationId xmlns:p14="http://schemas.microsoft.com/office/powerpoint/2010/main" val="380629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09859" y="283336"/>
            <a:ext cx="9694166" cy="5583608"/>
          </a:xfrm>
          <a:prstGeom prst="flowChartPredefinedProcess">
            <a:avLst/>
          </a:prstGeom>
          <a:solidFill>
            <a:schemeClr val="bg2"/>
          </a:solidFill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 err="1">
                <a:solidFill>
                  <a:srgbClr val="C00000"/>
                </a:solidFill>
              </a:rPr>
              <a:t>Elektrodni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potencijal</a:t>
            </a:r>
            <a:r>
              <a:rPr lang="en-US" sz="2400" dirty="0">
                <a:solidFill>
                  <a:srgbClr val="C00000"/>
                </a:solidFill>
              </a:rPr>
              <a:t/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 err="1">
                <a:solidFill>
                  <a:srgbClr val="C00000"/>
                </a:solidFill>
              </a:rPr>
              <a:t>referentne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elektrode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mora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imati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stabilnu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i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poznatu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vr</a:t>
            </a:r>
            <a:r>
              <a:rPr lang="sr-Latn-ME" sz="2400" dirty="0" smtClean="0">
                <a:solidFill>
                  <a:srgbClr val="C00000"/>
                </a:solidFill>
              </a:rPr>
              <a:t>ij</a:t>
            </a:r>
            <a:r>
              <a:rPr lang="en-US" sz="2400" dirty="0" err="1" smtClean="0">
                <a:solidFill>
                  <a:srgbClr val="C00000"/>
                </a:solidFill>
              </a:rPr>
              <a:t>ednost</a:t>
            </a:r>
            <a:r>
              <a:rPr lang="en-US" sz="2400" dirty="0">
                <a:solidFill>
                  <a:srgbClr val="C00000"/>
                </a:solidFill>
              </a:rPr>
              <a:t>. </a:t>
            </a:r>
            <a:endParaRPr lang="sr-Latn-ME" sz="24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2400" dirty="0" err="1" smtClean="0">
                <a:solidFill>
                  <a:srgbClr val="C00000"/>
                </a:solidFill>
              </a:rPr>
              <a:t>Prema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konvenciji</a:t>
            </a:r>
            <a:r>
              <a:rPr lang="en-US" sz="2400" dirty="0">
                <a:solidFill>
                  <a:srgbClr val="C00000"/>
                </a:solidFill>
              </a:rPr>
              <a:t>, </a:t>
            </a:r>
            <a:r>
              <a:rPr lang="en-US" sz="2400" dirty="0" err="1">
                <a:solidFill>
                  <a:srgbClr val="C00000"/>
                </a:solidFill>
              </a:rPr>
              <a:t>elektrodni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potencijali</a:t>
            </a:r>
            <a:r>
              <a:rPr lang="en-US" sz="2400" dirty="0">
                <a:solidFill>
                  <a:srgbClr val="C00000"/>
                </a:solidFill>
              </a:rPr>
              <a:t> se</a:t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 err="1">
                <a:solidFill>
                  <a:srgbClr val="C00000"/>
                </a:solidFill>
              </a:rPr>
              <a:t>izražavaju</a:t>
            </a:r>
            <a:r>
              <a:rPr lang="en-US" sz="2400" dirty="0">
                <a:solidFill>
                  <a:srgbClr val="C00000"/>
                </a:solidFill>
              </a:rPr>
              <a:t> u </a:t>
            </a:r>
            <a:r>
              <a:rPr lang="en-US" sz="2400" dirty="0" err="1">
                <a:solidFill>
                  <a:srgbClr val="C00000"/>
                </a:solidFill>
              </a:rPr>
              <a:t>odnosu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na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standardnu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vodoničnu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elektrodu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čija</a:t>
            </a:r>
            <a:r>
              <a:rPr lang="en-US" sz="2400" dirty="0">
                <a:solidFill>
                  <a:srgbClr val="C00000"/>
                </a:solidFill>
              </a:rPr>
              <a:t> je </a:t>
            </a:r>
            <a:r>
              <a:rPr lang="en-US" sz="2400" dirty="0" err="1" smtClean="0">
                <a:solidFill>
                  <a:srgbClr val="C00000"/>
                </a:solidFill>
              </a:rPr>
              <a:t>vr</a:t>
            </a:r>
            <a:r>
              <a:rPr lang="sr-Latn-ME" sz="2400" dirty="0" smtClean="0">
                <a:solidFill>
                  <a:srgbClr val="C00000"/>
                </a:solidFill>
              </a:rPr>
              <a:t>ij</a:t>
            </a:r>
            <a:r>
              <a:rPr lang="en-US" sz="2400" dirty="0" err="1" smtClean="0">
                <a:solidFill>
                  <a:srgbClr val="C00000"/>
                </a:solidFill>
              </a:rPr>
              <a:t>ednost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elektrodnog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potencijala</a:t>
            </a:r>
            <a:r>
              <a:rPr lang="en-US" sz="2400" dirty="0">
                <a:solidFill>
                  <a:srgbClr val="C00000"/>
                </a:solidFill>
              </a:rPr>
              <a:t> 0,000 V </a:t>
            </a:r>
            <a:r>
              <a:rPr lang="en-US" sz="2400" dirty="0" err="1">
                <a:solidFill>
                  <a:srgbClr val="C00000"/>
                </a:solidFill>
              </a:rPr>
              <a:t>na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svim</a:t>
            </a:r>
            <a:r>
              <a:rPr lang="en-US" sz="2400" dirty="0">
                <a:solidFill>
                  <a:srgbClr val="C00000"/>
                </a:solidFill>
              </a:rPr>
              <a:t/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 err="1">
                <a:solidFill>
                  <a:srgbClr val="C00000"/>
                </a:solidFill>
              </a:rPr>
              <a:t>temperaturama</a:t>
            </a:r>
            <a:r>
              <a:rPr lang="en-US" sz="2400" dirty="0">
                <a:solidFill>
                  <a:srgbClr val="C00000"/>
                </a:solidFill>
              </a:rPr>
              <a:t>.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br>
              <a:rPr lang="en-US" sz="2400" dirty="0">
                <a:solidFill>
                  <a:srgbClr val="C00000"/>
                </a:solidFill>
              </a:rPr>
            </a:br>
            <a:endParaRPr lang="en-US" sz="2400" b="1" dirty="0" smtClean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240040">
            <a:off x="10520717" y="2316976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19440217">
            <a:off x="1819600" y="2127461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199" y="1071546"/>
            <a:ext cx="12035307" cy="52530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sr-Latn-ME" sz="2800" dirty="0" smtClean="0"/>
          </a:p>
          <a:p>
            <a:pPr algn="ctr">
              <a:defRPr/>
            </a:pPr>
            <a:endParaRPr lang="sr-Latn-ME" sz="2800" dirty="0" smtClean="0"/>
          </a:p>
          <a:p>
            <a:pPr algn="ctr">
              <a:defRPr/>
            </a:pPr>
            <a:endParaRPr lang="sr-Latn-ME" sz="2800" dirty="0" smtClean="0"/>
          </a:p>
        </p:txBody>
      </p:sp>
    </p:spTree>
    <p:extLst>
      <p:ext uri="{BB962C8B-B14F-4D97-AF65-F5344CB8AC3E}">
        <p14:creationId xmlns:p14="http://schemas.microsoft.com/office/powerpoint/2010/main" val="378320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9860" y="2890050"/>
            <a:ext cx="5653825" cy="31432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609860" y="212394"/>
            <a:ext cx="10341735" cy="267765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 smtClean="0"/>
              <a:t>Dv</a:t>
            </a:r>
            <a:r>
              <a:rPr lang="sr-Latn-ME" sz="2400" dirty="0" smtClean="0"/>
              <a:t>ij</a:t>
            </a:r>
            <a:r>
              <a:rPr lang="en-US" sz="2400" dirty="0" smtClean="0"/>
              <a:t>e </a:t>
            </a:r>
            <a:r>
              <a:rPr lang="en-US" sz="2400" dirty="0" err="1"/>
              <a:t>elektrode</a:t>
            </a:r>
            <a:r>
              <a:rPr lang="en-US" sz="2400" dirty="0"/>
              <a:t> </a:t>
            </a:r>
            <a:r>
              <a:rPr lang="en-US" sz="2400" dirty="0" err="1"/>
              <a:t>koje</a:t>
            </a:r>
            <a:r>
              <a:rPr lang="en-US" sz="2400" dirty="0"/>
              <a:t> se </a:t>
            </a:r>
            <a:r>
              <a:rPr lang="en-US" sz="2400" dirty="0" err="1"/>
              <a:t>nalaze</a:t>
            </a:r>
            <a:r>
              <a:rPr lang="en-US" sz="2400" dirty="0"/>
              <a:t> u </a:t>
            </a:r>
            <a:r>
              <a:rPr lang="en-US" sz="2400" dirty="0" err="1"/>
              <a:t>istom</a:t>
            </a:r>
            <a:r>
              <a:rPr lang="en-US" sz="2400" dirty="0"/>
              <a:t> </a:t>
            </a:r>
            <a:r>
              <a:rPr lang="en-US" sz="2400" dirty="0" err="1"/>
              <a:t>rastvoru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u </a:t>
            </a:r>
            <a:r>
              <a:rPr lang="en-US" sz="2400" dirty="0" err="1"/>
              <a:t>različitim</a:t>
            </a:r>
            <a:r>
              <a:rPr lang="en-US" sz="2400" dirty="0"/>
              <a:t> </a:t>
            </a:r>
            <a:r>
              <a:rPr lang="en-US" sz="2400" dirty="0" err="1"/>
              <a:t>rastvorima</a:t>
            </a:r>
            <a:r>
              <a:rPr lang="en-US" sz="2400" dirty="0"/>
              <a:t> </a:t>
            </a:r>
            <a:r>
              <a:rPr lang="en-US" sz="2400" dirty="0" err="1"/>
              <a:t>između</a:t>
            </a:r>
            <a:r>
              <a:rPr lang="en-US" sz="2400" dirty="0"/>
              <a:t> </a:t>
            </a:r>
            <a:r>
              <a:rPr lang="en-US" sz="2400" dirty="0" err="1"/>
              <a:t>kojih</a:t>
            </a:r>
            <a:r>
              <a:rPr lang="en-US" sz="2400" dirty="0"/>
              <a:t> </a:t>
            </a:r>
            <a:r>
              <a:rPr lang="en-US" sz="2400" dirty="0" err="1"/>
              <a:t>postoji</a:t>
            </a:r>
            <a:r>
              <a:rPr lang="en-US" sz="2400" dirty="0"/>
              <a:t> </a:t>
            </a:r>
            <a:r>
              <a:rPr lang="en-US" sz="2400" dirty="0" err="1"/>
              <a:t>elektrolitička</a:t>
            </a:r>
            <a:r>
              <a:rPr lang="en-US" sz="2400" dirty="0"/>
              <a:t> (</a:t>
            </a:r>
            <a:r>
              <a:rPr lang="en-US" sz="2400" dirty="0" err="1"/>
              <a:t>jonska</a:t>
            </a:r>
            <a:r>
              <a:rPr lang="en-US" sz="2400" dirty="0"/>
              <a:t>) </a:t>
            </a:r>
            <a:r>
              <a:rPr lang="en-US" sz="2400" dirty="0" err="1"/>
              <a:t>veza</a:t>
            </a:r>
            <a:r>
              <a:rPr lang="en-US" sz="2400" dirty="0"/>
              <a:t> </a:t>
            </a:r>
            <a:r>
              <a:rPr lang="en-US" sz="2400" dirty="0" err="1"/>
              <a:t>predstavljaju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elektrohemijski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spreg</a:t>
            </a:r>
            <a:r>
              <a:rPr lang="en-US" sz="2400" dirty="0" smtClean="0">
                <a:solidFill>
                  <a:srgbClr val="C00000"/>
                </a:solidFill>
              </a:rPr>
              <a:t>.</a:t>
            </a:r>
            <a:endParaRPr lang="sr-Latn-ME" sz="2400" dirty="0" smtClean="0">
              <a:solidFill>
                <a:srgbClr val="C00000"/>
              </a:solidFill>
            </a:endParaRPr>
          </a:p>
          <a:p>
            <a:pPr algn="just"/>
            <a:r>
              <a:rPr lang="en-US" sz="2400" dirty="0" smtClean="0"/>
              <a:t>To </a:t>
            </a:r>
            <a:r>
              <a:rPr lang="en-US" sz="2400" dirty="0" err="1"/>
              <a:t>znači</a:t>
            </a:r>
            <a:r>
              <a:rPr lang="en-US" sz="2400" dirty="0"/>
              <a:t> da </a:t>
            </a:r>
            <a:r>
              <a:rPr lang="en-US" sz="2400" dirty="0" smtClean="0"/>
              <a:t>m</a:t>
            </a:r>
            <a:r>
              <a:rPr lang="sr-Latn-ME" sz="2400" dirty="0" smtClean="0"/>
              <a:t>j</a:t>
            </a:r>
            <a:r>
              <a:rPr lang="en-US" sz="2400" dirty="0" err="1" smtClean="0"/>
              <a:t>erenje</a:t>
            </a:r>
            <a:r>
              <a:rPr lang="en-US" sz="2400" dirty="0" smtClean="0"/>
              <a:t> </a:t>
            </a:r>
            <a:r>
              <a:rPr lang="en-US" sz="2400" dirty="0" err="1"/>
              <a:t>elektrodnog</a:t>
            </a:r>
            <a:r>
              <a:rPr lang="en-US" sz="2400" dirty="0"/>
              <a:t> </a:t>
            </a:r>
            <a:r>
              <a:rPr lang="en-US" sz="2400" dirty="0" err="1"/>
              <a:t>potencijala</a:t>
            </a:r>
            <a:r>
              <a:rPr lang="en-US" sz="2400" dirty="0"/>
              <a:t> u </a:t>
            </a:r>
            <a:r>
              <a:rPr lang="en-US" sz="2400" dirty="0" err="1" smtClean="0"/>
              <a:t>odnosu</a:t>
            </a:r>
            <a:r>
              <a:rPr lang="sr-Latn-ME" sz="2400" dirty="0" smtClean="0"/>
              <a:t>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/>
              <a:t>referentnu</a:t>
            </a:r>
            <a:r>
              <a:rPr lang="en-US" sz="2400" dirty="0"/>
              <a:t> </a:t>
            </a:r>
            <a:r>
              <a:rPr lang="en-US" sz="2400" dirty="0" err="1"/>
              <a:t>elektrodu</a:t>
            </a:r>
            <a:r>
              <a:rPr lang="en-US" sz="2400" dirty="0"/>
              <a:t> </a:t>
            </a:r>
            <a:r>
              <a:rPr lang="en-US" sz="2400" dirty="0" err="1"/>
              <a:t>predstavlja</a:t>
            </a:r>
            <a:r>
              <a:rPr lang="en-US" sz="2400" dirty="0"/>
              <a:t> </a:t>
            </a:r>
            <a:r>
              <a:rPr lang="en-US" sz="2400" dirty="0" smtClean="0"/>
              <a:t>m</a:t>
            </a:r>
            <a:r>
              <a:rPr lang="sr-Latn-ME" sz="2400" dirty="0" smtClean="0"/>
              <a:t>j</a:t>
            </a:r>
            <a:r>
              <a:rPr lang="en-US" sz="2400" dirty="0" err="1" smtClean="0"/>
              <a:t>erenje</a:t>
            </a:r>
            <a:r>
              <a:rPr lang="en-US" sz="2400" dirty="0" smtClean="0"/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ravnotežnog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</a:rPr>
              <a:t>napona</a:t>
            </a:r>
            <a:r>
              <a:rPr lang="sr-Latn-ME" sz="2400" b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</a:rPr>
              <a:t>sprega</a:t>
            </a:r>
            <a:r>
              <a:rPr lang="sr-Latn-ME" sz="2400" b="1" dirty="0"/>
              <a:t> </a:t>
            </a:r>
            <a:r>
              <a:rPr lang="en-US" sz="2400" dirty="0" err="1" smtClean="0"/>
              <a:t>koga</a:t>
            </a:r>
            <a:r>
              <a:rPr lang="en-US" sz="2400" dirty="0" smtClean="0"/>
              <a:t> </a:t>
            </a:r>
            <a:r>
              <a:rPr lang="en-US" sz="2400" dirty="0" err="1"/>
              <a:t>čine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smtClean="0"/>
              <a:t>d</a:t>
            </a:r>
            <a:r>
              <a:rPr lang="sr-Latn-ME" sz="2400" dirty="0" smtClean="0"/>
              <a:t>vije </a:t>
            </a:r>
            <a:r>
              <a:rPr lang="en-US" sz="2400" dirty="0" err="1" smtClean="0"/>
              <a:t>elektrode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551044" y="3020136"/>
                <a:ext cx="3258356" cy="51161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𝐶𝑢</m:t>
                              </m:r>
                            </m:e>
                            <m:sup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𝐶𝑈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− 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1044" y="3020136"/>
                <a:ext cx="3258356" cy="511615"/>
              </a:xfrm>
              <a:prstGeom prst="rect">
                <a:avLst/>
              </a:prstGeom>
              <a:blipFill rotWithShape="0">
                <a:blip r:embed="rId3"/>
                <a:stretch>
                  <a:fillRect b="-6742"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endCxn id="11" idx="1"/>
          </p:cNvCxnSpPr>
          <p:nvPr/>
        </p:nvCxnSpPr>
        <p:spPr>
          <a:xfrm>
            <a:off x="10178345" y="3452244"/>
            <a:ext cx="726842" cy="3763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905187" y="3643888"/>
            <a:ext cx="502276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sr-Latn-ME" dirty="0" smtClean="0"/>
              <a:t>0V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9242739" y="3603730"/>
            <a:ext cx="66540" cy="3115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7646831" y="4057164"/>
                <a:ext cx="3258356" cy="51161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𝐶𝑢</m:t>
                              </m:r>
                            </m:e>
                            <m:sup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</m:sup>
                          </m:sSup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𝐶𝑈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831" y="4057164"/>
                <a:ext cx="3258356" cy="511615"/>
              </a:xfrm>
              <a:prstGeom prst="rect">
                <a:avLst/>
              </a:prstGeom>
              <a:blipFill rotWithShape="0">
                <a:blip r:embed="rId4"/>
                <a:stretch>
                  <a:fillRect b="-7955"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673333"/>
              </p:ext>
            </p:extLst>
          </p:nvPr>
        </p:nvGraphicFramePr>
        <p:xfrm>
          <a:off x="7390059" y="4767058"/>
          <a:ext cx="4710961" cy="1712890"/>
        </p:xfrm>
        <a:graphic>
          <a:graphicData uri="http://schemas.openxmlformats.org/drawingml/2006/table">
            <a:tbl>
              <a:tblPr/>
              <a:tblGrid>
                <a:gridCol w="4710961"/>
              </a:tblGrid>
              <a:tr h="1712890">
                <a:tc>
                  <a:txBody>
                    <a:bodyPr/>
                    <a:lstStyle/>
                    <a:p>
                      <a:pPr algn="just"/>
                      <a:r>
                        <a:rPr lang="en-US" sz="2000" b="0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Merenje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ravnotežnog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elektrodnog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potencijala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sr-Latn-ME" sz="2000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bakarne</a:t>
                      </a:r>
                      <a:r>
                        <a:rPr lang="sr-Latn-ME" sz="2000" b="0" i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elektrode </a:t>
                      </a:r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 </a:t>
                      </a:r>
                      <a:r>
                        <a:rPr lang="en-US" sz="2000" b="0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odnosu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standardnu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0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vodoničnu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0" i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elektrodu</a:t>
                      </a:r>
                      <a:r>
                        <a:rPr lang="sr-Latn-ME" sz="2000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2000" dirty="0">
                        <a:effectLst/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2063326" y="598935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08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574" y="564757"/>
            <a:ext cx="8911687" cy="792095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ctr"/>
            <a:r>
              <a:rPr lang="sr-Latn-ME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Određivanje pH rastvora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4248" y="1731413"/>
            <a:ext cx="10863328" cy="4795397"/>
          </a:xfrm>
          <a:prstGeom prst="flowChartPredefinedProcess">
            <a:avLst/>
          </a:prstGeom>
          <a:solidFill>
            <a:schemeClr val="bg2"/>
          </a:solidFill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endParaRPr lang="en-US" sz="2400" b="1" dirty="0" smtClean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240040">
            <a:off x="10629554" y="2952644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19440217">
            <a:off x="1458478" y="2758017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 smtClean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sr-Latn-ME" sz="8000" b="1" i="1" dirty="0">
              <a:ln w="66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199" y="1071546"/>
            <a:ext cx="12035307" cy="52530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sr-Latn-ME" sz="2800" dirty="0" smtClean="0"/>
          </a:p>
          <a:p>
            <a:pPr algn="ctr">
              <a:defRPr/>
            </a:pPr>
            <a:endParaRPr lang="sr-Latn-ME" sz="2800" dirty="0" smtClean="0"/>
          </a:p>
          <a:p>
            <a:pPr algn="ctr">
              <a:defRPr/>
            </a:pPr>
            <a:endParaRPr lang="sr-Latn-ME" sz="2800" dirty="0" smtClean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2103618" y="1296914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endParaRPr lang="sl-SI" sz="3200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  <a:defRPr/>
            </a:pPr>
            <a:endParaRPr lang="sl-SI" sz="2600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  <a:defRPr/>
            </a:pPr>
            <a:r>
              <a:rPr lang="sl-SI" sz="2600" b="1" dirty="0" smtClean="0">
                <a:solidFill>
                  <a:srgbClr val="C00000"/>
                </a:solidFill>
              </a:rPr>
              <a:t>Mjerenjem elektromotorne sile  galvanskog sprega koga čine neka referentna elektroda i radna elektroda čiji potencijal zavisi od aktivnosti vodoničnih jona, može da se odredi pH rastvora. </a:t>
            </a:r>
          </a:p>
          <a:p>
            <a:pPr algn="ctr">
              <a:buFont typeface="Wingdings" pitchFamily="2" charset="2"/>
              <a:buNone/>
              <a:defRPr/>
            </a:pPr>
            <a:endParaRPr lang="sl-SI" sz="2600" b="1" dirty="0" smtClean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sl-SI" sz="2600" b="1" dirty="0" smtClean="0">
                <a:solidFill>
                  <a:srgbClr val="C00000"/>
                </a:solidFill>
              </a:rPr>
              <a:t>Kao radne elektrode mogu da se koriste vodonična, hinhidronska, staklena.</a:t>
            </a:r>
            <a:endParaRPr lang="en-US" sz="26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38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1179" y="257577"/>
            <a:ext cx="8915400" cy="5627887"/>
          </a:xfrm>
        </p:spPr>
        <p:txBody>
          <a:bodyPr/>
          <a:lstStyle/>
          <a:p>
            <a:pPr marL="0" indent="0">
              <a:buNone/>
            </a:pPr>
            <a:endParaRPr lang="sr-Latn-ME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259169" y="257577"/>
            <a:ext cx="8229600" cy="5826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sl-SI" sz="2400" dirty="0" smtClean="0">
                <a:solidFill>
                  <a:schemeClr val="tx1"/>
                </a:solidFill>
              </a:rPr>
              <a:t>Kada se vodonična elektroda spregne sa kalomelovom ili srebro/srebrohloridnom elektrodom dobija se spreg u kome je vodonična elektroda negativan pol, tako da je njegova elektromotorna sila:</a:t>
            </a:r>
          </a:p>
          <a:p>
            <a:pPr algn="just">
              <a:buFont typeface="Wingdings" pitchFamily="2" charset="2"/>
              <a:buNone/>
              <a:defRPr/>
            </a:pPr>
            <a:endParaRPr lang="en-US" sz="24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6739539"/>
              </p:ext>
            </p:extLst>
          </p:nvPr>
        </p:nvGraphicFramePr>
        <p:xfrm>
          <a:off x="3921952" y="2278533"/>
          <a:ext cx="4865687" cy="1121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Equation" r:id="rId3" imgW="1054080" imgH="266400" progId="Equation.3">
                  <p:embed/>
                </p:oleObj>
              </mc:Choice>
              <mc:Fallback>
                <p:oleObj name="Equation" r:id="rId3" imgW="10540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952" y="2278533"/>
                        <a:ext cx="4865687" cy="112124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493138"/>
              </p:ext>
            </p:extLst>
          </p:nvPr>
        </p:nvGraphicFramePr>
        <p:xfrm>
          <a:off x="3384584" y="3882644"/>
          <a:ext cx="5940425" cy="122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Equation" r:id="rId5" imgW="2793960" imgH="393480" progId="Equation.3">
                  <p:embed/>
                </p:oleObj>
              </mc:Choice>
              <mc:Fallback>
                <p:oleObj name="Equation" r:id="rId5" imgW="2793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4584" y="3882644"/>
                        <a:ext cx="5940425" cy="12237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182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1524001" y="30585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19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769621"/>
              </p:ext>
            </p:extLst>
          </p:nvPr>
        </p:nvGraphicFramePr>
        <p:xfrm>
          <a:off x="4382036" y="533401"/>
          <a:ext cx="34290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Egyenlet" r:id="rId3" imgW="1320800" imgH="368300" progId="Equation.3">
                  <p:embed/>
                </p:oleObj>
              </mc:Choice>
              <mc:Fallback>
                <p:oleObj name="Egyenlet" r:id="rId3" imgW="13208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2036" y="533401"/>
                        <a:ext cx="3429000" cy="962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9" name="Text Box 6"/>
          <p:cNvSpPr txBox="1">
            <a:spLocks noChangeArrowheads="1"/>
          </p:cNvSpPr>
          <p:nvPr/>
        </p:nvSpPr>
        <p:spPr bwMode="auto">
          <a:xfrm>
            <a:off x="862884" y="1774555"/>
            <a:ext cx="1010991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sl-SI" sz="2400" dirty="0"/>
              <a:t>Na </a:t>
            </a:r>
            <a:r>
              <a:rPr lang="sl-SI" sz="2400" dirty="0">
                <a:solidFill>
                  <a:srgbClr val="C00000"/>
                </a:solidFill>
              </a:rPr>
              <a:t>25°C</a:t>
            </a:r>
            <a:r>
              <a:rPr lang="sl-SI" sz="2400" dirty="0"/>
              <a:t> izraz </a:t>
            </a:r>
            <a:r>
              <a:rPr lang="sl-SI" sz="2400" dirty="0">
                <a:solidFill>
                  <a:srgbClr val="C00000"/>
                </a:solidFill>
              </a:rPr>
              <a:t>2,303RT/F</a:t>
            </a:r>
            <a:r>
              <a:rPr lang="sl-SI" sz="2400" dirty="0"/>
              <a:t> ima vrednost </a:t>
            </a:r>
            <a:r>
              <a:rPr lang="sl-SI" sz="2400" dirty="0">
                <a:solidFill>
                  <a:srgbClr val="C00000"/>
                </a:solidFill>
              </a:rPr>
              <a:t>0,05915 </a:t>
            </a:r>
            <a:r>
              <a:rPr lang="sl-SI" sz="2400" dirty="0" smtClean="0">
                <a:solidFill>
                  <a:srgbClr val="C00000"/>
                </a:solidFill>
              </a:rPr>
              <a:t>V.</a:t>
            </a:r>
          </a:p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sl-SI" sz="2400" dirty="0" smtClean="0"/>
              <a:t>  </a:t>
            </a:r>
            <a:r>
              <a:rPr lang="sl-SI" sz="2400" dirty="0"/>
              <a:t>za izračunavanje pH na toj temperaturi koristi </a:t>
            </a:r>
            <a:r>
              <a:rPr lang="sl-SI" sz="2400" dirty="0" smtClean="0"/>
              <a:t>se sljedeća </a:t>
            </a:r>
            <a:r>
              <a:rPr lang="sl-SI" sz="2400" dirty="0"/>
              <a:t>jednačina:</a:t>
            </a:r>
            <a:endParaRPr lang="en-US" sz="2400" dirty="0"/>
          </a:p>
        </p:txBody>
      </p:sp>
      <p:sp>
        <p:nvSpPr>
          <p:cNvPr id="41990" name="Rectangle 8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198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557268"/>
              </p:ext>
            </p:extLst>
          </p:nvPr>
        </p:nvGraphicFramePr>
        <p:xfrm>
          <a:off x="4382036" y="3520379"/>
          <a:ext cx="3429000" cy="159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Egyenlet" r:id="rId5" imgW="837836" imgH="393529" progId="Equation.3">
                  <p:embed/>
                </p:oleObj>
              </mc:Choice>
              <mc:Fallback>
                <p:oleObj name="Egyenlet" r:id="rId5" imgW="837836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2036" y="3520379"/>
                        <a:ext cx="3429000" cy="15986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89346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519706" y="228600"/>
            <a:ext cx="10161431" cy="590232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sl-SI" sz="3200" dirty="0" smtClean="0">
                <a:solidFill>
                  <a:srgbClr val="C00000"/>
                </a:solidFill>
              </a:rPr>
              <a:t>Vodonična elektroda se ne može koristiti</a:t>
            </a:r>
            <a:r>
              <a:rPr lang="sl-SI" sz="3200" dirty="0" smtClean="0">
                <a:solidFill>
                  <a:schemeClr val="tx1"/>
                </a:solidFill>
              </a:rPr>
              <a:t> u prisustvu jakih oksidacionih sredstava (permanganat, hlorat, dihromat, feri joni i sl.).</a:t>
            </a:r>
          </a:p>
          <a:p>
            <a:pPr marL="0" indent="0" algn="ctr">
              <a:buNone/>
              <a:defRPr/>
            </a:pPr>
            <a:endParaRPr lang="sl-SI" sz="3200" dirty="0" smtClean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sl-SI" sz="3200" dirty="0" smtClean="0">
                <a:solidFill>
                  <a:schemeClr val="tx1"/>
                </a:solidFill>
              </a:rPr>
              <a:t>Pogrešne rezultate daje i u prisustvu jedinjenja sumpora, žive, arsena, jona plemenitih metala, soli olova, kadmijuma i talijuma. </a:t>
            </a:r>
          </a:p>
          <a:p>
            <a:pPr marL="0" indent="0">
              <a:buNone/>
              <a:defRPr/>
            </a:pPr>
            <a:endParaRPr lang="sl-SI" sz="32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sl-SI" sz="3200" dirty="0" smtClean="0">
                <a:solidFill>
                  <a:schemeClr val="tx1"/>
                </a:solidFill>
              </a:rPr>
              <a:t>Zbog složene konstrukcije otežan je rad sa ovom elektrodom.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82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304801"/>
            <a:ext cx="8229600" cy="5826125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endParaRPr lang="sl-SI" sz="2400" dirty="0" smtClean="0">
              <a:solidFill>
                <a:schemeClr val="tx1"/>
              </a:solidFill>
            </a:endParaRPr>
          </a:p>
          <a:p>
            <a:pPr marL="0" indent="0" eaLnBrk="1" hangingPunct="1">
              <a:buNone/>
              <a:defRPr/>
            </a:pPr>
            <a:r>
              <a:rPr lang="sl-SI" sz="2400" dirty="0" smtClean="0">
                <a:solidFill>
                  <a:schemeClr val="tx1"/>
                </a:solidFill>
              </a:rPr>
              <a:t>Kada </a:t>
            </a:r>
            <a:r>
              <a:rPr lang="sl-SI" sz="2400" dirty="0">
                <a:solidFill>
                  <a:schemeClr val="tx1"/>
                </a:solidFill>
              </a:rPr>
              <a:t>se kao radna elektroda koristi </a:t>
            </a:r>
            <a:r>
              <a:rPr lang="sl-SI" sz="2400" u="sng" dirty="0">
                <a:solidFill>
                  <a:srgbClr val="C00000"/>
                </a:solidFill>
              </a:rPr>
              <a:t>staklena elektroda</a:t>
            </a:r>
            <a:r>
              <a:rPr lang="sl-SI" sz="2400" dirty="0">
                <a:solidFill>
                  <a:srgbClr val="C00000"/>
                </a:solidFill>
              </a:rPr>
              <a:t> </a:t>
            </a:r>
            <a:r>
              <a:rPr lang="sl-SI" sz="2400" dirty="0" smtClean="0">
                <a:solidFill>
                  <a:schemeClr val="tx1"/>
                </a:solidFill>
              </a:rPr>
              <a:t>ili  </a:t>
            </a:r>
            <a:r>
              <a:rPr lang="sl-SI" sz="2400" dirty="0">
                <a:solidFill>
                  <a:schemeClr val="tx1"/>
                </a:solidFill>
              </a:rPr>
              <a:t>neka </a:t>
            </a:r>
            <a:r>
              <a:rPr lang="sl-SI" sz="2400" dirty="0">
                <a:solidFill>
                  <a:srgbClr val="C00000"/>
                </a:solidFill>
              </a:rPr>
              <a:t>referentna</a:t>
            </a:r>
            <a:r>
              <a:rPr lang="sl-SI" sz="2400" dirty="0">
                <a:solidFill>
                  <a:schemeClr val="tx1"/>
                </a:solidFill>
              </a:rPr>
              <a:t>,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hu-HU" sz="2400" dirty="0">
                <a:solidFill>
                  <a:schemeClr val="tx1"/>
                </a:solidFill>
              </a:rPr>
              <a:t>pH se </a:t>
            </a:r>
            <a:r>
              <a:rPr lang="hu-HU" sz="2400" dirty="0" err="1">
                <a:solidFill>
                  <a:schemeClr val="tx1"/>
                </a:solidFill>
              </a:rPr>
              <a:t>može</a:t>
            </a:r>
            <a:r>
              <a:rPr lang="hu-HU" sz="2400" dirty="0">
                <a:solidFill>
                  <a:schemeClr val="tx1"/>
                </a:solidFill>
              </a:rPr>
              <a:t> </a:t>
            </a:r>
            <a:r>
              <a:rPr lang="hu-HU" sz="2400" dirty="0" err="1">
                <a:solidFill>
                  <a:schemeClr val="tx1"/>
                </a:solidFill>
              </a:rPr>
              <a:t>izračunati</a:t>
            </a:r>
            <a:r>
              <a:rPr lang="hu-HU" sz="2400" dirty="0">
                <a:solidFill>
                  <a:schemeClr val="tx1"/>
                </a:solidFill>
              </a:rPr>
              <a:t> </a:t>
            </a:r>
            <a:r>
              <a:rPr lang="hu-HU" sz="2400" dirty="0" err="1">
                <a:solidFill>
                  <a:schemeClr val="tx1"/>
                </a:solidFill>
              </a:rPr>
              <a:t>pomoću</a:t>
            </a:r>
            <a:r>
              <a:rPr lang="hu-HU" sz="2400" dirty="0">
                <a:solidFill>
                  <a:schemeClr val="tx1"/>
                </a:solidFill>
              </a:rPr>
              <a:t> </a:t>
            </a:r>
            <a:r>
              <a:rPr lang="hu-HU" sz="2400" dirty="0" err="1">
                <a:solidFill>
                  <a:schemeClr val="tx1"/>
                </a:solidFill>
              </a:rPr>
              <a:t>izraza</a:t>
            </a:r>
            <a:r>
              <a:rPr lang="hu-HU" sz="2400" dirty="0">
                <a:solidFill>
                  <a:schemeClr val="tx1"/>
                </a:solidFill>
              </a:rPr>
              <a:t>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30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7607365"/>
              </p:ext>
            </p:extLst>
          </p:nvPr>
        </p:nvGraphicFramePr>
        <p:xfrm>
          <a:off x="4207099" y="2841435"/>
          <a:ext cx="4038600" cy="152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gyenlet" r:id="rId3" imgW="1104900" imgH="419100" progId="Equation.3">
                  <p:embed/>
                </p:oleObj>
              </mc:Choice>
              <mc:Fallback>
                <p:oleObj name="Egyenlet" r:id="rId3" imgW="11049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7099" y="2841435"/>
                        <a:ext cx="4038600" cy="15255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34991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321</TotalTime>
  <Words>1044</Words>
  <Application>Microsoft Office PowerPoint</Application>
  <PresentationFormat>Widescreen</PresentationFormat>
  <Paragraphs>131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Cambria Math</vt:lpstr>
      <vt:lpstr>Century Gothic</vt:lpstr>
      <vt:lpstr>Symbol</vt:lpstr>
      <vt:lpstr>Times New Roman</vt:lpstr>
      <vt:lpstr>Wingdings</vt:lpstr>
      <vt:lpstr>Wingdings 3</vt:lpstr>
      <vt:lpstr>Wisp</vt:lpstr>
      <vt:lpstr>Microsoft Equation 3.0</vt:lpstr>
      <vt:lpstr>Egyenlet</vt:lpstr>
      <vt:lpstr>Redoks-elektrode</vt:lpstr>
      <vt:lpstr>PowerPoint Presentation</vt:lpstr>
      <vt:lpstr>Hinhidronova elektroda</vt:lpstr>
      <vt:lpstr>PowerPoint Presentation</vt:lpstr>
      <vt:lpstr>Staklena  elektroda</vt:lpstr>
      <vt:lpstr>PowerPoint Presentation</vt:lpstr>
      <vt:lpstr>Vestonov standardni element</vt:lpstr>
      <vt:lpstr>PowerPoint Presentation</vt:lpstr>
      <vt:lpstr>Mjerenje elektromotorne sile </vt:lpstr>
      <vt:lpstr>PowerPoint Presentation</vt:lpstr>
      <vt:lpstr>PowerPoint Presentation</vt:lpstr>
      <vt:lpstr>Mjerenje elektrodnog potencijala</vt:lpstr>
      <vt:lpstr>PowerPoint Presentation</vt:lpstr>
      <vt:lpstr>PowerPoint Presentation</vt:lpstr>
      <vt:lpstr>Određivanje pH rastvora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Redoks-elektrode</dc:title>
  <dc:creator>Korisnik</dc:creator>
  <cp:lastModifiedBy>Korisnik</cp:lastModifiedBy>
  <cp:revision>31</cp:revision>
  <dcterms:created xsi:type="dcterms:W3CDTF">2020-03-20T18:21:14Z</dcterms:created>
  <dcterms:modified xsi:type="dcterms:W3CDTF">2020-03-20T23:42:15Z</dcterms:modified>
</cp:coreProperties>
</file>