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6" r:id="rId10"/>
    <p:sldId id="267" r:id="rId11"/>
    <p:sldId id="268" r:id="rId12"/>
    <p:sldId id="270" r:id="rId13"/>
    <p:sldId id="264" r:id="rId14"/>
    <p:sldId id="265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59819-AC2D-4E96-8755-D49D62AA361E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834F4-564C-4227-A2D4-ECE69F4A205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169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59819-AC2D-4E96-8755-D49D62AA361E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834F4-564C-4227-A2D4-ECE69F4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39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59819-AC2D-4E96-8755-D49D62AA361E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834F4-564C-4227-A2D4-ECE69F4A205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5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59819-AC2D-4E96-8755-D49D62AA361E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834F4-564C-4227-A2D4-ECE69F4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41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59819-AC2D-4E96-8755-D49D62AA361E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834F4-564C-4227-A2D4-ECE69F4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24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59819-AC2D-4E96-8755-D49D62AA361E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834F4-564C-4227-A2D4-ECE69F4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046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59819-AC2D-4E96-8755-D49D62AA361E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834F4-564C-4227-A2D4-ECE69F4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6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8759819-AC2D-4E96-8755-D49D62AA361E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02834F4-564C-4227-A2D4-ECE69F4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021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59819-AC2D-4E96-8755-D49D62AA361E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834F4-564C-4227-A2D4-ECE69F4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21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59819-AC2D-4E96-8755-D49D62AA361E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834F4-564C-4227-A2D4-ECE69F4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99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59819-AC2D-4E96-8755-D49D62AA361E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834F4-564C-4227-A2D4-ECE69F4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65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8759819-AC2D-4E96-8755-D49D62AA361E}" type="datetimeFigureOut">
              <a:rPr lang="en-US" smtClean="0"/>
              <a:t>3/16/2020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02834F4-564C-4227-A2D4-ECE69F4A205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21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JONIZUJUĆE ZRAČENJE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Jonizuju</a:t>
            </a:r>
            <a:r>
              <a:rPr lang="sr-Latn-ME" dirty="0" smtClean="0"/>
              <a:t>ć</a:t>
            </a:r>
            <a:r>
              <a:rPr lang="en-US" dirty="0" smtClean="0"/>
              <a:t>e </a:t>
            </a:r>
            <a:r>
              <a:rPr lang="en-US" dirty="0" err="1" smtClean="0"/>
              <a:t>zra</a:t>
            </a:r>
            <a:r>
              <a:rPr lang="sr-Latn-ME" dirty="0" smtClean="0"/>
              <a:t>č</a:t>
            </a:r>
            <a:r>
              <a:rPr lang="en-US" dirty="0" err="1" smtClean="0"/>
              <a:t>enje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sr-Latn-ME" dirty="0" smtClean="0"/>
              <a:t>elektromagnetno ili čestično </a:t>
            </a:r>
            <a:r>
              <a:rPr lang="en-US" dirty="0" err="1" smtClean="0"/>
              <a:t>zra</a:t>
            </a:r>
            <a:r>
              <a:rPr lang="sr-Latn-ME" dirty="0" smtClean="0"/>
              <a:t>č</a:t>
            </a:r>
            <a:r>
              <a:rPr lang="en-US" dirty="0" err="1" smtClean="0"/>
              <a:t>enje</a:t>
            </a:r>
            <a:r>
              <a:rPr lang="en-US" dirty="0" smtClean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da </a:t>
            </a:r>
            <a:r>
              <a:rPr lang="en-US" dirty="0" err="1"/>
              <a:t>izazove</a:t>
            </a:r>
            <a:r>
              <a:rPr lang="en-US" dirty="0"/>
              <a:t> </a:t>
            </a:r>
            <a:r>
              <a:rPr lang="en-US" dirty="0" err="1" smtClean="0"/>
              <a:t>jonizac</a:t>
            </a:r>
            <a:r>
              <a:rPr lang="sr-Latn-ME" dirty="0" smtClean="0"/>
              <a:t>iju( stvara jone ).</a:t>
            </a:r>
          </a:p>
          <a:p>
            <a:pPr>
              <a:buFontTx/>
              <a:buChar char="-"/>
            </a:pPr>
            <a:r>
              <a:rPr lang="sr-Latn-ME" dirty="0" smtClean="0"/>
              <a:t>Tako nastali joni narušavaju biohemijske procese u ćelijama , što može dovesto do raznih poremećaja u njihovom funkcionisanju i djeljenju, i konačno do nastanka ozbiljnih bolesti.</a:t>
            </a:r>
            <a:endParaRPr lang="en-US" dirty="0"/>
          </a:p>
          <a:p>
            <a:pPr marL="0" indent="0">
              <a:buNone/>
            </a:pPr>
            <a:r>
              <a:rPr lang="sr-Latn-ME" dirty="0"/>
              <a:t> </a:t>
            </a:r>
            <a:r>
              <a:rPr lang="sr-Latn-ME" dirty="0" smtClean="0"/>
              <a:t>*</a:t>
            </a:r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 err="1"/>
              <a:t>nastaje</a:t>
            </a:r>
            <a:r>
              <a:rPr lang="en-US" dirty="0"/>
              <a:t> </a:t>
            </a:r>
            <a:r>
              <a:rPr lang="en-US" dirty="0" err="1"/>
              <a:t>jonizacija</a:t>
            </a:r>
            <a:r>
              <a:rPr lang="en-US" dirty="0"/>
              <a:t>? </a:t>
            </a:r>
            <a:endParaRPr lang="sr-Latn-ME" dirty="0" smtClean="0"/>
          </a:p>
          <a:p>
            <a:pPr marL="0" indent="0">
              <a:buNone/>
            </a:pPr>
            <a:r>
              <a:rPr lang="sr-Latn-ME" dirty="0"/>
              <a:t>-</a:t>
            </a:r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 err="1"/>
              <a:t>zraci</a:t>
            </a:r>
            <a:r>
              <a:rPr lang="en-US" dirty="0"/>
              <a:t>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energiju</a:t>
            </a:r>
            <a:r>
              <a:rPr lang="en-US" dirty="0"/>
              <a:t> </a:t>
            </a:r>
            <a:r>
              <a:rPr lang="en-US" dirty="0" err="1"/>
              <a:t>dovoljnu</a:t>
            </a:r>
            <a:r>
              <a:rPr lang="en-US" dirty="0"/>
              <a:t> da </a:t>
            </a:r>
            <a:r>
              <a:rPr lang="en-US" dirty="0" err="1"/>
              <a:t>otrgnu</a:t>
            </a:r>
            <a:r>
              <a:rPr lang="en-US" dirty="0"/>
              <a:t> </a:t>
            </a:r>
            <a:r>
              <a:rPr lang="en-US" dirty="0" err="1"/>
              <a:t>elektron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elektronske</a:t>
            </a:r>
            <a:r>
              <a:rPr lang="en-US" dirty="0"/>
              <a:t> </a:t>
            </a:r>
            <a:r>
              <a:rPr lang="en-US" dirty="0" err="1"/>
              <a:t>ljuske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26" name="Picture 2" descr="Jonizujuće zračenje i zaštita od zračenja slid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1613140"/>
            <a:ext cx="4937125" cy="409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686800" y="101937"/>
            <a:ext cx="3414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NASTAVNICA-TAMARA MIŠUROVIĆ</a:t>
            </a:r>
          </a:p>
        </p:txBody>
      </p:sp>
    </p:spTree>
    <p:extLst>
      <p:ext uri="{BB962C8B-B14F-4D97-AF65-F5344CB8AC3E}">
        <p14:creationId xmlns:p14="http://schemas.microsoft.com/office/powerpoint/2010/main" val="888213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α</a:t>
            </a:r>
            <a:r>
              <a:rPr lang="sr-Latn-ME" dirty="0" smtClean="0"/>
              <a:t> –ČESTICE , KRUPNE, POZITIVNO NAELEKTRISANE ČESTICE</a:t>
            </a:r>
          </a:p>
          <a:p>
            <a:pPr marL="0" indent="0">
              <a:buNone/>
            </a:pPr>
            <a:r>
              <a:rPr lang="el-GR" dirty="0" smtClean="0"/>
              <a:t>β</a:t>
            </a:r>
            <a:r>
              <a:rPr lang="sr-Latn-ME" dirty="0" smtClean="0"/>
              <a:t>-ČESTICE, SITNIJE , NEGATIVNO NAELEKTRISANE ČESTICE</a:t>
            </a:r>
          </a:p>
          <a:p>
            <a:pPr marL="0" indent="0">
              <a:buNone/>
            </a:pPr>
            <a:r>
              <a:rPr lang="el-GR" dirty="0" smtClean="0"/>
              <a:t>γ</a:t>
            </a:r>
            <a:r>
              <a:rPr lang="sr-Latn-ME" dirty="0" smtClean="0"/>
              <a:t>-ZRACI, NEUTRALNI ELEKTROMAGNETNI TALASI MALIH TALASNIH DUŽINA</a:t>
            </a:r>
          </a:p>
          <a:p>
            <a:pPr marL="0" indent="0">
              <a:buNone/>
            </a:pPr>
            <a:r>
              <a:rPr lang="sr-Latn-ME" dirty="0" smtClean="0"/>
              <a:t>X-ZRACI DOBIJAJU SE IZ RENDGENSKOG APARATA</a:t>
            </a:r>
          </a:p>
          <a:p>
            <a:pPr marL="0" indent="0">
              <a:buNone/>
            </a:pPr>
            <a:r>
              <a:rPr lang="sr-Latn-ME" dirty="0" smtClean="0"/>
              <a:t>NEUTRONI-KRUPNE NENAELEKTRISANE ČESTICE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8238" y="120770"/>
            <a:ext cx="4937125" cy="55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4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dirty="0" smtClean="0"/>
              <a:t>Alfa zračenje može zaustaviti papir</a:t>
            </a:r>
          </a:p>
          <a:p>
            <a:r>
              <a:rPr lang="sr-Latn-ME" dirty="0" smtClean="0"/>
              <a:t>Beta zračenje može zaustaviti aluminijumski lim</a:t>
            </a:r>
            <a:r>
              <a:rPr lang="en-US" dirty="0" smtClean="0"/>
              <a:t> </a:t>
            </a:r>
            <a:r>
              <a:rPr lang="sr-Latn-ME" dirty="0" smtClean="0"/>
              <a:t>debeo nekoliko mm.</a:t>
            </a:r>
          </a:p>
          <a:p>
            <a:r>
              <a:rPr lang="sr-Latn-ME" dirty="0" smtClean="0"/>
              <a:t>Gama zračenje može zaustaviti deset cm debela olovna ploča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34238" y="1845735"/>
            <a:ext cx="2905125" cy="279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78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925" y="155275"/>
            <a:ext cx="7513607" cy="1582085"/>
          </a:xfrm>
        </p:spPr>
        <p:txBody>
          <a:bodyPr>
            <a:noAutofit/>
          </a:bodyPr>
          <a:lstStyle/>
          <a:p>
            <a:r>
              <a:rPr lang="sr-Latn-ME" sz="6000" dirty="0" smtClean="0"/>
              <a:t>Podjela zračenja prema porijeklu i izvoru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385" y="1845734"/>
            <a:ext cx="5974654" cy="4023360"/>
          </a:xfrm>
        </p:spPr>
        <p:txBody>
          <a:bodyPr/>
          <a:lstStyle/>
          <a:p>
            <a:r>
              <a:rPr lang="sr-Latn-ME" dirty="0" smtClean="0"/>
              <a:t>Zračenja mogu biti :prirodna i vještačka</a:t>
            </a:r>
          </a:p>
          <a:p>
            <a:r>
              <a:rPr lang="sr-Latn-ME" u="sng" dirty="0" smtClean="0"/>
              <a:t>U prirodne izvore spadaju</a:t>
            </a:r>
            <a:r>
              <a:rPr lang="sr-Latn-ME" dirty="0" smtClean="0"/>
              <a:t>:-kosmička radijacija,</a:t>
            </a:r>
          </a:p>
          <a:p>
            <a:r>
              <a:rPr lang="sr-Latn-ME" dirty="0" smtClean="0"/>
              <a:t>                                               -zemaljska radijacija,</a:t>
            </a:r>
          </a:p>
          <a:p>
            <a:r>
              <a:rPr lang="sr-Latn-ME" dirty="0" smtClean="0"/>
              <a:t>                                               -zračenje iz radioaktivnih izvora koji se nalaze u tkivima živih bića.</a:t>
            </a:r>
          </a:p>
          <a:p>
            <a:r>
              <a:rPr lang="sr-Latn-ME" dirty="0" smtClean="0"/>
              <a:t>*Veliki dio kosmičkog zračenja potiče izvan Sunčevog sistema , a jedan dio dolazi od Sunca.Atmosfera i Zemljino magnetno polje se ponašaju kao štit od kosmičkog zračenja smanjujući količinu zračenja koja dolazi od površine.</a:t>
            </a:r>
          </a:p>
          <a:p>
            <a:endParaRPr lang="sr-Latn-ME" dirty="0" smtClean="0"/>
          </a:p>
          <a:p>
            <a:endParaRPr lang="sr-Latn-ME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ME" dirty="0" smtClean="0"/>
              <a:t>*Zemaljska radijacija potiče od prirodnih radioaktivnih elemenata koji se nalaze u zemljištu, posebno u glinovitoj podlozi i stijenama, i različita je na različitim djelovima Zemlje.Naročito je velika iznad naslaga uranove rude.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951254" y="286603"/>
            <a:ext cx="3414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NASTAVNICA-TAMARA MIŠUROVIĆ</a:t>
            </a:r>
          </a:p>
        </p:txBody>
      </p:sp>
    </p:spTree>
    <p:extLst>
      <p:ext uri="{BB962C8B-B14F-4D97-AF65-F5344CB8AC3E}">
        <p14:creationId xmlns:p14="http://schemas.microsoft.com/office/powerpoint/2010/main" val="4172906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811" y="267419"/>
            <a:ext cx="5388814" cy="552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56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u="sng" dirty="0" smtClean="0"/>
              <a:t>Izvori vještačkog zračenja su:</a:t>
            </a:r>
          </a:p>
          <a:p>
            <a:r>
              <a:rPr lang="sr-Latn-ME" dirty="0"/>
              <a:t>-</a:t>
            </a:r>
            <a:r>
              <a:rPr lang="sr-Latn-ME" dirty="0" smtClean="0"/>
              <a:t>nuklearni reaktori, </a:t>
            </a:r>
          </a:p>
          <a:p>
            <a:r>
              <a:rPr lang="sr-Latn-ME" dirty="0" smtClean="0"/>
              <a:t>-nuklearne elektrane,</a:t>
            </a:r>
          </a:p>
          <a:p>
            <a:r>
              <a:rPr lang="sr-Latn-ME" dirty="0" smtClean="0"/>
              <a:t>-radioaktivni izotopi i drugi izvori koji se koriste u medicini i ndustriji,</a:t>
            </a:r>
          </a:p>
          <a:p>
            <a:r>
              <a:rPr lang="sr-Latn-ME" dirty="0" smtClean="0"/>
              <a:t>-rendgenski aparati,</a:t>
            </a:r>
          </a:p>
          <a:p>
            <a:r>
              <a:rPr lang="sr-Latn-ME" dirty="0" smtClean="0"/>
              <a:t>-testiranje nuklearnog oružja</a:t>
            </a:r>
          </a:p>
          <a:p>
            <a:r>
              <a:rPr lang="sr-Latn-ME" dirty="0" smtClean="0"/>
              <a:t>Svi ovi vještački izvori radioaktivnosti znatno su uvećali ukupne doze zračenja koje prima svaki pojedinaci i čovječanstvo u cjelini.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ME" dirty="0" smtClean="0"/>
              <a:t>Jedinica za mjerenje aktivnosti  radioaktivnog izvora je </a:t>
            </a:r>
            <a:r>
              <a:rPr lang="sr-Latn-ME" b="1" u="sng" dirty="0" smtClean="0"/>
              <a:t>bekerel</a:t>
            </a:r>
          </a:p>
          <a:p>
            <a:r>
              <a:rPr lang="sr-Latn-ME" dirty="0" smtClean="0"/>
              <a:t>Doze zračenja se mjere količinom energije apsorbovanje tkivima izloženih zračenju.Jedinica za mjerenje apsorbovane doze jonizujućeg zračenja tj energije unijete radijacijom po gramu tkiva, zove se gre.j(Gx</a:t>
            </a:r>
            <a:r>
              <a:rPr lang="sr-Latn-ME" b="1" u="sng" dirty="0" smtClean="0"/>
              <a:t>)</a:t>
            </a:r>
            <a:r>
              <a:rPr lang="sr-Latn-ME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027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Latn-ME" dirty="0"/>
              <a:t>Posledice </a:t>
            </a:r>
            <a:r>
              <a:rPr lang="sr-Latn-ME" sz="1800" dirty="0" smtClean="0"/>
              <a:t>I</a:t>
            </a:r>
            <a:r>
              <a:rPr lang="sr-Latn-ME" dirty="0" smtClean="0"/>
              <a:t>djelovanja </a:t>
            </a:r>
            <a:r>
              <a:rPr lang="sr-Latn-ME" dirty="0"/>
              <a:t>jonizujućeg zračenja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176872" y="389620"/>
            <a:ext cx="37567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NASTAVNICA-TAMARA </a:t>
            </a:r>
            <a:r>
              <a:rPr lang="en-US" sz="2000" dirty="0" smtClean="0"/>
              <a:t>MIŠUROVI</a:t>
            </a:r>
            <a:r>
              <a:rPr lang="sr-Latn-ME" sz="2000" dirty="0" smtClean="0"/>
              <a:t>Ć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51896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525" y="1147762"/>
            <a:ext cx="7460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45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96963" y="286603"/>
            <a:ext cx="4938712" cy="5967548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59445" y="286603"/>
            <a:ext cx="4937125" cy="4606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532" y="3787446"/>
            <a:ext cx="6076950" cy="246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944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96963" y="189781"/>
            <a:ext cx="4938712" cy="552179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18555" y="500332"/>
            <a:ext cx="4937125" cy="521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847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96963" y="286603"/>
            <a:ext cx="4938712" cy="5424974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36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Radioaktivno zagađenje životne sredine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Kaka </a:t>
            </a:r>
            <a:r>
              <a:rPr lang="en-US" dirty="0" err="1" smtClean="0"/>
              <a:t>radioaktivni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sr-Latn-ME" dirty="0" smtClean="0"/>
              <a:t>z</a:t>
            </a:r>
            <a:r>
              <a:rPr lang="en-US" dirty="0" err="1" smtClean="0"/>
              <a:t>otopi</a:t>
            </a:r>
            <a:r>
              <a:rPr lang="en-US" dirty="0" smtClean="0"/>
              <a:t> </a:t>
            </a:r>
            <a:r>
              <a:rPr lang="en-US" dirty="0" err="1" smtClean="0"/>
              <a:t>dospiju</a:t>
            </a:r>
            <a:r>
              <a:rPr lang="en-US" dirty="0" smtClean="0"/>
              <a:t> u </a:t>
            </a:r>
            <a:r>
              <a:rPr lang="sr-Latn-ME" dirty="0" smtClean="0"/>
              <a:t>ž</a:t>
            </a:r>
            <a:r>
              <a:rPr lang="en-US" dirty="0" err="1" smtClean="0"/>
              <a:t>ivotnu</a:t>
            </a:r>
            <a:r>
              <a:rPr lang="en-US" dirty="0" smtClean="0"/>
              <a:t> </a:t>
            </a:r>
            <a:r>
              <a:rPr lang="en-US" dirty="0" err="1" smtClean="0"/>
              <a:t>sredinu</a:t>
            </a:r>
            <a:r>
              <a:rPr lang="en-US" dirty="0" smtClean="0"/>
              <a:t> , </a:t>
            </a:r>
            <a:r>
              <a:rPr lang="en-US" dirty="0" err="1" smtClean="0"/>
              <a:t>oni</a:t>
            </a:r>
            <a:r>
              <a:rPr lang="en-US" dirty="0" smtClean="0"/>
              <a:t> se </a:t>
            </a:r>
            <a:r>
              <a:rPr lang="en-US" dirty="0" err="1" smtClean="0"/>
              <a:t>vrlo</a:t>
            </a:r>
            <a:r>
              <a:rPr lang="en-US" dirty="0" smtClean="0"/>
              <a:t> </a:t>
            </a:r>
            <a:r>
              <a:rPr lang="en-US" dirty="0" err="1" smtClean="0"/>
              <a:t>br</a:t>
            </a:r>
            <a:r>
              <a:rPr lang="sr-Latn-ME" dirty="0" smtClean="0"/>
              <a:t>z</a:t>
            </a:r>
            <a:r>
              <a:rPr lang="en-US" dirty="0" smtClean="0"/>
              <a:t>o </a:t>
            </a:r>
            <a:r>
              <a:rPr lang="sr-Latn-ME" dirty="0" smtClean="0"/>
              <a:t>raspršuju  i razređuju, a mogu se i koncentrisati u živim organizmima i dalje prenositi lancima ishrane ili uključivati u kruženje u okviru prirodnih biogeohemijskih ciklusa. </a:t>
            </a:r>
          </a:p>
          <a:p>
            <a:r>
              <a:rPr lang="sr-Latn-ME" dirty="0" smtClean="0"/>
              <a:t>Radioaktivne materije mogu se akumulirati u vodi, zemljištu, sedimentima ili vazduhu.Koncentracije su veće u vodenim nego u kopnenim ekosistemima jer je strujanje hranljivih materija brže u vodi nego zemljištu.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ME" dirty="0" smtClean="0"/>
              <a:t>Posebnu opasnost po živi svijet predstavljaju nuklearne nesreće.Od neposrednih posledica nesreće u Černobilju život je izgubilo oko 30, a ozračeno oko 5miliona ljudi.</a:t>
            </a:r>
          </a:p>
          <a:p>
            <a:r>
              <a:rPr lang="sr-Latn-ME" dirty="0" smtClean="0"/>
              <a:t>Procjenjuje se da je više od 70.000 žrtvi raka i leukemije.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17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MJERENJE JONIZUJUĆEG ZRAČENJA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4891" y="2003673"/>
            <a:ext cx="5940784" cy="432811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18238" y="2004269"/>
            <a:ext cx="5973762" cy="370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75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6028" y="286603"/>
            <a:ext cx="9642924" cy="5424974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2249" y="1828482"/>
            <a:ext cx="1951296" cy="402336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61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Pitanja za utvrđivanje znanja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dirty="0" smtClean="0"/>
              <a:t>1.Definiši jonizujuće zračenje.</a:t>
            </a:r>
          </a:p>
          <a:p>
            <a:r>
              <a:rPr lang="sr-Latn-ME" dirty="0" smtClean="0"/>
              <a:t>2.Objasni razliku između alfa, beta, gama čestica?</a:t>
            </a:r>
          </a:p>
          <a:p>
            <a:r>
              <a:rPr lang="sr-Latn-ME" dirty="0" smtClean="0"/>
              <a:t>3.Kako zračenje dijelimo prema izvoru i porijeklu?</a:t>
            </a:r>
          </a:p>
          <a:p>
            <a:r>
              <a:rPr lang="sr-Latn-ME" dirty="0" smtClean="0"/>
              <a:t>4.Š ta spada u prirodne izvore radijacije?</a:t>
            </a:r>
          </a:p>
          <a:p>
            <a:r>
              <a:rPr lang="sr-Latn-ME" dirty="0" smtClean="0"/>
              <a:t>5.Šta spada u vještačke izvore radijacije?</a:t>
            </a:r>
          </a:p>
          <a:p>
            <a:r>
              <a:rPr lang="sr-Latn-ME" dirty="0" smtClean="0"/>
              <a:t>6.šta je doza zračenja?</a:t>
            </a:r>
          </a:p>
          <a:p>
            <a:r>
              <a:rPr lang="sr-Latn-ME" dirty="0" smtClean="0"/>
              <a:t>7.Objasni biološke efekte djelovanja joniujućeg zračenja?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ME" dirty="0" smtClean="0"/>
              <a:t>8.Navedi negativne posledice zračenja </a:t>
            </a:r>
            <a:r>
              <a:rPr lang="sr-Latn-ME" smtClean="0"/>
              <a:t>za </a:t>
            </a:r>
            <a:r>
              <a:rPr lang="sr-Latn-ME" smtClean="0"/>
              <a:t>čovjekai životnu sredinu.</a:t>
            </a:r>
            <a:endParaRPr lang="sr-Latn-ME" dirty="0" smtClean="0"/>
          </a:p>
          <a:p>
            <a:r>
              <a:rPr lang="sr-Latn-ME" dirty="0" smtClean="0"/>
              <a:t>9.Zašto se zračenje koristi u terapiji raka?</a:t>
            </a:r>
          </a:p>
          <a:p>
            <a:r>
              <a:rPr lang="sr-Latn-ME" dirty="0" smtClean="0"/>
              <a:t>10.Koje su mjere zaštite od radijacije?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60841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135</TotalTime>
  <Words>540</Words>
  <Application>Microsoft Office PowerPoint</Application>
  <PresentationFormat>Widescreen</PresentationFormat>
  <Paragraphs>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Calibri Light</vt:lpstr>
      <vt:lpstr>Retrospect</vt:lpstr>
      <vt:lpstr>JONIZUJUĆE ZRAČENJE</vt:lpstr>
      <vt:lpstr>PowerPoint Presentation</vt:lpstr>
      <vt:lpstr>PowerPoint Presentation</vt:lpstr>
      <vt:lpstr>Podjela zračenja prema porijeklu i izvoru</vt:lpstr>
      <vt:lpstr>PowerPoint Presentation</vt:lpstr>
      <vt:lpstr>PowerPoint Presentation</vt:lpstr>
      <vt:lpstr>Posledice Idjelovanja jonizujućeg zračenja</vt:lpstr>
      <vt:lpstr>PowerPoint Presentation</vt:lpstr>
      <vt:lpstr>PowerPoint Presentation</vt:lpstr>
      <vt:lpstr>PowerPoint Presentation</vt:lpstr>
      <vt:lpstr>PowerPoint Presentation</vt:lpstr>
      <vt:lpstr>Radioaktivno zagađenje životne sredine</vt:lpstr>
      <vt:lpstr>MJERENJE JONIZUJUĆEG ZRAČENJA</vt:lpstr>
      <vt:lpstr>PowerPoint Presentation</vt:lpstr>
      <vt:lpstr>Pitanja za utvrđivanje znanja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Korisnik</dc:creator>
  <cp:lastModifiedBy>Korisnik</cp:lastModifiedBy>
  <cp:revision>26</cp:revision>
  <dcterms:created xsi:type="dcterms:W3CDTF">2020-03-12T16:16:40Z</dcterms:created>
  <dcterms:modified xsi:type="dcterms:W3CDTF">2020-03-16T08:53:33Z</dcterms:modified>
</cp:coreProperties>
</file>