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sldIdLst>
    <p:sldId id="270" r:id="rId2"/>
    <p:sldId id="272" r:id="rId3"/>
    <p:sldId id="274" r:id="rId4"/>
    <p:sldId id="276" r:id="rId5"/>
    <p:sldId id="264" r:id="rId6"/>
    <p:sldId id="278" r:id="rId7"/>
    <p:sldId id="280" r:id="rId8"/>
    <p:sldId id="282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36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891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941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65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812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497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24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95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344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480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0225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1" r:id="rId6"/>
    <p:sldLayoutId id="2147483747" r:id="rId7"/>
    <p:sldLayoutId id="2147483748" r:id="rId8"/>
    <p:sldLayoutId id="2147483749" r:id="rId9"/>
    <p:sldLayoutId id="2147483750" r:id="rId10"/>
    <p:sldLayoutId id="2147483752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3777EC-5A08-4074-B155-900CE755B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-69601"/>
            <a:ext cx="12192002" cy="68579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Flowchart: Punched Tape 11">
                <a:extLst>
                  <a:ext uri="{FF2B5EF4-FFF2-40B4-BE49-F238E27FC236}">
                    <a16:creationId xmlns:a16="http://schemas.microsoft.com/office/drawing/2014/main" id="{61432461-7BE7-4D8E-A164-612FD50C6B77}"/>
                  </a:ext>
                </a:extLst>
              </p:cNvPr>
              <p:cNvSpPr/>
              <p:nvPr/>
            </p:nvSpPr>
            <p:spPr>
              <a:xfrm>
                <a:off x="1870746" y="768555"/>
                <a:ext cx="7852095" cy="3625786"/>
              </a:xfrm>
              <a:prstGeom prst="flowChartPunchedTap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sr-Latn-ME" sz="3200" b="1" dirty="0" smtClean="0"/>
                        <m:t>Fizi</m:t>
                      </m:r>
                      <m:r>
                        <m:rPr>
                          <m:nor/>
                        </m:rPr>
                        <a:rPr lang="sr-Latn-ME" sz="3200" b="1" dirty="0" smtClean="0"/>
                        <m:t>č</m:t>
                      </m:r>
                      <m:r>
                        <m:rPr>
                          <m:nor/>
                        </m:rPr>
                        <a:rPr lang="sr-Latn-ME" sz="3200" b="1" dirty="0" smtClean="0"/>
                        <m:t>ke</m:t>
                      </m:r>
                      <m:r>
                        <m:rPr>
                          <m:nor/>
                        </m:rPr>
                        <a:rPr lang="sr-Latn-ME" sz="3200" b="1" dirty="0" smtClean="0"/>
                        <m:t> </m:t>
                      </m:r>
                      <m:r>
                        <m:rPr>
                          <m:nor/>
                        </m:rPr>
                        <a:rPr lang="sr-Latn-ME" sz="3200" b="1" dirty="0" smtClean="0"/>
                        <m:t>osobine</m:t>
                      </m:r>
                      <m:r>
                        <m:rPr>
                          <m:nor/>
                        </m:rPr>
                        <a:rPr lang="sr-Latn-ME" sz="3200" b="1" dirty="0" smtClean="0"/>
                        <m:t> </m:t>
                      </m:r>
                      <m:r>
                        <m:rPr>
                          <m:nor/>
                        </m:rPr>
                        <a:rPr lang="sr-Latn-ME" sz="3200" b="1" dirty="0" smtClean="0"/>
                        <m:t>rastvora</m:t>
                      </m:r>
                      <m:r>
                        <m:rPr>
                          <m:nor/>
                        </m:rPr>
                        <a:rPr lang="sr-Latn-ME" sz="3200" b="1" dirty="0" smtClean="0"/>
                        <m:t>: </m:t>
                      </m:r>
                    </m:oMath>
                  </m:oMathPara>
                </a14:m>
                <a:endParaRPr lang="sr-Latn-ME" sz="3200" b="1" dirty="0"/>
              </a:p>
              <a:p>
                <a:pPr marL="342900" indent="-34290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Sni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ž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enje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napona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pare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, </m:t>
                    </m:r>
                  </m:oMath>
                </a14:m>
                <a:endParaRPr lang="sr-Latn-ME" sz="3200" b="1" dirty="0">
                  <a:solidFill>
                    <a:srgbClr val="7030A0"/>
                  </a:solidFill>
                </a:endParaRPr>
              </a:p>
              <a:p>
                <a:pPr marL="342900" indent="-34290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povi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š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enje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temperature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klju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č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anja</m:t>
                    </m:r>
                  </m:oMath>
                </a14:m>
                <a:endParaRPr lang="sr-Latn-ME" sz="3200" b="1" dirty="0">
                  <a:solidFill>
                    <a:srgbClr val="7030A0"/>
                  </a:solidFill>
                </a:endParaRPr>
              </a:p>
              <a:p>
                <a:pPr marL="342900" indent="-34290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sni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ž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enje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temperature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mr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ž</m:t>
                    </m:r>
                    <m:r>
                      <m:rPr>
                        <m:nor/>
                      </m:rPr>
                      <a:rPr lang="sr-Latn-ME" sz="3200" b="1" dirty="0">
                        <a:solidFill>
                          <a:srgbClr val="7030A0"/>
                        </a:solidFill>
                      </a:rPr>
                      <m:t>njenja</m:t>
                    </m:r>
                  </m:oMath>
                </a14:m>
                <a:endParaRPr lang="sr-Latn-ME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" name="Flowchart: Punched Tape 11">
                <a:extLst>
                  <a:ext uri="{FF2B5EF4-FFF2-40B4-BE49-F238E27FC236}">
                    <a16:creationId xmlns:a16="http://schemas.microsoft.com/office/drawing/2014/main" id="{61432461-7BE7-4D8E-A164-612FD50C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0746" y="768555"/>
                <a:ext cx="7852095" cy="3625786"/>
              </a:xfrm>
              <a:prstGeom prst="flowChartPunchedTap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380B32B-6344-4715-B484-C64D2DC5204D}"/>
              </a:ext>
            </a:extLst>
          </p:cNvPr>
          <p:cNvSpPr/>
          <p:nvPr/>
        </p:nvSpPr>
        <p:spPr>
          <a:xfrm>
            <a:off x="2449586" y="4639113"/>
            <a:ext cx="6694414" cy="1748090"/>
          </a:xfrm>
          <a:prstGeom prst="round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r-Latn-ME" sz="2400" b="1" dirty="0">
                <a:solidFill>
                  <a:srgbClr val="7030A0"/>
                </a:solidFill>
              </a:rPr>
              <a:t>Zbog sniženja napona pare rastvarača iznad rastvora(Raulov zakon) ,rastvor ključa na višoj a mrzne na nižoj temperaturu nego čist rastvarač.</a:t>
            </a:r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B39633F4-D755-45C9-94E8-C4C1B6FAB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38" y="36514"/>
            <a:ext cx="11029950" cy="625926"/>
          </a:xfr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sr-Latn-ME" dirty="0">
                <a:solidFill>
                  <a:srgbClr val="7030A0"/>
                </a:solidFill>
              </a:rPr>
              <a:t>Koligativne osobine rastvora </a:t>
            </a:r>
          </a:p>
        </p:txBody>
      </p:sp>
    </p:spTree>
    <p:extLst>
      <p:ext uri="{BB962C8B-B14F-4D97-AF65-F5344CB8AC3E}">
        <p14:creationId xmlns:p14="http://schemas.microsoft.com/office/powerpoint/2010/main" val="3633099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3777EC-5A08-4074-B155-900CE755B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-69601"/>
            <a:ext cx="12192002" cy="685799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C188DD-7352-4F57-BEE0-CE7AD685B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20" y="3359394"/>
            <a:ext cx="3120704" cy="11912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sr-Latn-ME" sz="2400" dirty="0"/>
              <a:t>Sniženje temperature mržnjenja rastvarača u rastvoru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Flowchart: Punched Tape 11">
                <a:extLst>
                  <a:ext uri="{FF2B5EF4-FFF2-40B4-BE49-F238E27FC236}">
                    <a16:creationId xmlns:a16="http://schemas.microsoft.com/office/drawing/2014/main" id="{61432461-7BE7-4D8E-A164-612FD50C6B77}"/>
                  </a:ext>
                </a:extLst>
              </p:cNvPr>
              <p:cNvSpPr/>
              <p:nvPr/>
            </p:nvSpPr>
            <p:spPr>
              <a:xfrm>
                <a:off x="123038" y="1042838"/>
                <a:ext cx="3473041" cy="1459013"/>
              </a:xfrm>
              <a:prstGeom prst="flowChartPunchedTap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</m:oMath>
                  </m:oMathPara>
                </a14:m>
                <a:endParaRPr lang="sr-Latn-ME" sz="4000" b="1" dirty="0">
                  <a:ln>
                    <a:solidFill>
                      <a:srgbClr val="7030A0"/>
                    </a:solidFill>
                  </a:ln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" name="Flowchart: Punched Tape 11">
                <a:extLst>
                  <a:ext uri="{FF2B5EF4-FFF2-40B4-BE49-F238E27FC236}">
                    <a16:creationId xmlns:a16="http://schemas.microsoft.com/office/drawing/2014/main" id="{61432461-7BE7-4D8E-A164-612FD50C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38" y="1042838"/>
                <a:ext cx="3473041" cy="1459013"/>
              </a:xfrm>
              <a:prstGeom prst="flowChartPunchedTap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07F1A8C-12F3-41A9-BAE0-071714349181}"/>
              </a:ext>
            </a:extLst>
          </p:cNvPr>
          <p:cNvCxnSpPr>
            <a:cxnSpLocks/>
          </p:cNvCxnSpPr>
          <p:nvPr/>
        </p:nvCxnSpPr>
        <p:spPr>
          <a:xfrm flipH="1">
            <a:off x="195393" y="2261499"/>
            <a:ext cx="687198" cy="10766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BEC8E617-97B2-40A5-914D-AA5B70CC9547}"/>
              </a:ext>
            </a:extLst>
          </p:cNvPr>
          <p:cNvSpPr txBox="1">
            <a:spLocks/>
          </p:cNvSpPr>
          <p:nvPr/>
        </p:nvSpPr>
        <p:spPr>
          <a:xfrm>
            <a:off x="3577383" y="3018686"/>
            <a:ext cx="3724712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ME" sz="2400" b="1" dirty="0">
                <a:solidFill>
                  <a:srgbClr val="7030A0"/>
                </a:solidFill>
              </a:rPr>
              <a:t>K</a:t>
            </a:r>
            <a:r>
              <a:rPr lang="sr-Latn-ME" sz="2400" b="1" baseline="-25000" dirty="0">
                <a:solidFill>
                  <a:srgbClr val="7030A0"/>
                </a:solidFill>
              </a:rPr>
              <a:t>f</a:t>
            </a:r>
            <a:r>
              <a:rPr lang="sr-Latn-ME" sz="2400" b="1" dirty="0">
                <a:solidFill>
                  <a:srgbClr val="7030A0"/>
                </a:solidFill>
              </a:rPr>
              <a:t> (K kg mol</a:t>
            </a:r>
            <a:r>
              <a:rPr lang="sr-Latn-ME" sz="2400" b="1" baseline="30000" dirty="0">
                <a:solidFill>
                  <a:srgbClr val="7030A0"/>
                </a:solidFill>
              </a:rPr>
              <a:t>-1</a:t>
            </a:r>
            <a:r>
              <a:rPr lang="sr-Latn-ME" sz="2400" b="1" dirty="0">
                <a:solidFill>
                  <a:srgbClr val="7030A0"/>
                </a:solidFill>
              </a:rPr>
              <a:t>)  </a:t>
            </a:r>
            <a:r>
              <a:rPr lang="sr-Latn-ME" sz="2400" dirty="0"/>
              <a:t>je  molalno sniženje temperature mržnjenja ili </a:t>
            </a:r>
            <a:r>
              <a:rPr lang="sr-Latn-ME" sz="2400" b="1" dirty="0">
                <a:solidFill>
                  <a:srgbClr val="7030A0"/>
                </a:solidFill>
              </a:rPr>
              <a:t>krioskopska konstanta.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5B67A01-A821-40F3-9D72-1F82EFD477DA}"/>
              </a:ext>
            </a:extLst>
          </p:cNvPr>
          <p:cNvCxnSpPr>
            <a:cxnSpLocks/>
          </p:cNvCxnSpPr>
          <p:nvPr/>
        </p:nvCxnSpPr>
        <p:spPr>
          <a:xfrm>
            <a:off x="3120706" y="2250342"/>
            <a:ext cx="1073791" cy="7723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FB38283-AA58-4FC9-8D96-C3C9F200F3C9}"/>
              </a:ext>
            </a:extLst>
          </p:cNvPr>
          <p:cNvCxnSpPr>
            <a:cxnSpLocks/>
          </p:cNvCxnSpPr>
          <p:nvPr/>
        </p:nvCxnSpPr>
        <p:spPr>
          <a:xfrm flipV="1">
            <a:off x="3159330" y="1073983"/>
            <a:ext cx="958069" cy="5133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D2AFCB0-9A7B-4CE1-836D-C231656FFE56}"/>
              </a:ext>
            </a:extLst>
          </p:cNvPr>
          <p:cNvSpPr txBox="1"/>
          <p:nvPr/>
        </p:nvSpPr>
        <p:spPr>
          <a:xfrm>
            <a:off x="7326389" y="1139979"/>
            <a:ext cx="4001548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dirty="0"/>
              <a:t>Ako je molalitet rastvora jednak jedinici iz jednačine (1)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Flowchart: Punched Tape 30">
                <a:extLst>
                  <a:ext uri="{FF2B5EF4-FFF2-40B4-BE49-F238E27FC236}">
                    <a16:creationId xmlns:a16="http://schemas.microsoft.com/office/drawing/2014/main" id="{F3D6FB05-24B1-4E7A-8C05-80BEF35BBA15}"/>
                  </a:ext>
                </a:extLst>
              </p:cNvPr>
              <p:cNvSpPr/>
              <p:nvPr/>
            </p:nvSpPr>
            <p:spPr>
              <a:xfrm>
                <a:off x="8419577" y="2476780"/>
                <a:ext cx="2579616" cy="978280"/>
              </a:xfrm>
              <a:prstGeom prst="flowChartPunchedTap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sr-Latn-ME" sz="4000" b="1" dirty="0">
                  <a:ln>
                    <a:solidFill>
                      <a:srgbClr val="7030A0"/>
                    </a:solidFill>
                  </a:ln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1" name="Flowchart: Punched Tape 30">
                <a:extLst>
                  <a:ext uri="{FF2B5EF4-FFF2-40B4-BE49-F238E27FC236}">
                    <a16:creationId xmlns:a16="http://schemas.microsoft.com/office/drawing/2014/main" id="{F3D6FB05-24B1-4E7A-8C05-80BEF35BBA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9577" y="2476780"/>
                <a:ext cx="2579616" cy="978280"/>
              </a:xfrm>
              <a:prstGeom prst="flowChartPunchedTap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380B32B-6344-4715-B484-C64D2DC5204D}"/>
              </a:ext>
            </a:extLst>
          </p:cNvPr>
          <p:cNvSpPr/>
          <p:nvPr/>
        </p:nvSpPr>
        <p:spPr>
          <a:xfrm>
            <a:off x="7758772" y="3867325"/>
            <a:ext cx="4001548" cy="1655811"/>
          </a:xfrm>
          <a:prstGeom prst="round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sz="2400" b="1" dirty="0">
                <a:solidFill>
                  <a:srgbClr val="7030A0"/>
                </a:solidFill>
              </a:rPr>
              <a:t>Krioskopska konstanta je sniženje temperature mržnjenja za jednomolalni rastvor</a:t>
            </a:r>
            <a:r>
              <a:rPr lang="sr-Latn-ME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E791EACB-4F49-4261-9292-8A270373E20A}"/>
              </a:ext>
            </a:extLst>
          </p:cNvPr>
          <p:cNvSpPr/>
          <p:nvPr/>
        </p:nvSpPr>
        <p:spPr>
          <a:xfrm>
            <a:off x="9428095" y="1772343"/>
            <a:ext cx="288000" cy="704437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B39633F4-D755-45C9-94E8-C4C1B6FAB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38" y="36514"/>
            <a:ext cx="11029950" cy="625926"/>
          </a:xfr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sr-Latn-ME" dirty="0">
                <a:solidFill>
                  <a:srgbClr val="7030A0"/>
                </a:solidFill>
              </a:rPr>
              <a:t>SNIŽENJE temperature mržnjenja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5">
                <a:extLst>
                  <a:ext uri="{FF2B5EF4-FFF2-40B4-BE49-F238E27FC236}">
                    <a16:creationId xmlns:a16="http://schemas.microsoft.com/office/drawing/2014/main" id="{089DC46A-20DE-4AA9-81FC-803B142BA9E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03030" y="696501"/>
                <a:ext cx="2273417" cy="1332731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 anchor="ctr">
                <a:noAutofit/>
              </a:bodyPr>
              <a:lstStyle>
                <a:lvl1pPr marL="306000" indent="-306000" algn="l" defTabSz="457200" rtl="0" eaLnBrk="1" latinLnBrk="0" hangingPunct="1">
                  <a:lnSpc>
                    <a:spcPct val="11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7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3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1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1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r-Latn-ME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sr-Latn-ME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  <m:r>
                      <a:rPr lang="sr-Latn-ME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sr-Latn-ME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sr-Latn-ME" sz="24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r-Latn-ME" sz="24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num>
                          <m:den>
                            <m:r>
                              <a:rPr lang="sr-Latn-ME" sz="24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𝒌𝒈</m:t>
                            </m:r>
                          </m:den>
                        </m:f>
                      </m:e>
                    </m:d>
                  </m:oMath>
                </a14:m>
                <a:r>
                  <a:rPr lang="sr-Latn-ME" sz="2400" b="1" dirty="0">
                    <a:solidFill>
                      <a:srgbClr val="7030A0"/>
                    </a:solidFill>
                  </a:rPr>
                  <a:t>-molalitet rastvora</a:t>
                </a:r>
                <a:endParaRPr lang="sr-Latn-ME" sz="2400" b="1" dirty="0"/>
              </a:p>
            </p:txBody>
          </p:sp>
        </mc:Choice>
        <mc:Fallback xmlns="">
          <p:sp>
            <p:nvSpPr>
              <p:cNvPr id="29" name="Content Placeholder 5">
                <a:extLst>
                  <a:ext uri="{FF2B5EF4-FFF2-40B4-BE49-F238E27FC236}">
                    <a16:creationId xmlns:a16="http://schemas.microsoft.com/office/drawing/2014/main" id="{089DC46A-20DE-4AA9-81FC-803B142BA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030" y="696501"/>
                <a:ext cx="2273417" cy="1332731"/>
              </a:xfrm>
              <a:prstGeom prst="rect">
                <a:avLst/>
              </a:prstGeom>
              <a:blipFill>
                <a:blip r:embed="rId5"/>
                <a:stretch>
                  <a:fillRect b="-16143"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23ADD8F-15AC-43A1-B98C-9E6E9C09C119}"/>
              </a:ext>
            </a:extLst>
          </p:cNvPr>
          <p:cNvSpPr txBox="1"/>
          <p:nvPr/>
        </p:nvSpPr>
        <p:spPr>
          <a:xfrm>
            <a:off x="3616855" y="1541511"/>
            <a:ext cx="57764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r-Latn-ME" sz="2400" dirty="0">
                <a:solidFill>
                  <a:srgbClr val="FF0000"/>
                </a:solidFill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2403861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3777EC-5A08-4074-B155-900CE755B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2" y="-45675"/>
            <a:ext cx="12192002" cy="685799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C188DD-7352-4F57-BEE0-CE7AD685B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78921"/>
            <a:ext cx="5044580" cy="62592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/>
              <a:t>Smjenom</a:t>
            </a:r>
            <a:r>
              <a:rPr lang="en-US" sz="2000" dirty="0"/>
              <a:t> </a:t>
            </a:r>
            <a:r>
              <a:rPr lang="en-US" sz="2000" dirty="0" err="1"/>
              <a:t>jedna</a:t>
            </a:r>
            <a:r>
              <a:rPr lang="sr-Latn-ME" sz="2000" dirty="0"/>
              <a:t>č</a:t>
            </a:r>
            <a:r>
              <a:rPr lang="en-US" sz="2000" dirty="0" err="1"/>
              <a:t>ine</a:t>
            </a:r>
            <a:r>
              <a:rPr lang="sr-Latn-ME" sz="2000" dirty="0"/>
              <a:t> (2) u jednačinu (1)</a:t>
            </a:r>
            <a:r>
              <a:rPr lang="en-US" sz="2000" dirty="0"/>
              <a:t> </a:t>
            </a:r>
            <a:endParaRPr lang="sr-Latn-ME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5">
                <a:extLst>
                  <a:ext uri="{FF2B5EF4-FFF2-40B4-BE49-F238E27FC236}">
                    <a16:creationId xmlns:a16="http://schemas.microsoft.com/office/drawing/2014/main" id="{BEC8E617-97B2-40A5-914D-AA5B70CC954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3777" y="3005518"/>
                <a:ext cx="4754092" cy="230832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 anchor="ctr">
                <a:noAutofit/>
              </a:bodyPr>
              <a:lstStyle>
                <a:lvl1pPr marL="306000" indent="-306000" algn="l" defTabSz="457200" rtl="0" eaLnBrk="1" latinLnBrk="0" hangingPunct="1">
                  <a:lnSpc>
                    <a:spcPct val="11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7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3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1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1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r-Latn-ME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  <m:r>
                      <a:rPr lang="en-US" sz="20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sr-Latn-ME" sz="2000" dirty="0"/>
                  <a:t>  broj mola rastvorene</a:t>
                </a:r>
                <a:r>
                  <a:rPr lang="en-US" sz="2000" dirty="0"/>
                  <a:t> </a:t>
                </a:r>
                <a:r>
                  <a:rPr lang="sr-Latn-ME" sz="2000" dirty="0"/>
                  <a:t>supstance,</a:t>
                </a:r>
                <a:endParaRPr lang="en-US" sz="2000" dirty="0"/>
              </a:p>
              <a:p>
                <a:pPr marL="0" indent="0">
                  <a:buNone/>
                </a:pPr>
                <a:r>
                  <a:rPr lang="sr-Latn-ME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</m:sub>
                    </m:sSub>
                  </m:oMath>
                </a14:m>
                <a:r>
                  <a:rPr lang="sr-Latn-ME" sz="2000" dirty="0"/>
                  <a:t> masa rastvarača</a:t>
                </a:r>
                <a:endParaRPr lang="en-US" sz="2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r-Latn-ME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en-US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</m:sub>
                    </m:sSub>
                  </m:oMath>
                </a14:m>
                <a:r>
                  <a:rPr lang="sr-Latn-ME" sz="2000" dirty="0"/>
                  <a:t> </a:t>
                </a:r>
                <a:r>
                  <a:rPr lang="en-US" sz="2000" dirty="0"/>
                  <a:t>masa </a:t>
                </a:r>
                <a:r>
                  <a:rPr lang="sr-Latn-ME" sz="2000" dirty="0"/>
                  <a:t>rastvorene</a:t>
                </a:r>
                <a:r>
                  <a:rPr lang="en-US" sz="2000" dirty="0"/>
                  <a:t> </a:t>
                </a:r>
                <a:r>
                  <a:rPr lang="sr-Latn-ME" sz="2000" dirty="0"/>
                  <a:t>supstance</a:t>
                </a:r>
                <a:endParaRPr lang="en-US" sz="2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r-Latn-ME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en-US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</m:oMath>
                </a14:m>
                <a:r>
                  <a:rPr lang="en-US" sz="2000" dirty="0"/>
                  <a:t> - </a:t>
                </a:r>
                <a:r>
                  <a:rPr lang="en-US" sz="2000" dirty="0" err="1"/>
                  <a:t>molarna</a:t>
                </a:r>
                <a:r>
                  <a:rPr lang="en-US" sz="2000" dirty="0"/>
                  <a:t> masa </a:t>
                </a:r>
                <a:r>
                  <a:rPr lang="sr-Latn-ME" sz="2000" dirty="0"/>
                  <a:t>rastvorene</a:t>
                </a:r>
                <a:r>
                  <a:rPr lang="en-US" sz="2000" dirty="0"/>
                  <a:t> </a:t>
                </a:r>
                <a:r>
                  <a:rPr lang="sr-Latn-ME" sz="2000" dirty="0"/>
                  <a:t>supstance</a:t>
                </a:r>
              </a:p>
            </p:txBody>
          </p:sp>
        </mc:Choice>
        <mc:Fallback xmlns="">
          <p:sp>
            <p:nvSpPr>
              <p:cNvPr id="17" name="Content Placeholder 5">
                <a:extLst>
                  <a:ext uri="{FF2B5EF4-FFF2-40B4-BE49-F238E27FC236}">
                    <a16:creationId xmlns:a16="http://schemas.microsoft.com/office/drawing/2014/main" id="{BEC8E617-97B2-40A5-914D-AA5B70CC95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77" y="3005518"/>
                <a:ext cx="4754092" cy="23083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FB38283-AA58-4FC9-8D96-C3C9F200F3C9}"/>
              </a:ext>
            </a:extLst>
          </p:cNvPr>
          <p:cNvCxnSpPr>
            <a:cxnSpLocks/>
          </p:cNvCxnSpPr>
          <p:nvPr/>
        </p:nvCxnSpPr>
        <p:spPr>
          <a:xfrm flipV="1">
            <a:off x="3159330" y="1073983"/>
            <a:ext cx="958069" cy="5133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D2AFCB0-9A7B-4CE1-836D-C231656FFE56}"/>
              </a:ext>
            </a:extLst>
          </p:cNvPr>
          <p:cNvSpPr txBox="1"/>
          <p:nvPr/>
        </p:nvSpPr>
        <p:spPr>
          <a:xfrm>
            <a:off x="376238" y="728805"/>
            <a:ext cx="400154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Molaritet</a:t>
            </a:r>
            <a:r>
              <a:rPr lang="en-US" dirty="0"/>
              <a:t> je </a:t>
            </a:r>
            <a:r>
              <a:rPr lang="en-US" dirty="0" err="1"/>
              <a:t>definisan</a:t>
            </a:r>
            <a:r>
              <a:rPr lang="en-US" dirty="0"/>
              <a:t> </a:t>
            </a:r>
            <a:r>
              <a:rPr lang="en-US" dirty="0" err="1"/>
              <a:t>izrayom</a:t>
            </a:r>
            <a:r>
              <a:rPr lang="en-US" dirty="0"/>
              <a:t> </a:t>
            </a:r>
            <a:endParaRPr lang="sr-Latn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Flowchart: Punched Tape 30">
                <a:extLst>
                  <a:ext uri="{FF2B5EF4-FFF2-40B4-BE49-F238E27FC236}">
                    <a16:creationId xmlns:a16="http://schemas.microsoft.com/office/drawing/2014/main" id="{F3D6FB05-24B1-4E7A-8C05-80BEF35BBA15}"/>
                  </a:ext>
                </a:extLst>
              </p:cNvPr>
              <p:cNvSpPr/>
              <p:nvPr/>
            </p:nvSpPr>
            <p:spPr>
              <a:xfrm>
                <a:off x="6160360" y="2128285"/>
                <a:ext cx="4980220" cy="2001823"/>
              </a:xfrm>
              <a:prstGeom prst="flowChartPunchedTap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ME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r-Latn-ME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  <m:r>
                            <a:rPr lang="en-US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sr-Latn-ME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r-Latn-ME" sz="4000" b="1" dirty="0">
                  <a:ln>
                    <a:solidFill>
                      <a:srgbClr val="7030A0"/>
                    </a:solidFill>
                  </a:ln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1" name="Flowchart: Punched Tape 30">
                <a:extLst>
                  <a:ext uri="{FF2B5EF4-FFF2-40B4-BE49-F238E27FC236}">
                    <a16:creationId xmlns:a16="http://schemas.microsoft.com/office/drawing/2014/main" id="{F3D6FB05-24B1-4E7A-8C05-80BEF35BBA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360" y="2128285"/>
                <a:ext cx="4980220" cy="2001823"/>
              </a:xfrm>
              <a:prstGeom prst="flowChartPunchedTap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1380B32B-6344-4715-B484-C64D2DC5204D}"/>
                  </a:ext>
                </a:extLst>
              </p:cNvPr>
              <p:cNvSpPr/>
              <p:nvPr/>
            </p:nvSpPr>
            <p:spPr>
              <a:xfrm>
                <a:off x="7404640" y="4832059"/>
                <a:ext cx="4001548" cy="1655811"/>
              </a:xfrm>
              <a:prstGeom prst="roundRect">
                <a:avLst/>
              </a:prstGeom>
              <a:ln w="76200">
                <a:solidFill>
                  <a:srgbClr val="7030A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𝑴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sr-Latn-ME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sr-Latn-ME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𝒇</m:t>
                              </m:r>
                            </m:sub>
                          </m:sSub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r-Latn-ME" sz="2400" b="1" dirty="0">
                  <a:ln>
                    <a:solidFill>
                      <a:srgbClr val="7030A0"/>
                    </a:solidFill>
                  </a:ln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1380B32B-6344-4715-B484-C64D2DC520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640" y="4832059"/>
                <a:ext cx="4001548" cy="1655811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762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row: Down 2">
            <a:extLst>
              <a:ext uri="{FF2B5EF4-FFF2-40B4-BE49-F238E27FC236}">
                <a16:creationId xmlns:a16="http://schemas.microsoft.com/office/drawing/2014/main" id="{E791EACB-4F49-4261-9292-8A270373E20A}"/>
              </a:ext>
            </a:extLst>
          </p:cNvPr>
          <p:cNvSpPr/>
          <p:nvPr/>
        </p:nvSpPr>
        <p:spPr>
          <a:xfrm rot="14782132">
            <a:off x="6888236" y="5338264"/>
            <a:ext cx="214381" cy="799538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B39633F4-D755-45C9-94E8-C4C1B6FAB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38" y="36514"/>
            <a:ext cx="11029950" cy="625926"/>
          </a:xfr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sr-Latn-ME" dirty="0">
                <a:solidFill>
                  <a:srgbClr val="7030A0"/>
                </a:solidFill>
              </a:rPr>
              <a:t>SNIŽENJE temperature mržnjenja </a:t>
            </a: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089DC46A-20DE-4AA9-81FC-803B142BA9E1}"/>
              </a:ext>
            </a:extLst>
          </p:cNvPr>
          <p:cNvSpPr txBox="1">
            <a:spLocks/>
          </p:cNvSpPr>
          <p:nvPr/>
        </p:nvSpPr>
        <p:spPr>
          <a:xfrm>
            <a:off x="1660409" y="5479584"/>
            <a:ext cx="4863561" cy="13327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Latn-ME" sz="2400" b="1" dirty="0">
                <a:solidFill>
                  <a:srgbClr val="7030A0"/>
                </a:solidFill>
              </a:rPr>
              <a:t>Izraz za određivanje molarne mase krioskopskom metodom.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3ADD8F-15AC-43A1-B98C-9E6E9C09C119}"/>
              </a:ext>
            </a:extLst>
          </p:cNvPr>
          <p:cNvSpPr txBox="1"/>
          <p:nvPr/>
        </p:nvSpPr>
        <p:spPr>
          <a:xfrm>
            <a:off x="5139552" y="1999810"/>
            <a:ext cx="562085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r-Latn-ME" sz="2400" dirty="0">
                <a:solidFill>
                  <a:srgbClr val="FF0000"/>
                </a:solidFill>
              </a:rPr>
              <a:t>(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sr-Latn-ME" sz="2400" dirty="0">
                <a:solidFill>
                  <a:srgbClr val="FF0000"/>
                </a:solidFill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EF2BBC-8E75-44D9-8A3D-B834202AC5CA}"/>
                  </a:ext>
                </a:extLst>
              </p:cNvPr>
              <p:cNvSpPr txBox="1"/>
              <p:nvPr/>
            </p:nvSpPr>
            <p:spPr>
              <a:xfrm>
                <a:off x="369359" y="1268232"/>
                <a:ext cx="1542083" cy="790601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sr-Latn-ME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r-Latn-ME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EF2BBC-8E75-44D9-8A3D-B834202AC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59" y="1268232"/>
                <a:ext cx="1542083" cy="7906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CE33757-0D6E-45DD-8BF6-8ADE827C3A9B}"/>
                  </a:ext>
                </a:extLst>
              </p:cNvPr>
              <p:cNvSpPr txBox="1"/>
              <p:nvPr/>
            </p:nvSpPr>
            <p:spPr>
              <a:xfrm>
                <a:off x="409886" y="2160018"/>
                <a:ext cx="1542083" cy="790601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sr-Latn-ME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r-Latn-ME" sz="24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CE33757-0D6E-45DD-8BF6-8ADE827C3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886" y="2160018"/>
                <a:ext cx="1542083" cy="7906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>
            <a:extLst>
              <a:ext uri="{FF2B5EF4-FFF2-40B4-BE49-F238E27FC236}">
                <a16:creationId xmlns:a16="http://schemas.microsoft.com/office/drawing/2014/main" id="{8F3DEB3D-9328-4D85-9CB0-2FCD9A280C3E}"/>
              </a:ext>
            </a:extLst>
          </p:cNvPr>
          <p:cNvSpPr/>
          <p:nvPr/>
        </p:nvSpPr>
        <p:spPr>
          <a:xfrm>
            <a:off x="1999507" y="1456673"/>
            <a:ext cx="755009" cy="1299076"/>
          </a:xfrm>
          <a:prstGeom prst="rightBrace">
            <a:avLst>
              <a:gd name="adj1" fmla="val 8333"/>
              <a:gd name="adj2" fmla="val 49083"/>
            </a:avLst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ME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04B388C-7F52-4AEF-BF00-925F83639D03}"/>
                  </a:ext>
                </a:extLst>
              </p:cNvPr>
              <p:cNvSpPr txBox="1"/>
              <p:nvPr/>
            </p:nvSpPr>
            <p:spPr>
              <a:xfrm>
                <a:off x="2786672" y="1656527"/>
                <a:ext cx="2273417" cy="790601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sr-Latn-ME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r-Latn-ME" sz="2400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04B388C-7F52-4AEF-BF00-925F83639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6672" y="1656527"/>
                <a:ext cx="2273417" cy="7906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row: Down 23">
            <a:extLst>
              <a:ext uri="{FF2B5EF4-FFF2-40B4-BE49-F238E27FC236}">
                <a16:creationId xmlns:a16="http://schemas.microsoft.com/office/drawing/2014/main" id="{2640B183-064B-4145-990F-FFEE02981BEF}"/>
              </a:ext>
            </a:extLst>
          </p:cNvPr>
          <p:cNvSpPr/>
          <p:nvPr/>
        </p:nvSpPr>
        <p:spPr>
          <a:xfrm>
            <a:off x="8817615" y="3952649"/>
            <a:ext cx="288000" cy="704437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5B96FF3C-2F6B-4940-9A6B-ED4488B920D8}"/>
              </a:ext>
            </a:extLst>
          </p:cNvPr>
          <p:cNvSpPr/>
          <p:nvPr/>
        </p:nvSpPr>
        <p:spPr>
          <a:xfrm>
            <a:off x="8330290" y="1601307"/>
            <a:ext cx="288000" cy="704437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709204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3777EC-5A08-4074-B155-900CE755B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-69601"/>
            <a:ext cx="12192002" cy="685799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C188DD-7352-4F57-BEE0-CE7AD685B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67" y="2677697"/>
            <a:ext cx="3120704" cy="11912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sr-Latn-ME" sz="2400" dirty="0"/>
              <a:t>Povišenje  temperature ključanja  rastvarača u rastvoru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Flowchart: Punched Tape 11">
                <a:extLst>
                  <a:ext uri="{FF2B5EF4-FFF2-40B4-BE49-F238E27FC236}">
                    <a16:creationId xmlns:a16="http://schemas.microsoft.com/office/drawing/2014/main" id="{61432461-7BE7-4D8E-A164-612FD50C6B77}"/>
                  </a:ext>
                </a:extLst>
              </p:cNvPr>
              <p:cNvSpPr/>
              <p:nvPr/>
            </p:nvSpPr>
            <p:spPr>
              <a:xfrm>
                <a:off x="384322" y="732755"/>
                <a:ext cx="3473041" cy="1459013"/>
              </a:xfrm>
              <a:prstGeom prst="flowChartPunchedTap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</m:oMath>
                  </m:oMathPara>
                </a14:m>
                <a:endParaRPr lang="sr-Latn-ME" sz="4000" b="1" dirty="0">
                  <a:ln>
                    <a:solidFill>
                      <a:srgbClr val="7030A0"/>
                    </a:solidFill>
                  </a:ln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" name="Flowchart: Punched Tape 11">
                <a:extLst>
                  <a:ext uri="{FF2B5EF4-FFF2-40B4-BE49-F238E27FC236}">
                    <a16:creationId xmlns:a16="http://schemas.microsoft.com/office/drawing/2014/main" id="{61432461-7BE7-4D8E-A164-612FD50C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22" y="732755"/>
                <a:ext cx="3473041" cy="1459013"/>
              </a:xfrm>
              <a:prstGeom prst="flowChartPunchedTap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07F1A8C-12F3-41A9-BAE0-071714349181}"/>
              </a:ext>
            </a:extLst>
          </p:cNvPr>
          <p:cNvCxnSpPr>
            <a:cxnSpLocks/>
          </p:cNvCxnSpPr>
          <p:nvPr/>
        </p:nvCxnSpPr>
        <p:spPr>
          <a:xfrm>
            <a:off x="817577" y="1925683"/>
            <a:ext cx="306548" cy="5678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BEC8E617-97B2-40A5-914D-AA5B70CC9547}"/>
              </a:ext>
            </a:extLst>
          </p:cNvPr>
          <p:cNvSpPr txBox="1">
            <a:spLocks/>
          </p:cNvSpPr>
          <p:nvPr/>
        </p:nvSpPr>
        <p:spPr>
          <a:xfrm>
            <a:off x="3783438" y="2643605"/>
            <a:ext cx="3724712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ME" sz="2400" b="1" dirty="0">
                <a:solidFill>
                  <a:srgbClr val="7030A0"/>
                </a:solidFill>
              </a:rPr>
              <a:t>K</a:t>
            </a:r>
            <a:r>
              <a:rPr lang="sr-Latn-ME" sz="2400" b="1" baseline="-25000" dirty="0">
                <a:solidFill>
                  <a:srgbClr val="7030A0"/>
                </a:solidFill>
              </a:rPr>
              <a:t>b</a:t>
            </a:r>
            <a:r>
              <a:rPr lang="sr-Latn-ME" sz="2400" b="1" dirty="0">
                <a:solidFill>
                  <a:srgbClr val="7030A0"/>
                </a:solidFill>
              </a:rPr>
              <a:t> (K kg mol</a:t>
            </a:r>
            <a:r>
              <a:rPr lang="sr-Latn-ME" sz="2400" b="1" baseline="30000" dirty="0">
                <a:solidFill>
                  <a:srgbClr val="7030A0"/>
                </a:solidFill>
              </a:rPr>
              <a:t>-1</a:t>
            </a:r>
            <a:r>
              <a:rPr lang="sr-Latn-ME" sz="2400" b="1" dirty="0">
                <a:solidFill>
                  <a:srgbClr val="7030A0"/>
                </a:solidFill>
              </a:rPr>
              <a:t>)  </a:t>
            </a:r>
            <a:r>
              <a:rPr lang="sr-Latn-ME" sz="2400" dirty="0"/>
              <a:t>je  molalno povišenje  temperature ključanja ili </a:t>
            </a:r>
            <a:r>
              <a:rPr lang="sr-Latn-ME" sz="2400" b="1" dirty="0">
                <a:solidFill>
                  <a:srgbClr val="7030A0"/>
                </a:solidFill>
              </a:rPr>
              <a:t>ebulioskopska konstanta.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5B67A01-A821-40F3-9D72-1F82EFD477DA}"/>
              </a:ext>
            </a:extLst>
          </p:cNvPr>
          <p:cNvCxnSpPr>
            <a:cxnSpLocks/>
          </p:cNvCxnSpPr>
          <p:nvPr/>
        </p:nvCxnSpPr>
        <p:spPr>
          <a:xfrm>
            <a:off x="2555986" y="1802121"/>
            <a:ext cx="2318018" cy="8383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FB38283-AA58-4FC9-8D96-C3C9F200F3C9}"/>
              </a:ext>
            </a:extLst>
          </p:cNvPr>
          <p:cNvCxnSpPr>
            <a:cxnSpLocks/>
          </p:cNvCxnSpPr>
          <p:nvPr/>
        </p:nvCxnSpPr>
        <p:spPr>
          <a:xfrm flipV="1">
            <a:off x="3681898" y="1011959"/>
            <a:ext cx="1407767" cy="3565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Flowchart: Punched Tape 30">
                <a:extLst>
                  <a:ext uri="{FF2B5EF4-FFF2-40B4-BE49-F238E27FC236}">
                    <a16:creationId xmlns:a16="http://schemas.microsoft.com/office/drawing/2014/main" id="{F3D6FB05-24B1-4E7A-8C05-80BEF35BBA15}"/>
                  </a:ext>
                </a:extLst>
              </p:cNvPr>
              <p:cNvSpPr/>
              <p:nvPr/>
            </p:nvSpPr>
            <p:spPr>
              <a:xfrm>
                <a:off x="8834199" y="2819487"/>
                <a:ext cx="2579616" cy="978280"/>
              </a:xfrm>
              <a:prstGeom prst="flowChartPunchedTap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</m:oMath>
                  </m:oMathPara>
                </a14:m>
                <a:endParaRPr lang="sr-Latn-ME" sz="4000" b="1" dirty="0">
                  <a:ln>
                    <a:solidFill>
                      <a:srgbClr val="7030A0"/>
                    </a:solidFill>
                  </a:ln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1" name="Flowchart: Punched Tape 30">
                <a:extLst>
                  <a:ext uri="{FF2B5EF4-FFF2-40B4-BE49-F238E27FC236}">
                    <a16:creationId xmlns:a16="http://schemas.microsoft.com/office/drawing/2014/main" id="{F3D6FB05-24B1-4E7A-8C05-80BEF35BBA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4199" y="2819487"/>
                <a:ext cx="2579616" cy="978280"/>
              </a:xfrm>
              <a:prstGeom prst="flowChartPunchedTap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380B32B-6344-4715-B484-C64D2DC5204D}"/>
              </a:ext>
            </a:extLst>
          </p:cNvPr>
          <p:cNvSpPr/>
          <p:nvPr/>
        </p:nvSpPr>
        <p:spPr>
          <a:xfrm>
            <a:off x="8045042" y="4202885"/>
            <a:ext cx="3816991" cy="1727756"/>
          </a:xfrm>
          <a:prstGeom prst="round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sz="2400" b="1" dirty="0">
                <a:solidFill>
                  <a:srgbClr val="7030A0"/>
                </a:solidFill>
              </a:rPr>
              <a:t>Ebulioskopska konstanta je povišenje temperature ključanja  za jednomolalni rastvor</a:t>
            </a:r>
            <a:r>
              <a:rPr lang="sr-Latn-ME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E791EACB-4F49-4261-9292-8A270373E20A}"/>
              </a:ext>
            </a:extLst>
          </p:cNvPr>
          <p:cNvSpPr/>
          <p:nvPr/>
        </p:nvSpPr>
        <p:spPr>
          <a:xfrm>
            <a:off x="9836007" y="1858544"/>
            <a:ext cx="288000" cy="71306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9E11C2-920D-4E5F-B643-D60B734399FC}"/>
              </a:ext>
            </a:extLst>
          </p:cNvPr>
          <p:cNvSpPr txBox="1"/>
          <p:nvPr/>
        </p:nvSpPr>
        <p:spPr>
          <a:xfrm>
            <a:off x="1841383" y="111986"/>
            <a:ext cx="7411674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sr-Latn-ME" sz="2800" dirty="0">
                <a:solidFill>
                  <a:srgbClr val="7030A0"/>
                </a:solidFill>
              </a:rPr>
              <a:t>POVIŠENJE  TEMPERATURE KLJUČANJA </a:t>
            </a:r>
            <a:endParaRPr lang="sr-Latn-ME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5">
                <a:extLst>
                  <a:ext uri="{FF2B5EF4-FFF2-40B4-BE49-F238E27FC236}">
                    <a16:creationId xmlns:a16="http://schemas.microsoft.com/office/drawing/2014/main" id="{E37043C4-B39A-4A01-915C-C9C7CEA17A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89665" y="773039"/>
                <a:ext cx="2273417" cy="1332731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 anchor="ctr">
                <a:noAutofit/>
              </a:bodyPr>
              <a:lstStyle>
                <a:lvl1pPr marL="306000" indent="-306000" algn="l" defTabSz="457200" rtl="0" eaLnBrk="1" latinLnBrk="0" hangingPunct="1">
                  <a:lnSpc>
                    <a:spcPct val="11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7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3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1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1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r-Latn-ME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sr-Latn-ME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  <m:r>
                      <a:rPr lang="sr-Latn-ME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sr-Latn-ME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sr-Latn-ME" sz="24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r-Latn-ME" sz="24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num>
                          <m:den>
                            <m:r>
                              <a:rPr lang="sr-Latn-ME" sz="24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𝒌𝒈</m:t>
                            </m:r>
                          </m:den>
                        </m:f>
                      </m:e>
                    </m:d>
                  </m:oMath>
                </a14:m>
                <a:r>
                  <a:rPr lang="sr-Latn-ME" sz="2400" b="1" dirty="0">
                    <a:solidFill>
                      <a:srgbClr val="7030A0"/>
                    </a:solidFill>
                  </a:rPr>
                  <a:t>-molalitet rastvora</a:t>
                </a:r>
                <a:endParaRPr lang="sr-Latn-ME" sz="2400" b="1" dirty="0"/>
              </a:p>
            </p:txBody>
          </p:sp>
        </mc:Choice>
        <mc:Fallback xmlns="">
          <p:sp>
            <p:nvSpPr>
              <p:cNvPr id="24" name="Content Placeholder 5">
                <a:extLst>
                  <a:ext uri="{FF2B5EF4-FFF2-40B4-BE49-F238E27FC236}">
                    <a16:creationId xmlns:a16="http://schemas.microsoft.com/office/drawing/2014/main" id="{E37043C4-B39A-4A01-915C-C9C7CEA17A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9665" y="773039"/>
                <a:ext cx="2273417" cy="1332731"/>
              </a:xfrm>
              <a:prstGeom prst="rect">
                <a:avLst/>
              </a:prstGeom>
              <a:blipFill>
                <a:blip r:embed="rId5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9182ABBA-D974-4F7E-88BD-95E01492D5B7}"/>
              </a:ext>
            </a:extLst>
          </p:cNvPr>
          <p:cNvSpPr txBox="1"/>
          <p:nvPr/>
        </p:nvSpPr>
        <p:spPr>
          <a:xfrm>
            <a:off x="3895872" y="1376045"/>
            <a:ext cx="57764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r-Latn-ME" sz="2400" dirty="0">
                <a:solidFill>
                  <a:srgbClr val="FF0000"/>
                </a:solidFill>
              </a:rPr>
              <a:t>(3)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721A59C-D0D8-41EA-8747-8923226AA352}"/>
              </a:ext>
            </a:extLst>
          </p:cNvPr>
          <p:cNvSpPr txBox="1"/>
          <p:nvPr/>
        </p:nvSpPr>
        <p:spPr>
          <a:xfrm>
            <a:off x="7979233" y="1139095"/>
            <a:ext cx="4001548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ME" dirty="0"/>
              <a:t>Ako je molalitet rastvora jednak jedinici iz jednačine (3)  </a:t>
            </a:r>
          </a:p>
        </p:txBody>
      </p:sp>
    </p:spTree>
    <p:extLst>
      <p:ext uri="{BB962C8B-B14F-4D97-AF65-F5344CB8AC3E}">
        <p14:creationId xmlns:p14="http://schemas.microsoft.com/office/powerpoint/2010/main" val="3447796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3777EC-5A08-4074-B155-900CE755B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-69601"/>
            <a:ext cx="12192002" cy="68579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Flowchart: Punched Tape 11">
                <a:extLst>
                  <a:ext uri="{FF2B5EF4-FFF2-40B4-BE49-F238E27FC236}">
                    <a16:creationId xmlns:a16="http://schemas.microsoft.com/office/drawing/2014/main" id="{61432461-7BE7-4D8E-A164-612FD50C6B77}"/>
                  </a:ext>
                </a:extLst>
              </p:cNvPr>
              <p:cNvSpPr/>
              <p:nvPr/>
            </p:nvSpPr>
            <p:spPr>
              <a:xfrm>
                <a:off x="384322" y="732755"/>
                <a:ext cx="3473041" cy="1459013"/>
              </a:xfrm>
              <a:prstGeom prst="flowChartPunchedTap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</m:oMath>
                  </m:oMathPara>
                </a14:m>
                <a:endParaRPr lang="sr-Latn-ME" sz="4000" b="1" dirty="0">
                  <a:ln>
                    <a:solidFill>
                      <a:srgbClr val="7030A0"/>
                    </a:solidFill>
                  </a:ln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" name="Flowchart: Punched Tape 11">
                <a:extLst>
                  <a:ext uri="{FF2B5EF4-FFF2-40B4-BE49-F238E27FC236}">
                    <a16:creationId xmlns:a16="http://schemas.microsoft.com/office/drawing/2014/main" id="{61432461-7BE7-4D8E-A164-612FD50C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22" y="732755"/>
                <a:ext cx="3473041" cy="1459013"/>
              </a:xfrm>
              <a:prstGeom prst="flowChartPunchedTap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row: Down 2">
            <a:extLst>
              <a:ext uri="{FF2B5EF4-FFF2-40B4-BE49-F238E27FC236}">
                <a16:creationId xmlns:a16="http://schemas.microsoft.com/office/drawing/2014/main" id="{E791EACB-4F49-4261-9292-8A270373E20A}"/>
              </a:ext>
            </a:extLst>
          </p:cNvPr>
          <p:cNvSpPr/>
          <p:nvPr/>
        </p:nvSpPr>
        <p:spPr>
          <a:xfrm>
            <a:off x="7880682" y="1615814"/>
            <a:ext cx="288000" cy="71306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9E11C2-920D-4E5F-B643-D60B734399FC}"/>
              </a:ext>
            </a:extLst>
          </p:cNvPr>
          <p:cNvSpPr txBox="1"/>
          <p:nvPr/>
        </p:nvSpPr>
        <p:spPr>
          <a:xfrm>
            <a:off x="1841383" y="111986"/>
            <a:ext cx="7411674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sr-Latn-ME" sz="2800" dirty="0">
                <a:solidFill>
                  <a:srgbClr val="7030A0"/>
                </a:solidFill>
              </a:rPr>
              <a:t>POVIŠENJE  TEMPERATURE KLJUČANJA </a:t>
            </a:r>
            <a:endParaRPr lang="sr-Latn-ME" sz="2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82ABBA-D974-4F7E-88BD-95E01492D5B7}"/>
              </a:ext>
            </a:extLst>
          </p:cNvPr>
          <p:cNvSpPr txBox="1"/>
          <p:nvPr/>
        </p:nvSpPr>
        <p:spPr>
          <a:xfrm>
            <a:off x="3895872" y="1376045"/>
            <a:ext cx="57764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r-Latn-ME" sz="2400" dirty="0">
                <a:solidFill>
                  <a:srgbClr val="FF0000"/>
                </a:solidFill>
              </a:rPr>
              <a:t>(3)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144DE3FC-122E-419C-9615-7C40BE173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088" y="874688"/>
            <a:ext cx="5044580" cy="62592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/>
              <a:t>Smjenom</a:t>
            </a:r>
            <a:r>
              <a:rPr lang="en-US" sz="2000" dirty="0"/>
              <a:t> </a:t>
            </a:r>
            <a:r>
              <a:rPr lang="en-US" sz="2000" dirty="0" err="1"/>
              <a:t>jedna</a:t>
            </a:r>
            <a:r>
              <a:rPr lang="sr-Latn-ME" sz="2000" dirty="0"/>
              <a:t>č</a:t>
            </a:r>
            <a:r>
              <a:rPr lang="en-US" sz="2000" dirty="0" err="1"/>
              <a:t>ine</a:t>
            </a:r>
            <a:r>
              <a:rPr lang="sr-Latn-ME" sz="2000" dirty="0"/>
              <a:t> (2) u jednačinu (3)</a:t>
            </a:r>
            <a:r>
              <a:rPr lang="en-US" sz="2000" dirty="0"/>
              <a:t> </a:t>
            </a:r>
            <a:endParaRPr lang="sr-Latn-ME" sz="2000" dirty="0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657687ED-9A49-4FF2-A458-47271DECBCE1}"/>
              </a:ext>
            </a:extLst>
          </p:cNvPr>
          <p:cNvSpPr/>
          <p:nvPr/>
        </p:nvSpPr>
        <p:spPr>
          <a:xfrm>
            <a:off x="7946292" y="4128003"/>
            <a:ext cx="444779" cy="704437"/>
          </a:xfrm>
          <a:prstGeom prst="downArrow">
            <a:avLst>
              <a:gd name="adj1" fmla="val 32523"/>
              <a:gd name="adj2" fmla="val 50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Flowchart: Punched Tape 20">
                <a:extLst>
                  <a:ext uri="{FF2B5EF4-FFF2-40B4-BE49-F238E27FC236}">
                    <a16:creationId xmlns:a16="http://schemas.microsoft.com/office/drawing/2014/main" id="{A553F0DB-C9D4-4D00-83E1-DDAB8C876F4F}"/>
                  </a:ext>
                </a:extLst>
              </p:cNvPr>
              <p:cNvSpPr/>
              <p:nvPr/>
            </p:nvSpPr>
            <p:spPr>
              <a:xfrm>
                <a:off x="5678572" y="2191768"/>
                <a:ext cx="4980220" cy="2001823"/>
              </a:xfrm>
              <a:prstGeom prst="flowChartPunchedTap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  <m:r>
                        <a:rPr lang="sr-Latn-ME" sz="40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sr-Latn-ME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ME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r-Latn-ME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  <m:r>
                            <a:rPr lang="en-US" sz="40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sr-Latn-ME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r-Latn-ME" sz="4000" b="1" dirty="0">
                  <a:ln>
                    <a:solidFill>
                      <a:srgbClr val="7030A0"/>
                    </a:solidFill>
                  </a:ln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1" name="Flowchart: Punched Tape 20">
                <a:extLst>
                  <a:ext uri="{FF2B5EF4-FFF2-40B4-BE49-F238E27FC236}">
                    <a16:creationId xmlns:a16="http://schemas.microsoft.com/office/drawing/2014/main" id="{A553F0DB-C9D4-4D00-83E1-DDAB8C876F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572" y="2191768"/>
                <a:ext cx="4980220" cy="2001823"/>
              </a:xfrm>
              <a:prstGeom prst="flowChartPunchedTap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F967AE8A-144D-492C-B873-C7BF4D9B840E}"/>
                  </a:ext>
                </a:extLst>
              </p:cNvPr>
              <p:cNvSpPr/>
              <p:nvPr/>
            </p:nvSpPr>
            <p:spPr>
              <a:xfrm>
                <a:off x="6590908" y="4884745"/>
                <a:ext cx="4001548" cy="1655811"/>
              </a:xfrm>
              <a:prstGeom prst="roundRect">
                <a:avLst/>
              </a:prstGeom>
              <a:ln w="76200">
                <a:solidFill>
                  <a:srgbClr val="7030A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𝑴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sr-Latn-ME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  <m:r>
                        <a:rPr lang="sr-Latn-ME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sr-Latn-ME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𝒃</m:t>
                              </m:r>
                            </m:sub>
                          </m:sSub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sr-Latn-ME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r-Latn-ME" sz="2400" b="1" dirty="0">
                  <a:ln>
                    <a:solidFill>
                      <a:srgbClr val="7030A0"/>
                    </a:solidFill>
                  </a:ln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F967AE8A-144D-492C-B873-C7BF4D9B84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0908" y="4884745"/>
                <a:ext cx="4001548" cy="1655811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762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AEEE4548-94B3-4798-8BB1-E7811ACF2983}"/>
              </a:ext>
            </a:extLst>
          </p:cNvPr>
          <p:cNvSpPr txBox="1">
            <a:spLocks/>
          </p:cNvSpPr>
          <p:nvPr/>
        </p:nvSpPr>
        <p:spPr>
          <a:xfrm>
            <a:off x="384322" y="4663751"/>
            <a:ext cx="4863561" cy="13327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Latn-ME" sz="2400" b="1" dirty="0">
                <a:solidFill>
                  <a:srgbClr val="7030A0"/>
                </a:solidFill>
              </a:rPr>
              <a:t>Izraz za određivanje molarne mase ebulioskopskom  metodom.</a:t>
            </a: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07486453-1D6D-4755-AB91-70510E7045EB}"/>
              </a:ext>
            </a:extLst>
          </p:cNvPr>
          <p:cNvSpPr/>
          <p:nvPr/>
        </p:nvSpPr>
        <p:spPr>
          <a:xfrm rot="18269385">
            <a:off x="5802314" y="5002661"/>
            <a:ext cx="214381" cy="976658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4027497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3777EC-5A08-4074-B155-900CE755B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-69601"/>
            <a:ext cx="12192002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9E11C2-920D-4E5F-B643-D60B734399FC}"/>
              </a:ext>
            </a:extLst>
          </p:cNvPr>
          <p:cNvSpPr txBox="1"/>
          <p:nvPr/>
        </p:nvSpPr>
        <p:spPr>
          <a:xfrm>
            <a:off x="935372" y="69611"/>
            <a:ext cx="1539380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sr-Latn-ME" sz="2800" dirty="0">
                <a:solidFill>
                  <a:srgbClr val="7030A0"/>
                </a:solidFill>
              </a:rPr>
              <a:t>Zadaci:</a:t>
            </a:r>
            <a:endParaRPr lang="sr-Latn-ME" sz="2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BC1CFD-7A45-42C0-9C9E-E2545E939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694287"/>
            <a:ext cx="11029615" cy="5330214"/>
          </a:xfrm>
        </p:spPr>
        <p:txBody>
          <a:bodyPr/>
          <a:lstStyle/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sr-Latn-M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6A4DD8-AD0A-478D-A721-D43EE910948F}"/>
              </a:ext>
            </a:extLst>
          </p:cNvPr>
          <p:cNvSpPr txBox="1"/>
          <p:nvPr/>
        </p:nvSpPr>
        <p:spPr>
          <a:xfrm>
            <a:off x="307595" y="833499"/>
            <a:ext cx="11576807" cy="101566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Latn-ME" sz="2000" u="sng" dirty="0"/>
              <a:t>Primjer 1.</a:t>
            </a:r>
            <a:endParaRPr lang="sr-Latn-ME" sz="2000" dirty="0"/>
          </a:p>
          <a:p>
            <a:r>
              <a:rPr lang="sr-Latn-ME" sz="2000" dirty="0">
                <a:solidFill>
                  <a:srgbClr val="FF0000"/>
                </a:solidFill>
              </a:rPr>
              <a:t>Izračunaj sniženje temperature mržnjenja i povišenje temperature ključanja rastvora koji se dobija rastvaranjem 9 g glukoze C</a:t>
            </a:r>
            <a:r>
              <a:rPr lang="sr-Latn-ME" sz="2000" baseline="-25000" dirty="0">
                <a:solidFill>
                  <a:srgbClr val="FF0000"/>
                </a:solidFill>
              </a:rPr>
              <a:t>6</a:t>
            </a:r>
            <a:r>
              <a:rPr lang="sr-Latn-ME" sz="2000" dirty="0">
                <a:solidFill>
                  <a:srgbClr val="FF0000"/>
                </a:solidFill>
              </a:rPr>
              <a:t>H</a:t>
            </a:r>
            <a:r>
              <a:rPr lang="sr-Latn-ME" sz="2000" baseline="-25000" dirty="0">
                <a:solidFill>
                  <a:srgbClr val="FF0000"/>
                </a:solidFill>
              </a:rPr>
              <a:t>12</a:t>
            </a:r>
            <a:r>
              <a:rPr lang="sr-Latn-ME" sz="2000" dirty="0">
                <a:solidFill>
                  <a:srgbClr val="FF0000"/>
                </a:solidFill>
              </a:rPr>
              <a:t>O</a:t>
            </a:r>
            <a:r>
              <a:rPr lang="sr-Latn-ME" sz="2000" baseline="-25000" dirty="0">
                <a:solidFill>
                  <a:srgbClr val="FF0000"/>
                </a:solidFill>
              </a:rPr>
              <a:t>6 </a:t>
            </a:r>
            <a:r>
              <a:rPr lang="sr-Latn-ME" sz="2000" dirty="0">
                <a:solidFill>
                  <a:srgbClr val="FF0000"/>
                </a:solidFill>
              </a:rPr>
              <a:t>u 220 g vode.(K</a:t>
            </a:r>
            <a:r>
              <a:rPr lang="sr-Latn-ME" sz="2000" baseline="-25000" dirty="0">
                <a:solidFill>
                  <a:srgbClr val="FF0000"/>
                </a:solidFill>
              </a:rPr>
              <a:t>f</a:t>
            </a:r>
            <a:r>
              <a:rPr lang="sr-Latn-ME" sz="2000" dirty="0">
                <a:solidFill>
                  <a:srgbClr val="FF0000"/>
                </a:solidFill>
              </a:rPr>
              <a:t> = 1.86 K kg /mol; K</a:t>
            </a:r>
            <a:r>
              <a:rPr lang="sr-Latn-ME" sz="2000" baseline="-25000" dirty="0">
                <a:solidFill>
                  <a:srgbClr val="FF0000"/>
                </a:solidFill>
              </a:rPr>
              <a:t>b</a:t>
            </a:r>
            <a:r>
              <a:rPr lang="sr-Latn-ME" sz="2000" dirty="0">
                <a:solidFill>
                  <a:srgbClr val="FF0000"/>
                </a:solidFill>
              </a:rPr>
              <a:t> = 0,61 K kg/mol.)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5">
                <a:extLst>
                  <a:ext uri="{FF2B5EF4-FFF2-40B4-BE49-F238E27FC236}">
                    <a16:creationId xmlns:a16="http://schemas.microsoft.com/office/drawing/2014/main" id="{DECC8B5D-37E5-427A-B751-AFF455AB18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6004" y="2376612"/>
                <a:ext cx="3737495" cy="312043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 anchor="ctr">
                <a:noAutofit/>
              </a:bodyPr>
              <a:lstStyle>
                <a:lvl1pPr marL="306000" indent="-306000" algn="l" defTabSz="457200" rtl="0" eaLnBrk="1" latinLnBrk="0" hangingPunct="1">
                  <a:lnSpc>
                    <a:spcPct val="11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7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3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1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1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sr-Latn-ME" sz="2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m(</a:t>
                </a:r>
                <a:r>
                  <a:rPr lang="sr-Latn-ME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sr-Latn-ME" sz="2000" baseline="-25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sr-Latn-ME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sr-Latn-ME" sz="2000" baseline="-25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r>
                  <a:rPr lang="sr-Latn-ME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sr-Latn-ME" sz="2000" baseline="-25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sr-Latn-ME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= 9 g</a:t>
                </a:r>
                <a:endParaRPr lang="sr-Latn-ME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sr-Latn-ME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m(H</a:t>
                </a:r>
                <a:r>
                  <a:rPr lang="sr-Latn-ME" sz="2000" baseline="-25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sr-Latn-ME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O) = 220 g = 0,220 kg</a:t>
                </a:r>
                <a:endParaRPr lang="sr-Latn-ME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sr-Latn-ME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M(C</a:t>
                </a:r>
                <a:r>
                  <a:rPr lang="sr-Latn-ME" sz="2000" baseline="-25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sr-Latn-ME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sr-Latn-ME" sz="2000" baseline="-25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r>
                  <a:rPr lang="sr-Latn-ME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sr-Latn-ME" sz="2000" baseline="-25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sr-Latn-ME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= 180 g/mol</a:t>
                </a:r>
                <a:endParaRPr lang="sr-Latn-ME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sr-Latn-ME" sz="2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K</a:t>
                </a:r>
                <a:r>
                  <a:rPr lang="sr-Latn-ME" sz="2000" baseline="-25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</a:t>
                </a:r>
                <a:r>
                  <a:rPr lang="sr-Latn-ME" sz="2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1.86 K kg /mol</a:t>
                </a:r>
                <a:endParaRPr lang="sr-Latn-ME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sr-Latn-ME" sz="2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</a:t>
                </a:r>
                <a:r>
                  <a:rPr lang="sr-Latn-ME" sz="2000" baseline="-25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sr-Latn-ME" sz="2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0,61 K kg/mol</a:t>
                </a:r>
                <a:endParaRPr lang="sr-Latn-ME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sr-Latn-ME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</m:oMath>
                </a14:m>
                <a:r>
                  <a:rPr lang="sr-Latn-ME" sz="2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</a:t>
                </a:r>
                <a:r>
                  <a:rPr lang="sr-Latn-ME" sz="2000" baseline="-25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</a:t>
                </a:r>
                <a:r>
                  <a:rPr lang="sr-Latn-ME" sz="2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?;   </a:t>
                </a:r>
                <a14:m>
                  <m:oMath xmlns:m="http://schemas.openxmlformats.org/officeDocument/2006/math">
                    <m:r>
                      <a:rPr lang="sr-Latn-ME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</m:oMath>
                </a14:m>
                <a:r>
                  <a:rPr lang="sr-Latn-ME" sz="2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</a:t>
                </a:r>
                <a:r>
                  <a:rPr lang="sr-Latn-ME" sz="2000" baseline="-25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sr-Latn-ME" sz="2000" dirty="0"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?;</a:t>
                </a:r>
                <a:endParaRPr lang="sr-Latn-ME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Content Placeholder 5">
                <a:extLst>
                  <a:ext uri="{FF2B5EF4-FFF2-40B4-BE49-F238E27FC236}">
                    <a16:creationId xmlns:a16="http://schemas.microsoft.com/office/drawing/2014/main" id="{DECC8B5D-37E5-427A-B751-AFF455AB1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004" y="2376612"/>
                <a:ext cx="3737495" cy="3120439"/>
              </a:xfrm>
              <a:prstGeom prst="rect">
                <a:avLst/>
              </a:prstGeom>
              <a:blipFill>
                <a:blip r:embed="rId3"/>
                <a:stretch>
                  <a:fillRect l="-485"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7739067-1F3D-4118-BB62-D7380B1E4E61}"/>
              </a:ext>
            </a:extLst>
          </p:cNvPr>
          <p:cNvSpPr txBox="1"/>
          <p:nvPr/>
        </p:nvSpPr>
        <p:spPr>
          <a:xfrm>
            <a:off x="6216242" y="3070371"/>
            <a:ext cx="2365696" cy="1300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ME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2F33631-9487-4896-BC22-72BA407C2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830" y="2078769"/>
            <a:ext cx="5748528" cy="371612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88057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3777EC-5A08-4074-B155-900CE755B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-69601"/>
            <a:ext cx="12192002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9E11C2-920D-4E5F-B643-D60B734399FC}"/>
              </a:ext>
            </a:extLst>
          </p:cNvPr>
          <p:cNvSpPr txBox="1"/>
          <p:nvPr/>
        </p:nvSpPr>
        <p:spPr>
          <a:xfrm>
            <a:off x="935372" y="69611"/>
            <a:ext cx="1539380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sr-Latn-ME" sz="2800" dirty="0">
                <a:solidFill>
                  <a:srgbClr val="7030A0"/>
                </a:solidFill>
              </a:rPr>
              <a:t>Zadaci:</a:t>
            </a:r>
            <a:endParaRPr lang="sr-Latn-ME" sz="2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BC1CFD-7A45-42C0-9C9E-E2545E939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694287"/>
            <a:ext cx="11029615" cy="5330214"/>
          </a:xfrm>
        </p:spPr>
        <p:txBody>
          <a:bodyPr/>
          <a:lstStyle/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sr-Latn-M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6A4DD8-AD0A-478D-A721-D43EE910948F}"/>
              </a:ext>
            </a:extLst>
          </p:cNvPr>
          <p:cNvSpPr txBox="1"/>
          <p:nvPr/>
        </p:nvSpPr>
        <p:spPr>
          <a:xfrm>
            <a:off x="427838" y="791714"/>
            <a:ext cx="11576807" cy="101566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Latn-ME" sz="2000" u="sng" dirty="0">
                <a:solidFill>
                  <a:srgbClr val="FF0000"/>
                </a:solidFill>
              </a:rPr>
              <a:t>Primjer 2.</a:t>
            </a:r>
            <a:endParaRPr lang="sr-Latn-ME" sz="2000" dirty="0">
              <a:solidFill>
                <a:srgbClr val="FF0000"/>
              </a:solidFill>
            </a:endParaRPr>
          </a:p>
          <a:p>
            <a:r>
              <a:rPr lang="sr-Latn-ME" sz="2000" dirty="0"/>
              <a:t>Pri rastvaranju 13 g neke supstance u 400 g etra ,temperatura ključanja se povisi za 0,453.Izračunaj molarnu masu rastvorene supstance.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5">
                <a:extLst>
                  <a:ext uri="{FF2B5EF4-FFF2-40B4-BE49-F238E27FC236}">
                    <a16:creationId xmlns:a16="http://schemas.microsoft.com/office/drawing/2014/main" id="{DECC8B5D-37E5-427A-B751-AFF455AB18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5798" y="2201831"/>
                <a:ext cx="3737495" cy="312043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 anchor="ctr">
                <a:noAutofit/>
              </a:bodyPr>
              <a:lstStyle>
                <a:lvl1pPr marL="306000" indent="-306000" algn="l" defTabSz="457200" rtl="0" eaLnBrk="1" latinLnBrk="0" hangingPunct="1">
                  <a:lnSpc>
                    <a:spcPct val="11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7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3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1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1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sr-Latn-ME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(K</a:t>
                </a:r>
                <a:r>
                  <a:rPr lang="sr-Latn-ME" sz="20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r>
                  <a:rPr lang="sr-Latn-ME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 = 2,12 K kg/mol).</a:t>
                </a:r>
              </a:p>
              <a:p>
                <a:pPr marL="0" indent="0">
                  <a:buNone/>
                </a:pPr>
                <a:r>
                  <a:rPr lang="sr-Latn-ME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m(B) = 13 g</a:t>
                </a:r>
              </a:p>
              <a:p>
                <a:pPr marL="0" indent="0">
                  <a:buNone/>
                </a:pPr>
                <a:r>
                  <a:rPr lang="sr-Latn-ME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m(A) = 400 g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baseline="-2500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sr-Latn-ME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sr-Latn-ME" sz="20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r>
                  <a:rPr lang="sr-Latn-ME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= 0,453 </a:t>
                </a:r>
                <a14:m>
                  <m:oMath xmlns:m="http://schemas.openxmlformats.org/officeDocument/2006/math">
                    <m:r>
                      <a:rPr lang="sr-Latn-ME" sz="2000" i="1">
                        <a:latin typeface="Cambria Math" panose="02040503050406030204" pitchFamily="18" charset="0"/>
                      </a:rPr>
                      <m:t>℃</m:t>
                    </m:r>
                  </m:oMath>
                </a14:m>
                <a:r>
                  <a:rPr lang="sr-Latn-ME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 = 0,453 K</a:t>
                </a:r>
              </a:p>
              <a:p>
                <a:pPr marL="0" indent="0">
                  <a:buNone/>
                </a:pPr>
                <a:r>
                  <a:rPr lang="sr-Latn-ME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K</a:t>
                </a:r>
                <a:r>
                  <a:rPr lang="sr-Latn-ME" sz="20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r>
                  <a:rPr lang="sr-Latn-ME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 = 2,12 K kg/mol</a:t>
                </a:r>
              </a:p>
              <a:p>
                <a:pPr marL="0" indent="0">
                  <a:buNone/>
                </a:pPr>
                <a:r>
                  <a:rPr lang="sr-Latn-ME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M(B)  = ?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endParaRPr lang="sr-Latn-ME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Content Placeholder 5">
                <a:extLst>
                  <a:ext uri="{FF2B5EF4-FFF2-40B4-BE49-F238E27FC236}">
                    <a16:creationId xmlns:a16="http://schemas.microsoft.com/office/drawing/2014/main" id="{DECC8B5D-37E5-427A-B751-AFF455AB1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798" y="2201831"/>
                <a:ext cx="3737495" cy="3120439"/>
              </a:xfrm>
              <a:prstGeom prst="rect">
                <a:avLst/>
              </a:prstGeom>
              <a:blipFill>
                <a:blip r:embed="rId3"/>
                <a:stretch>
                  <a:fillRect l="-1459" t="-1163"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7739067-1F3D-4118-BB62-D7380B1E4E61}"/>
              </a:ext>
            </a:extLst>
          </p:cNvPr>
          <p:cNvSpPr txBox="1"/>
          <p:nvPr/>
        </p:nvSpPr>
        <p:spPr>
          <a:xfrm>
            <a:off x="6216242" y="3070371"/>
            <a:ext cx="2365696" cy="1300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M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F3679E-D163-4AAB-B77B-C2D2165FB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674" y="2114027"/>
            <a:ext cx="5748528" cy="338302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855943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3777EC-5A08-4074-B155-900CE755B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-69601"/>
            <a:ext cx="12192002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9E11C2-920D-4E5F-B643-D60B734399FC}"/>
              </a:ext>
            </a:extLst>
          </p:cNvPr>
          <p:cNvSpPr txBox="1"/>
          <p:nvPr/>
        </p:nvSpPr>
        <p:spPr>
          <a:xfrm>
            <a:off x="3754073" y="170709"/>
            <a:ext cx="3406500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sr-Latn-ME" sz="2800" dirty="0">
                <a:solidFill>
                  <a:srgbClr val="7030A0"/>
                </a:solidFill>
              </a:rPr>
              <a:t>Provjeri svoje znanje</a:t>
            </a:r>
            <a:endParaRPr lang="sr-Latn-ME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8EAB3D-6BE0-4690-9D3E-2D500D0162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4675" y="816793"/>
            <a:ext cx="9806731" cy="546656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62333936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LightSeedRightStep">
      <a:dk1>
        <a:srgbClr val="000000"/>
      </a:dk1>
      <a:lt1>
        <a:srgbClr val="FFFFFF"/>
      </a:lt1>
      <a:dk2>
        <a:srgbClr val="243241"/>
      </a:dk2>
      <a:lt2>
        <a:srgbClr val="E8E2E4"/>
      </a:lt2>
      <a:accent1>
        <a:srgbClr val="75AA98"/>
      </a:accent1>
      <a:accent2>
        <a:srgbClr val="69ABB1"/>
      </a:accent2>
      <a:accent3>
        <a:srgbClr val="81A5C9"/>
      </a:accent3>
      <a:accent4>
        <a:srgbClr val="757CC4"/>
      </a:accent4>
      <a:accent5>
        <a:srgbClr val="A38ECF"/>
      </a:accent5>
      <a:accent6>
        <a:srgbClr val="B075C4"/>
      </a:accent6>
      <a:hlink>
        <a:srgbClr val="AE6981"/>
      </a:hlink>
      <a:folHlink>
        <a:srgbClr val="7F7F7F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451</Words>
  <Application>Microsoft Office PowerPoint</Application>
  <PresentationFormat>Widescreen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Cambria Math</vt:lpstr>
      <vt:lpstr>Franklin Gothic Book</vt:lpstr>
      <vt:lpstr>Franklin Gothic Demi</vt:lpstr>
      <vt:lpstr>Wingdings</vt:lpstr>
      <vt:lpstr>Wingdings 2</vt:lpstr>
      <vt:lpstr>DividendVTI</vt:lpstr>
      <vt:lpstr>Koligativne osobine rastvora </vt:lpstr>
      <vt:lpstr>SNIŽENJE temperature mržnjenja </vt:lpstr>
      <vt:lpstr>SNIŽENJE temperature mržnjenja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Koligativne osobine rastvora</dc:title>
  <dc:creator>Veselinka Grudić</dc:creator>
  <cp:lastModifiedBy>User</cp:lastModifiedBy>
  <cp:revision>16</cp:revision>
  <dcterms:created xsi:type="dcterms:W3CDTF">2020-04-09T10:32:48Z</dcterms:created>
  <dcterms:modified xsi:type="dcterms:W3CDTF">2020-04-09T20:25:13Z</dcterms:modified>
</cp:coreProperties>
</file>