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4" r:id="rId2"/>
    <p:sldId id="265" r:id="rId3"/>
    <p:sldId id="268" r:id="rId4"/>
    <p:sldId id="269" r:id="rId5"/>
    <p:sldId id="266" r:id="rId6"/>
    <p:sldId id="26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24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9" name="Cím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a:t>Mintacím szerkesztése</a:t>
            </a:r>
            <a:endParaRPr kumimoji="0" lang="en-US"/>
          </a:p>
        </p:txBody>
      </p:sp>
      <p:sp>
        <p:nvSpPr>
          <p:cNvPr id="17" name="Alcím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u-HU"/>
              <a:t>Alcím mintájának szerkesztése</a:t>
            </a:r>
            <a:endParaRPr kumimoji="0" lang="en-US"/>
          </a:p>
        </p:txBody>
      </p:sp>
      <p:sp>
        <p:nvSpPr>
          <p:cNvPr id="30" name="Dátum helye 29"/>
          <p:cNvSpPr>
            <a:spLocks noGrp="1"/>
          </p:cNvSpPr>
          <p:nvPr>
            <p:ph type="dt" sz="half" idx="10"/>
          </p:nvPr>
        </p:nvSpPr>
        <p:spPr/>
        <p:txBody>
          <a:bodyPr/>
          <a:lstStyle/>
          <a:p>
            <a:fld id="{7152CCF1-FF0A-43CD-AD1B-FEFA41C18628}" type="datetimeFigureOut">
              <a:rPr lang="en-US" smtClean="0"/>
              <a:pPr/>
              <a:t>4/9/2020</a:t>
            </a:fld>
            <a:endParaRPr lang="en-US"/>
          </a:p>
        </p:txBody>
      </p:sp>
      <p:sp>
        <p:nvSpPr>
          <p:cNvPr id="19" name="Élőláb helye 18"/>
          <p:cNvSpPr>
            <a:spLocks noGrp="1"/>
          </p:cNvSpPr>
          <p:nvPr>
            <p:ph type="ftr" sz="quarter" idx="11"/>
          </p:nvPr>
        </p:nvSpPr>
        <p:spPr/>
        <p:txBody>
          <a:bodyPr/>
          <a:lstStyle/>
          <a:p>
            <a:endParaRPr lang="en-US"/>
          </a:p>
        </p:txBody>
      </p:sp>
      <p:sp>
        <p:nvSpPr>
          <p:cNvPr id="27" name="Dia számának helye 26"/>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4" name="Dátum helye 3"/>
          <p:cNvSpPr>
            <a:spLocks noGrp="1"/>
          </p:cNvSpPr>
          <p:nvPr>
            <p:ph type="dt" sz="half" idx="10"/>
          </p:nvPr>
        </p:nvSpPr>
        <p:spPr/>
        <p:txBody>
          <a:bodyPr/>
          <a:lstStyle/>
          <a:p>
            <a:fld id="{7152CCF1-FF0A-43CD-AD1B-FEFA41C18628}" type="datetimeFigureOut">
              <a:rPr lang="en-US" smtClean="0"/>
              <a:pPr/>
              <a:t>4/9/2020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a:t>Mintacím szerkesztése</a:t>
            </a:r>
            <a:endParaRPr kumimoji="0" lang="en-US"/>
          </a:p>
        </p:txBody>
      </p:sp>
      <p:sp>
        <p:nvSpPr>
          <p:cNvPr id="3" name="Szöveg hely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a:t>Mintaszöveg szerkesztése</a:t>
            </a:r>
          </a:p>
        </p:txBody>
      </p:sp>
      <p:sp>
        <p:nvSpPr>
          <p:cNvPr id="4" name="Dátum helye 3"/>
          <p:cNvSpPr>
            <a:spLocks noGrp="1"/>
          </p:cNvSpPr>
          <p:nvPr>
            <p:ph type="dt" sz="half" idx="10"/>
          </p:nvPr>
        </p:nvSpPr>
        <p:spPr/>
        <p:txBody>
          <a:bodyPr/>
          <a:lstStyle/>
          <a:p>
            <a:fld id="{7152CCF1-FF0A-43CD-AD1B-FEFA41C18628}" type="datetimeFigureOut">
              <a:rPr lang="en-US" smtClean="0"/>
              <a:pPr/>
              <a:t>4/9/2020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a:lstStyle/>
          <a:p>
            <a:r>
              <a:rPr kumimoji="0" lang="hu-HU"/>
              <a:t>Mintacím szerkesztése</a:t>
            </a:r>
            <a:endParaRPr kumimoji="0" lang="en-US"/>
          </a:p>
        </p:txBody>
      </p:sp>
      <p:sp>
        <p:nvSpPr>
          <p:cNvPr id="3" name="Tartalom helye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4" name="Tartalom helye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5" name="Dátum helye 4"/>
          <p:cNvSpPr>
            <a:spLocks noGrp="1"/>
          </p:cNvSpPr>
          <p:nvPr>
            <p:ph type="dt" sz="half" idx="10"/>
          </p:nvPr>
        </p:nvSpPr>
        <p:spPr/>
        <p:txBody>
          <a:bodyPr/>
          <a:lstStyle/>
          <a:p>
            <a:fld id="{7152CCF1-FF0A-43CD-AD1B-FEFA41C18628}" type="datetimeFigureOut">
              <a:rPr lang="en-US" smtClean="0"/>
              <a:pPr/>
              <a:t>4/9/2020</a:t>
            </a:fld>
            <a:endParaRPr lang="en-US"/>
          </a:p>
        </p:txBody>
      </p:sp>
      <p:sp>
        <p:nvSpPr>
          <p:cNvPr id="6" name="Élőláb helye 5"/>
          <p:cNvSpPr>
            <a:spLocks noGrp="1"/>
          </p:cNvSpPr>
          <p:nvPr>
            <p:ph type="ftr" sz="quarter" idx="11"/>
          </p:nvPr>
        </p:nvSpPr>
        <p:spPr/>
        <p:txBody>
          <a:bodyPr/>
          <a:lstStyle/>
          <a:p>
            <a:endParaRPr lang="en-US"/>
          </a:p>
        </p:txBody>
      </p:sp>
      <p:sp>
        <p:nvSpPr>
          <p:cNvPr id="7" name="Dia számának helye 6"/>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tIns="45720" anchor="b"/>
          <a:lstStyle>
            <a:lvl1pPr>
              <a:defRPr/>
            </a:lvl1pPr>
          </a:lstStyle>
          <a:p>
            <a:r>
              <a:rPr kumimoji="0" lang="hu-HU"/>
              <a:t>Mintacím szerkesztése</a:t>
            </a:r>
            <a:endParaRPr kumimoji="0" lang="en-US"/>
          </a:p>
        </p:txBody>
      </p:sp>
      <p:sp>
        <p:nvSpPr>
          <p:cNvPr id="3" name="Szöveg hely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a:t>Mintaszöveg szerkesztése</a:t>
            </a:r>
          </a:p>
        </p:txBody>
      </p:sp>
      <p:sp>
        <p:nvSpPr>
          <p:cNvPr id="4" name="Szöveg hely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a:t>Mintaszöveg szerkesztése</a:t>
            </a:r>
          </a:p>
        </p:txBody>
      </p:sp>
      <p:sp>
        <p:nvSpPr>
          <p:cNvPr id="5" name="Tartalom helye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6" name="Tartalom helye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7" name="Dátum helye 6"/>
          <p:cNvSpPr>
            <a:spLocks noGrp="1"/>
          </p:cNvSpPr>
          <p:nvPr>
            <p:ph type="dt" sz="half" idx="10"/>
          </p:nvPr>
        </p:nvSpPr>
        <p:spPr/>
        <p:txBody>
          <a:bodyPr/>
          <a:lstStyle/>
          <a:p>
            <a:fld id="{7152CCF1-FF0A-43CD-AD1B-FEFA41C18628}" type="datetimeFigureOut">
              <a:rPr lang="en-US" smtClean="0"/>
              <a:pPr/>
              <a:t>4/9/2020</a:t>
            </a:fld>
            <a:endParaRPr lang="en-US"/>
          </a:p>
        </p:txBody>
      </p:sp>
      <p:sp>
        <p:nvSpPr>
          <p:cNvPr id="8" name="Élőláb helye 7"/>
          <p:cNvSpPr>
            <a:spLocks noGrp="1"/>
          </p:cNvSpPr>
          <p:nvPr>
            <p:ph type="ftr" sz="quarter" idx="11"/>
          </p:nvPr>
        </p:nvSpPr>
        <p:spPr/>
        <p:txBody>
          <a:bodyPr/>
          <a:lstStyle/>
          <a:p>
            <a:endParaRPr lang="en-US"/>
          </a:p>
        </p:txBody>
      </p:sp>
      <p:sp>
        <p:nvSpPr>
          <p:cNvPr id="9" name="Dia számának helye 8"/>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u-HU"/>
              <a:t>Mintacím szerkesztése</a:t>
            </a:r>
            <a:endParaRPr kumimoji="0" lang="en-US"/>
          </a:p>
        </p:txBody>
      </p:sp>
      <p:sp>
        <p:nvSpPr>
          <p:cNvPr id="3" name="Dátum helye 2"/>
          <p:cNvSpPr>
            <a:spLocks noGrp="1"/>
          </p:cNvSpPr>
          <p:nvPr>
            <p:ph type="dt" sz="half" idx="10"/>
          </p:nvPr>
        </p:nvSpPr>
        <p:spPr/>
        <p:txBody>
          <a:bodyPr/>
          <a:lstStyle/>
          <a:p>
            <a:fld id="{7152CCF1-FF0A-43CD-AD1B-FEFA41C18628}" type="datetimeFigureOut">
              <a:rPr lang="en-US" smtClean="0"/>
              <a:pPr/>
              <a:t>4/9/2020</a:t>
            </a:fld>
            <a:endParaRPr lang="en-US"/>
          </a:p>
        </p:txBody>
      </p:sp>
      <p:sp>
        <p:nvSpPr>
          <p:cNvPr id="4" name="Élőláb helye 3"/>
          <p:cNvSpPr>
            <a:spLocks noGrp="1"/>
          </p:cNvSpPr>
          <p:nvPr>
            <p:ph type="ftr" sz="quarter" idx="11"/>
          </p:nvPr>
        </p:nvSpPr>
        <p:spPr/>
        <p:txBody>
          <a:bodyPr/>
          <a:lstStyle/>
          <a:p>
            <a:endParaRPr lang="en-US"/>
          </a:p>
        </p:txBody>
      </p:sp>
      <p:sp>
        <p:nvSpPr>
          <p:cNvPr id="5" name="Dia számának helye 4"/>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7152CCF1-FF0A-43CD-AD1B-FEFA41C18628}" type="datetimeFigureOut">
              <a:rPr lang="en-US" smtClean="0"/>
              <a:pPr/>
              <a:t>4/9/2020</a:t>
            </a:fld>
            <a:endParaRPr lang="en-US"/>
          </a:p>
        </p:txBody>
      </p:sp>
      <p:sp>
        <p:nvSpPr>
          <p:cNvPr id="3" name="Élőláb helye 2"/>
          <p:cNvSpPr>
            <a:spLocks noGrp="1"/>
          </p:cNvSpPr>
          <p:nvPr>
            <p:ph type="ftr" sz="quarter" idx="11"/>
          </p:nvPr>
        </p:nvSpPr>
        <p:spPr/>
        <p:txBody>
          <a:bodyPr/>
          <a:lstStyle/>
          <a:p>
            <a:endParaRPr lang="en-US"/>
          </a:p>
        </p:txBody>
      </p:sp>
      <p:sp>
        <p:nvSpPr>
          <p:cNvPr id="4" name="Dia számának helye 3"/>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u-HU"/>
              <a:t>Mintacím szerkesztése</a:t>
            </a:r>
            <a:endParaRPr kumimoji="0" lang="en-US"/>
          </a:p>
        </p:txBody>
      </p:sp>
      <p:sp>
        <p:nvSpPr>
          <p:cNvPr id="3" name="Szöveg hely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u-HU"/>
              <a:t>Mintaszöveg szerkesztése</a:t>
            </a:r>
          </a:p>
        </p:txBody>
      </p:sp>
      <p:sp>
        <p:nvSpPr>
          <p:cNvPr id="4" name="Tartalom helye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5" name="Dátum helye 4"/>
          <p:cNvSpPr>
            <a:spLocks noGrp="1"/>
          </p:cNvSpPr>
          <p:nvPr>
            <p:ph type="dt" sz="half" idx="10"/>
          </p:nvPr>
        </p:nvSpPr>
        <p:spPr/>
        <p:txBody>
          <a:bodyPr/>
          <a:lstStyle/>
          <a:p>
            <a:fld id="{7152CCF1-FF0A-43CD-AD1B-FEFA41C18628}" type="datetimeFigureOut">
              <a:rPr lang="en-US" smtClean="0"/>
              <a:pPr/>
              <a:t>4/9/2020</a:t>
            </a:fld>
            <a:endParaRPr lang="en-US"/>
          </a:p>
        </p:txBody>
      </p:sp>
      <p:sp>
        <p:nvSpPr>
          <p:cNvPr id="6" name="Élőláb helye 5"/>
          <p:cNvSpPr>
            <a:spLocks noGrp="1"/>
          </p:cNvSpPr>
          <p:nvPr>
            <p:ph type="ftr" sz="quarter" idx="11"/>
          </p:nvPr>
        </p:nvSpPr>
        <p:spPr/>
        <p:txBody>
          <a:bodyPr/>
          <a:lstStyle/>
          <a:p>
            <a:endParaRPr lang="en-US"/>
          </a:p>
        </p:txBody>
      </p:sp>
      <p:sp>
        <p:nvSpPr>
          <p:cNvPr id="7" name="Dia számának helye 6"/>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9" name="Egy sarkán kerekítve levágott téglalap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Derékszögű háromszög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Cím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u-HU"/>
              <a:t>Mintacím szerkesztése</a:t>
            </a:r>
            <a:endParaRPr kumimoji="0" lang="en-US"/>
          </a:p>
        </p:txBody>
      </p:sp>
      <p:sp>
        <p:nvSpPr>
          <p:cNvPr id="4" name="Szöveg hely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u-HU"/>
              <a:t>Mintaszöveg szerkesztése</a:t>
            </a:r>
          </a:p>
        </p:txBody>
      </p:sp>
      <p:sp>
        <p:nvSpPr>
          <p:cNvPr id="5" name="Dátum helye 4"/>
          <p:cNvSpPr>
            <a:spLocks noGrp="1"/>
          </p:cNvSpPr>
          <p:nvPr>
            <p:ph type="dt" sz="half" idx="10"/>
          </p:nvPr>
        </p:nvSpPr>
        <p:spPr/>
        <p:txBody>
          <a:bodyPr/>
          <a:lstStyle/>
          <a:p>
            <a:fld id="{7152CCF1-FF0A-43CD-AD1B-FEFA41C18628}" type="datetimeFigureOut">
              <a:rPr lang="en-US" smtClean="0"/>
              <a:pPr/>
              <a:t>4/9/2020</a:t>
            </a:fld>
            <a:endParaRPr lang="en-US"/>
          </a:p>
        </p:txBody>
      </p:sp>
      <p:sp>
        <p:nvSpPr>
          <p:cNvPr id="6" name="Élőláb helye 5"/>
          <p:cNvSpPr>
            <a:spLocks noGrp="1"/>
          </p:cNvSpPr>
          <p:nvPr>
            <p:ph type="ftr" sz="quarter" idx="11"/>
          </p:nvPr>
        </p:nvSpPr>
        <p:spPr/>
        <p:txBody>
          <a:bodyPr/>
          <a:lstStyle/>
          <a:p>
            <a:endParaRPr lang="en-US"/>
          </a:p>
        </p:txBody>
      </p:sp>
      <p:sp>
        <p:nvSpPr>
          <p:cNvPr id="7" name="Dia számának helye 6"/>
          <p:cNvSpPr>
            <a:spLocks noGrp="1"/>
          </p:cNvSpPr>
          <p:nvPr>
            <p:ph type="sldNum" sz="quarter" idx="12"/>
          </p:nvPr>
        </p:nvSpPr>
        <p:spPr>
          <a:xfrm>
            <a:off x="8077200" y="6356350"/>
            <a:ext cx="609600" cy="365125"/>
          </a:xfrm>
        </p:spPr>
        <p:txBody>
          <a:bodyPr/>
          <a:lstStyle/>
          <a:p>
            <a:fld id="{9154A7B6-743D-4E29-8041-85FF4E9E10E5}" type="slidenum">
              <a:rPr lang="en-US" smtClean="0"/>
              <a:pPr/>
              <a:t>‹#›</a:t>
            </a:fld>
            <a:endParaRPr lang="en-US"/>
          </a:p>
        </p:txBody>
      </p:sp>
      <p:sp>
        <p:nvSpPr>
          <p:cNvPr id="3" name="Kép hely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u-HU"/>
              <a:t>Kép beszúrásához kattintson az ikonra</a:t>
            </a:r>
            <a:endParaRPr kumimoji="0" lang="en-US" dirty="0"/>
          </a:p>
        </p:txBody>
      </p:sp>
      <p:sp>
        <p:nvSpPr>
          <p:cNvPr id="10" name="Szabadkézi sokszög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Szabadkézi sokszög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4" name="Dátum helye 3"/>
          <p:cNvSpPr>
            <a:spLocks noGrp="1"/>
          </p:cNvSpPr>
          <p:nvPr>
            <p:ph type="dt" sz="half" idx="10"/>
          </p:nvPr>
        </p:nvSpPr>
        <p:spPr/>
        <p:txBody>
          <a:bodyPr/>
          <a:lstStyle/>
          <a:p>
            <a:fld id="{7152CCF1-FF0A-43CD-AD1B-FEFA41C18628}" type="datetimeFigureOut">
              <a:rPr lang="en-US" smtClean="0"/>
              <a:pPr/>
              <a:t>4/9/2020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914401"/>
            <a:ext cx="2057400" cy="5211763"/>
          </a:xfrm>
        </p:spPr>
        <p:txBody>
          <a:bodyPr vert="eaVert"/>
          <a:lstStyle/>
          <a:p>
            <a:r>
              <a:rPr kumimoji="0" lang="hu-HU"/>
              <a:t>Mintacím szerkesztése</a:t>
            </a:r>
            <a:endParaRPr kumimoji="0" lang="en-US"/>
          </a:p>
        </p:txBody>
      </p:sp>
      <p:sp>
        <p:nvSpPr>
          <p:cNvPr id="3" name="Függőleges szöveg helye 2"/>
          <p:cNvSpPr>
            <a:spLocks noGrp="1"/>
          </p:cNvSpPr>
          <p:nvPr>
            <p:ph type="body" orient="vert" idx="1"/>
          </p:nvPr>
        </p:nvSpPr>
        <p:spPr>
          <a:xfrm>
            <a:off x="457200" y="914401"/>
            <a:ext cx="6019800" cy="5211763"/>
          </a:xfrm>
        </p:spPr>
        <p:txBody>
          <a:bodyPr vert="eaVert"/>
          <a:lstStyle/>
          <a:p>
            <a:pPr lvl="0" eaLnBrk="1" latinLnBrk="0" hangingPunct="1"/>
            <a:r>
              <a:rPr lang="hu-HU"/>
              <a:t>Mintaszöveg szerkesztése</a:t>
            </a:r>
          </a:p>
          <a:p>
            <a:pPr lvl="1" eaLnBrk="1" latinLnBrk="0" hangingPunct="1"/>
            <a:r>
              <a:rPr lang="hu-HU"/>
              <a:t>Második szint</a:t>
            </a:r>
          </a:p>
          <a:p>
            <a:pPr lvl="2" eaLnBrk="1" latinLnBrk="0" hangingPunct="1"/>
            <a:r>
              <a:rPr lang="hu-HU"/>
              <a:t>Harmadik szint</a:t>
            </a:r>
          </a:p>
          <a:p>
            <a:pPr lvl="3" eaLnBrk="1" latinLnBrk="0" hangingPunct="1"/>
            <a:r>
              <a:rPr lang="hu-HU"/>
              <a:t>Negyedik szint</a:t>
            </a:r>
          </a:p>
          <a:p>
            <a:pPr lvl="4" eaLnBrk="1" latinLnBrk="0" hangingPunct="1"/>
            <a:r>
              <a:rPr lang="hu-HU"/>
              <a:t>Ötödik szint</a:t>
            </a:r>
            <a:endParaRPr kumimoji="0" lang="en-US"/>
          </a:p>
        </p:txBody>
      </p:sp>
      <p:sp>
        <p:nvSpPr>
          <p:cNvPr id="4" name="Dátum helye 3"/>
          <p:cNvSpPr>
            <a:spLocks noGrp="1"/>
          </p:cNvSpPr>
          <p:nvPr>
            <p:ph type="dt" sz="half" idx="10"/>
          </p:nvPr>
        </p:nvSpPr>
        <p:spPr/>
        <p:txBody>
          <a:bodyPr/>
          <a:lstStyle/>
          <a:p>
            <a:fld id="{7152CCF1-FF0A-43CD-AD1B-FEFA41C18628}" type="datetimeFigureOut">
              <a:rPr lang="en-US" smtClean="0"/>
              <a:pPr/>
              <a:t>4/9/2020</a:t>
            </a:fld>
            <a:endParaRPr lang="en-US"/>
          </a:p>
        </p:txBody>
      </p:sp>
      <p:sp>
        <p:nvSpPr>
          <p:cNvPr id="5" name="Élőláb helye 4"/>
          <p:cNvSpPr>
            <a:spLocks noGrp="1"/>
          </p:cNvSpPr>
          <p:nvPr>
            <p:ph type="ftr" sz="quarter" idx="11"/>
          </p:nvPr>
        </p:nvSpPr>
        <p:spPr/>
        <p:txBody>
          <a:bodyPr/>
          <a:lstStyle/>
          <a:p>
            <a:endParaRPr lang="en-US"/>
          </a:p>
        </p:txBody>
      </p:sp>
      <p:sp>
        <p:nvSpPr>
          <p:cNvPr id="6" name="Dia számának helye 5"/>
          <p:cNvSpPr>
            <a:spLocks noGrp="1"/>
          </p:cNvSpPr>
          <p:nvPr>
            <p:ph type="sldNum" sz="quarter" idx="12"/>
          </p:nvPr>
        </p:nvSpPr>
        <p:spPr/>
        <p:txBody>
          <a:bodyPr/>
          <a:lstStyle/>
          <a:p>
            <a:fld id="{9154A7B6-743D-4E29-8041-85FF4E9E10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zabadkézi sokszög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Szabadkézi sokszög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Cím hely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u-HU"/>
              <a:t>Mintacím szerkesztése</a:t>
            </a:r>
            <a:endParaRPr kumimoji="0" lang="en-US"/>
          </a:p>
        </p:txBody>
      </p:sp>
      <p:sp>
        <p:nvSpPr>
          <p:cNvPr id="30" name="Szöveg hely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u-HU"/>
              <a:t>Mintaszöveg szerkesztése</a:t>
            </a:r>
          </a:p>
          <a:p>
            <a:pPr lvl="1" eaLnBrk="1" latinLnBrk="0" hangingPunct="1"/>
            <a:r>
              <a:rPr kumimoji="0" lang="hu-HU"/>
              <a:t>Második szint</a:t>
            </a:r>
          </a:p>
          <a:p>
            <a:pPr lvl="2" eaLnBrk="1" latinLnBrk="0" hangingPunct="1"/>
            <a:r>
              <a:rPr kumimoji="0" lang="hu-HU"/>
              <a:t>Harmadik szint</a:t>
            </a:r>
          </a:p>
          <a:p>
            <a:pPr lvl="3" eaLnBrk="1" latinLnBrk="0" hangingPunct="1"/>
            <a:r>
              <a:rPr kumimoji="0" lang="hu-HU"/>
              <a:t>Negyedik szint</a:t>
            </a:r>
          </a:p>
          <a:p>
            <a:pPr lvl="4" eaLnBrk="1" latinLnBrk="0" hangingPunct="1"/>
            <a:r>
              <a:rPr kumimoji="0" lang="hu-HU"/>
              <a:t>Ötödik szint</a:t>
            </a:r>
            <a:endParaRPr kumimoji="0" lang="en-US"/>
          </a:p>
        </p:txBody>
      </p:sp>
      <p:sp>
        <p:nvSpPr>
          <p:cNvPr id="10" name="Dátum hely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152CCF1-FF0A-43CD-AD1B-FEFA41C18628}" type="datetimeFigureOut">
              <a:rPr lang="en-US" smtClean="0"/>
              <a:pPr/>
              <a:t>4/9/2020</a:t>
            </a:fld>
            <a:endParaRPr lang="en-US"/>
          </a:p>
        </p:txBody>
      </p:sp>
      <p:sp>
        <p:nvSpPr>
          <p:cNvPr id="22" name="Élőláb hely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Dia számának hely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154A7B6-743D-4E29-8041-85FF4E9E10E5}" type="slidenum">
              <a:rPr lang="en-US" smtClean="0"/>
              <a:pPr/>
              <a:t>‹#›</a:t>
            </a:fld>
            <a:endParaRPr lang="en-US"/>
          </a:p>
        </p:txBody>
      </p:sp>
      <p:grpSp>
        <p:nvGrpSpPr>
          <p:cNvPr id="2" name="Csoportba foglalás 1"/>
          <p:cNvGrpSpPr/>
          <p:nvPr/>
        </p:nvGrpSpPr>
        <p:grpSpPr>
          <a:xfrm>
            <a:off x="-19017" y="202408"/>
            <a:ext cx="9180548" cy="649224"/>
            <a:chOff x="-19045" y="216550"/>
            <a:chExt cx="9180548" cy="649224"/>
          </a:xfrm>
        </p:grpSpPr>
        <p:sp>
          <p:nvSpPr>
            <p:cNvPr id="12" name="Szabadkézi sokszög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Szabadkézi sokszög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214290"/>
            <a:ext cx="8229600" cy="1143000"/>
          </a:xfrm>
        </p:spPr>
        <p:txBody>
          <a:bodyPr/>
          <a:lstStyle/>
          <a:p>
            <a:pPr algn="ctr" eaLnBrk="1" hangingPunct="1">
              <a:defRPr/>
            </a:pPr>
            <a:r>
              <a:rPr lang="sr-Latn-CS" dirty="0">
                <a:solidFill>
                  <a:srgbClr val="66FFCC"/>
                </a:solidFill>
              </a:rPr>
              <a:t>Potenciometrijska titracija</a:t>
            </a:r>
            <a:endParaRPr lang="en-US" dirty="0">
              <a:solidFill>
                <a:srgbClr val="66FFCC"/>
              </a:solidFill>
            </a:endParaRPr>
          </a:p>
        </p:txBody>
      </p:sp>
      <p:sp>
        <p:nvSpPr>
          <p:cNvPr id="181251" name="Rectangle 3"/>
          <p:cNvSpPr>
            <a:spLocks noGrp="1" noChangeArrowheads="1"/>
          </p:cNvSpPr>
          <p:nvPr>
            <p:ph type="body" idx="1"/>
          </p:nvPr>
        </p:nvSpPr>
        <p:spPr/>
        <p:txBody>
          <a:bodyPr>
            <a:normAutofit lnSpcReduction="10000"/>
          </a:bodyPr>
          <a:lstStyle/>
          <a:p>
            <a:pPr algn="ctr" eaLnBrk="1" hangingPunct="1">
              <a:defRPr/>
            </a:pPr>
            <a:r>
              <a:rPr lang="sr-Latn-CS" sz="2800" dirty="0"/>
              <a:t>To je titracija kod koje se </a:t>
            </a:r>
            <a:r>
              <a:rPr lang="sr-Latn-CS" sz="2800" dirty="0">
                <a:solidFill>
                  <a:srgbClr val="FFFF00"/>
                </a:solidFill>
              </a:rPr>
              <a:t>tačka ekvivalencije</a:t>
            </a:r>
            <a:r>
              <a:rPr lang="sr-Latn-CS" sz="2800" dirty="0"/>
              <a:t> određuje preko </a:t>
            </a:r>
            <a:r>
              <a:rPr lang="sr-Latn-CS" sz="2800" dirty="0">
                <a:solidFill>
                  <a:srgbClr val="FFFF00"/>
                </a:solidFill>
              </a:rPr>
              <a:t>promjene</a:t>
            </a:r>
            <a:r>
              <a:rPr lang="sr-Latn-CS" sz="2800" dirty="0"/>
              <a:t> </a:t>
            </a:r>
            <a:r>
              <a:rPr lang="sr-Latn-CS" sz="2800" dirty="0">
                <a:solidFill>
                  <a:srgbClr val="FFFF00"/>
                </a:solidFill>
              </a:rPr>
              <a:t>elektrodnog potencijala</a:t>
            </a:r>
            <a:r>
              <a:rPr lang="sr-Latn-CS" sz="2800" dirty="0"/>
              <a:t>. </a:t>
            </a:r>
          </a:p>
          <a:p>
            <a:pPr algn="ctr" eaLnBrk="1" hangingPunct="1">
              <a:buFont typeface="Wingdings" pitchFamily="2" charset="2"/>
              <a:buNone/>
              <a:defRPr/>
            </a:pPr>
            <a:r>
              <a:rPr lang="sr-Latn-CS" sz="3600" b="1" dirty="0">
                <a:solidFill>
                  <a:srgbClr val="FF0000"/>
                </a:solidFill>
              </a:rPr>
              <a:t>Izvođenje titracije</a:t>
            </a:r>
          </a:p>
          <a:p>
            <a:pPr algn="ctr" eaLnBrk="1" hangingPunct="1">
              <a:buFont typeface="Wingdings" pitchFamily="2" charset="2"/>
              <a:buNone/>
              <a:defRPr/>
            </a:pPr>
            <a:r>
              <a:rPr lang="sr-Latn-CS" sz="3200" dirty="0"/>
              <a:t>Pomoću ispitivanog rastvora napravi se tzv. </a:t>
            </a:r>
            <a:r>
              <a:rPr lang="sr-Latn-CS" sz="3200" dirty="0">
                <a:solidFill>
                  <a:srgbClr val="66FFFF"/>
                </a:solidFill>
              </a:rPr>
              <a:t>indikatorska elektroda, čiji potencijal zavisi od koncentracije jona koje određujemo</a:t>
            </a:r>
            <a:r>
              <a:rPr lang="sr-Latn-CS" sz="3200" dirty="0"/>
              <a:t>, i poveže se standardnom elektrodom u galvanski spreg.</a:t>
            </a: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1250"/>
                                        </p:tgtEl>
                                        <p:attrNameLst>
                                          <p:attrName>style.visibility</p:attrName>
                                        </p:attrNameLst>
                                      </p:cBhvr>
                                      <p:to>
                                        <p:strVal val="visible"/>
                                      </p:to>
                                    </p:set>
                                    <p:anim calcmode="lin" valueType="num">
                                      <p:cBhvr additive="base">
                                        <p:cTn id="7" dur="500" fill="hold"/>
                                        <p:tgtEl>
                                          <p:spTgt spid="181250"/>
                                        </p:tgtEl>
                                        <p:attrNameLst>
                                          <p:attrName>ppt_x</p:attrName>
                                        </p:attrNameLst>
                                      </p:cBhvr>
                                      <p:tavLst>
                                        <p:tav tm="0">
                                          <p:val>
                                            <p:strVal val="#ppt_x"/>
                                          </p:val>
                                        </p:tav>
                                        <p:tav tm="100000">
                                          <p:val>
                                            <p:strVal val="#ppt_x"/>
                                          </p:val>
                                        </p:tav>
                                      </p:tavLst>
                                    </p:anim>
                                    <p:anim calcmode="lin" valueType="num">
                                      <p:cBhvr additive="base">
                                        <p:cTn id="8" dur="500" fill="hold"/>
                                        <p:tgtEl>
                                          <p:spTgt spid="1812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1251">
                                            <p:txEl>
                                              <p:pRg st="0" end="0"/>
                                            </p:txEl>
                                          </p:spTgt>
                                        </p:tgtEl>
                                        <p:attrNameLst>
                                          <p:attrName>style.visibility</p:attrName>
                                        </p:attrNameLst>
                                      </p:cBhvr>
                                      <p:to>
                                        <p:strVal val="visible"/>
                                      </p:to>
                                    </p:set>
                                    <p:anim calcmode="lin" valueType="num">
                                      <p:cBhvr additive="base">
                                        <p:cTn id="13" dur="500" fill="hold"/>
                                        <p:tgtEl>
                                          <p:spTgt spid="18125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12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181251">
                                            <p:txEl>
                                              <p:pRg st="1" end="1"/>
                                            </p:txEl>
                                          </p:spTgt>
                                        </p:tgtEl>
                                        <p:attrNameLst>
                                          <p:attrName>style.visibility</p:attrName>
                                        </p:attrNameLst>
                                      </p:cBhvr>
                                      <p:to>
                                        <p:strVal val="visible"/>
                                      </p:to>
                                    </p:set>
                                    <p:animEffect transition="in" filter="box(in)">
                                      <p:cBhvr>
                                        <p:cTn id="19" dur="500"/>
                                        <p:tgtEl>
                                          <p:spTgt spid="18125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181251">
                                            <p:txEl>
                                              <p:pRg st="2" end="2"/>
                                            </p:txEl>
                                          </p:spTgt>
                                        </p:tgtEl>
                                        <p:attrNameLst>
                                          <p:attrName>style.visibility</p:attrName>
                                        </p:attrNameLst>
                                      </p:cBhvr>
                                      <p:to>
                                        <p:strVal val="visible"/>
                                      </p:to>
                                    </p:set>
                                    <p:animEffect transition="in" filter="box(in)">
                                      <p:cBhvr>
                                        <p:cTn id="24" dur="500"/>
                                        <p:tgtEl>
                                          <p:spTgt spid="181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p:cNvSpPr>
            <a:spLocks noGrp="1" noChangeArrowheads="1"/>
          </p:cNvSpPr>
          <p:nvPr>
            <p:ph type="body" idx="1"/>
          </p:nvPr>
        </p:nvSpPr>
        <p:spPr>
          <a:xfrm>
            <a:off x="457200" y="304800"/>
            <a:ext cx="8229600" cy="5826125"/>
          </a:xfrm>
        </p:spPr>
        <p:txBody>
          <a:bodyPr/>
          <a:lstStyle/>
          <a:p>
            <a:pPr algn="ctr" eaLnBrk="1" hangingPunct="1">
              <a:defRPr/>
            </a:pPr>
            <a:r>
              <a:rPr lang="sr-Latn-CS" sz="2800" dirty="0"/>
              <a:t>Dobijenom </a:t>
            </a:r>
            <a:r>
              <a:rPr lang="sr-Latn-CS" sz="2800" dirty="0">
                <a:solidFill>
                  <a:srgbClr val="66FFFF"/>
                </a:solidFill>
              </a:rPr>
              <a:t>spregu se kompenzuje EMS</a:t>
            </a:r>
            <a:r>
              <a:rPr lang="sr-Latn-CS" sz="2800" dirty="0"/>
              <a:t>., a zatim se rastvoru indikatorske elektrode </a:t>
            </a:r>
            <a:r>
              <a:rPr lang="sr-Latn-CS" sz="2800" dirty="0">
                <a:solidFill>
                  <a:srgbClr val="FFFF00"/>
                </a:solidFill>
              </a:rPr>
              <a:t>dodaje titraciono sredstvo, koje reaguje sa ispitivanim jonima</a:t>
            </a:r>
            <a:r>
              <a:rPr lang="sr-Latn-CS" sz="2800" dirty="0"/>
              <a:t> prevodeći ih u talog ili slabo disosovano jedinjenje.</a:t>
            </a:r>
          </a:p>
          <a:p>
            <a:pPr algn="ctr" eaLnBrk="1" hangingPunct="1">
              <a:defRPr/>
            </a:pPr>
            <a:r>
              <a:rPr lang="sr-Latn-CS" sz="2800" dirty="0"/>
              <a:t>Na taj način se </a:t>
            </a:r>
            <a:r>
              <a:rPr lang="sr-Latn-CS" sz="2800" dirty="0">
                <a:solidFill>
                  <a:srgbClr val="66FFFF"/>
                </a:solidFill>
              </a:rPr>
              <a:t>smanjuje koncentracija</a:t>
            </a:r>
            <a:r>
              <a:rPr lang="sr-Latn-CS" sz="2800" dirty="0"/>
              <a:t> karakterističnih jona u rastvoru, a zavisno od nje </a:t>
            </a:r>
            <a:r>
              <a:rPr lang="sr-Latn-CS" sz="2800" dirty="0">
                <a:solidFill>
                  <a:srgbClr val="66FFFF"/>
                </a:solidFill>
              </a:rPr>
              <a:t>mijenja se i potencijal indikatorske elektrode</a:t>
            </a:r>
            <a:r>
              <a:rPr lang="sr-Latn-CS" sz="2800" dirty="0"/>
              <a:t> odnosno EMS. sprega.</a:t>
            </a:r>
          </a:p>
          <a:p>
            <a:pPr algn="ctr" eaLnBrk="1" hangingPunct="1">
              <a:defRPr/>
            </a:pPr>
            <a:r>
              <a:rPr lang="sr-Latn-CS" sz="3200" dirty="0"/>
              <a:t>EMS. sprega treba kompenzovati posle svakog dodavanja iz birete.</a:t>
            </a: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 calcmode="lin" valueType="num">
                                      <p:cBhvr additive="base">
                                        <p:cTn id="7" dur="500" fill="hold"/>
                                        <p:tgtEl>
                                          <p:spTgt spid="1822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22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82275">
                                            <p:txEl>
                                              <p:pRg st="1" end="1"/>
                                            </p:txEl>
                                          </p:spTgt>
                                        </p:tgtEl>
                                        <p:attrNameLst>
                                          <p:attrName>style.visibility</p:attrName>
                                        </p:attrNameLst>
                                      </p:cBhvr>
                                      <p:to>
                                        <p:strVal val="visible"/>
                                      </p:to>
                                    </p:set>
                                    <p:animEffect transition="in" filter="box(in)">
                                      <p:cBhvr>
                                        <p:cTn id="13" dur="500"/>
                                        <p:tgtEl>
                                          <p:spTgt spid="18227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82275">
                                            <p:txEl>
                                              <p:pRg st="2" end="2"/>
                                            </p:txEl>
                                          </p:spTgt>
                                        </p:tgtEl>
                                        <p:attrNameLst>
                                          <p:attrName>style.visibility</p:attrName>
                                        </p:attrNameLst>
                                      </p:cBhvr>
                                      <p:to>
                                        <p:strVal val="visible"/>
                                      </p:to>
                                    </p:set>
                                    <p:animEffect transition="in" filter="blinds(horizontal)">
                                      <p:cBhvr>
                                        <p:cTn id="18" dur="500"/>
                                        <p:tgtEl>
                                          <p:spTgt spid="182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4B7329-3120-4D9E-8EB3-AF6CA27C5B4D}"/>
              </a:ext>
            </a:extLst>
          </p:cNvPr>
          <p:cNvSpPr>
            <a:spLocks noGrp="1"/>
          </p:cNvSpPr>
          <p:nvPr>
            <p:ph idx="1"/>
          </p:nvPr>
        </p:nvSpPr>
        <p:spPr>
          <a:xfrm>
            <a:off x="457200" y="0"/>
            <a:ext cx="8229600" cy="6324600"/>
          </a:xfrm>
        </p:spPr>
        <p:txBody>
          <a:bodyPr/>
          <a:lstStyle/>
          <a:p>
            <a:r>
              <a:rPr lang="sr-Latn-ME" sz="3200" dirty="0"/>
              <a:t>Promjena potencijala u početku titracije su male ,ali što se više približavamo tački ekvivalencije promjene potencijala su sve veće (za isti dodatak titracionog sredstva),da bi na samoj tački ekvivalencije ta promjena dostigla maksimalnu vrijednost.(slika a)</a:t>
            </a:r>
          </a:p>
          <a:p>
            <a:pPr marL="0" indent="0">
              <a:buNone/>
            </a:pPr>
            <a:endParaRPr lang="sr-Latn-ME" sz="3200" dirty="0"/>
          </a:p>
          <a:p>
            <a:r>
              <a:rPr lang="sr-Latn-ME" sz="3200" dirty="0"/>
              <a:t>Prevojna tačka krive ,čija je apscisa TE ,predstavlja tačku ekvivalencije.</a:t>
            </a:r>
          </a:p>
          <a:p>
            <a:endParaRPr lang="sr-Latn-ME" dirty="0"/>
          </a:p>
        </p:txBody>
      </p:sp>
    </p:spTree>
    <p:extLst>
      <p:ext uri="{BB962C8B-B14F-4D97-AF65-F5344CB8AC3E}">
        <p14:creationId xmlns:p14="http://schemas.microsoft.com/office/powerpoint/2010/main" val="2713759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F008615-A319-4C08-B007-AE3C0EDF682D}"/>
                  </a:ext>
                </a:extLst>
              </p:cNvPr>
              <p:cNvSpPr>
                <a:spLocks noGrp="1"/>
              </p:cNvSpPr>
              <p:nvPr>
                <p:ph idx="1"/>
              </p:nvPr>
            </p:nvSpPr>
            <p:spPr>
              <a:xfrm>
                <a:off x="457200" y="260648"/>
                <a:ext cx="8229600" cy="6063952"/>
              </a:xfrm>
            </p:spPr>
            <p:txBody>
              <a:bodyPr>
                <a:normAutofit fontScale="25000" lnSpcReduction="20000"/>
              </a:bodyPr>
              <a:lstStyle/>
              <a:p>
                <a:r>
                  <a:rPr lang="sr-Latn-ME" sz="12800" dirty="0"/>
                  <a:t>Poslije tačke ekvivalencije potencijal i dalje opada ,jer se dodavanjem zajedničkog jona ravnoteža pomjera na stranu teško rastvorljivog odnosno slabo disosovanog jedinjenja.</a:t>
                </a:r>
              </a:p>
              <a:p>
                <a:endParaRPr lang="sr-Latn-ME" sz="12800" dirty="0"/>
              </a:p>
              <a:p>
                <a:pPr>
                  <a:lnSpc>
                    <a:spcPct val="107000"/>
                  </a:lnSpc>
                  <a:spcAft>
                    <a:spcPts val="800"/>
                  </a:spcAft>
                </a:pPr>
                <a:r>
                  <a:rPr lang="sr-Latn-ME" sz="12800" dirty="0"/>
                  <a:t>Umjesto potencijala E ,može se na dijagram nanositi količnik </a:t>
                </a:r>
                <a14:m>
                  <m:oMath xmlns:m="http://schemas.openxmlformats.org/officeDocument/2006/math">
                    <m:r>
                      <a:rPr lang="sr-Latn-ME" sz="12800" i="1">
                        <a:latin typeface="Cambria Math" panose="02040503050406030204" pitchFamily="18" charset="0"/>
                        <a:ea typeface="Calibri" panose="020F0502020204030204" pitchFamily="34" charset="0"/>
                        <a:cs typeface="Times New Roman" panose="02020603050405020304" pitchFamily="18" charset="0"/>
                      </a:rPr>
                      <m:t>∆</m:t>
                    </m:r>
                    <m:r>
                      <a:rPr lang="sr-Latn-ME" sz="12800" i="1">
                        <a:latin typeface="Cambria Math" panose="02040503050406030204" pitchFamily="18" charset="0"/>
                        <a:ea typeface="Calibri" panose="020F0502020204030204" pitchFamily="34" charset="0"/>
                        <a:cs typeface="Times New Roman" panose="02020603050405020304" pitchFamily="18" charset="0"/>
                      </a:rPr>
                      <m:t>𝐸</m:t>
                    </m:r>
                    <m:r>
                      <a:rPr lang="sr-Latn-ME" sz="12800" i="1">
                        <a:latin typeface="Cambria Math" panose="02040503050406030204" pitchFamily="18" charset="0"/>
                        <a:ea typeface="Calibri" panose="020F0502020204030204" pitchFamily="34" charset="0"/>
                        <a:cs typeface="Times New Roman" panose="02020603050405020304" pitchFamily="18" charset="0"/>
                      </a:rPr>
                      <m:t>/∆</m:t>
                    </m:r>
                  </m:oMath>
                </a14:m>
                <a:r>
                  <a:rPr lang="sr-Latn-ME" sz="12800" dirty="0">
                    <a:latin typeface="Calibri" panose="020F0502020204030204" pitchFamily="34" charset="0"/>
                    <a:ea typeface="Calibri" panose="020F0502020204030204" pitchFamily="34" charset="0"/>
                    <a:cs typeface="Times New Roman" panose="02020603050405020304" pitchFamily="18" charset="0"/>
                  </a:rPr>
                  <a:t>V.</a:t>
                </a:r>
              </a:p>
              <a:p>
                <a:pPr>
                  <a:lnSpc>
                    <a:spcPct val="107000"/>
                  </a:lnSpc>
                  <a:spcAft>
                    <a:spcPts val="800"/>
                  </a:spcAft>
                </a:pPr>
                <a:r>
                  <a:rPr lang="sr-Latn-ME" sz="12800" dirty="0">
                    <a:latin typeface="Calibri" panose="020F0502020204030204" pitchFamily="34" charset="0"/>
                    <a:ea typeface="Calibri" panose="020F0502020204030204" pitchFamily="34" charset="0"/>
                    <a:cs typeface="Times New Roman" panose="02020603050405020304" pitchFamily="18" charset="0"/>
                  </a:rPr>
                  <a:t>Kriva koja se ovako dobija data ja na slici b).</a:t>
                </a:r>
              </a:p>
              <a:p>
                <a:pPr>
                  <a:lnSpc>
                    <a:spcPct val="107000"/>
                  </a:lnSpc>
                  <a:spcAft>
                    <a:spcPts val="800"/>
                  </a:spcAft>
                </a:pPr>
                <a:endParaRPr lang="sr-Latn-ME" sz="1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r-Latn-ME" sz="12800" dirty="0">
                    <a:latin typeface="Calibri" panose="020F0502020204030204" pitchFamily="34" charset="0"/>
                    <a:ea typeface="Calibri" panose="020F0502020204030204" pitchFamily="34" charset="0"/>
                    <a:cs typeface="Times New Roman" panose="02020603050405020304" pitchFamily="18" charset="0"/>
                  </a:rPr>
                  <a:t>Maksimum ove krive ,tj. tačka za koju količnik </a:t>
                </a:r>
                <a14:m>
                  <m:oMath xmlns:m="http://schemas.openxmlformats.org/officeDocument/2006/math">
                    <m:r>
                      <a:rPr lang="sr-Latn-ME" sz="12800" i="1">
                        <a:solidFill>
                          <a:prstClr val="white"/>
                        </a:solidFill>
                        <a:latin typeface="Cambria Math" panose="02040503050406030204" pitchFamily="18" charset="0"/>
                        <a:ea typeface="Calibri" panose="020F0502020204030204" pitchFamily="34" charset="0"/>
                        <a:cs typeface="Times New Roman" panose="02020603050405020304" pitchFamily="18" charset="0"/>
                      </a:rPr>
                      <m:t>∆</m:t>
                    </m:r>
                    <m:r>
                      <a:rPr lang="sr-Latn-ME" sz="12800" i="1">
                        <a:solidFill>
                          <a:prstClr val="white"/>
                        </a:solidFill>
                        <a:latin typeface="Cambria Math" panose="02040503050406030204" pitchFamily="18" charset="0"/>
                        <a:ea typeface="Calibri" panose="020F0502020204030204" pitchFamily="34" charset="0"/>
                        <a:cs typeface="Times New Roman" panose="02020603050405020304" pitchFamily="18" charset="0"/>
                      </a:rPr>
                      <m:t>𝐸</m:t>
                    </m:r>
                    <m:r>
                      <a:rPr lang="sr-Latn-ME" sz="12800" i="1">
                        <a:solidFill>
                          <a:prstClr val="white"/>
                        </a:solidFill>
                        <a:latin typeface="Cambria Math" panose="02040503050406030204" pitchFamily="18" charset="0"/>
                        <a:ea typeface="Calibri" panose="020F0502020204030204" pitchFamily="34" charset="0"/>
                        <a:cs typeface="Times New Roman" panose="02020603050405020304" pitchFamily="18" charset="0"/>
                      </a:rPr>
                      <m:t>/∆</m:t>
                    </m:r>
                  </m:oMath>
                </a14:m>
                <a:r>
                  <a:rPr lang="sr-Latn-ME" sz="12800" dirty="0">
                    <a:latin typeface="Calibri" panose="020F0502020204030204" pitchFamily="34" charset="0"/>
                    <a:ea typeface="Calibri" panose="020F0502020204030204" pitchFamily="34" charset="0"/>
                    <a:cs typeface="Times New Roman" panose="02020603050405020304" pitchFamily="18" charset="0"/>
                  </a:rPr>
                  <a:t>V  dostiže najveću vrijednost ,odgovara tački ekvivalencije.</a:t>
                </a:r>
              </a:p>
              <a:p>
                <a:pPr marL="0" indent="0">
                  <a:lnSpc>
                    <a:spcPct val="107000"/>
                  </a:lnSpc>
                  <a:spcAft>
                    <a:spcPts val="800"/>
                  </a:spcAft>
                  <a:buNone/>
                </a:pPr>
                <a:endParaRPr lang="sr-Latn-ME" sz="12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r-Latn-ME" sz="12800" dirty="0"/>
                  <a:t> </a:t>
                </a:r>
              </a:p>
              <a:p>
                <a:pPr marL="0" indent="0">
                  <a:buNone/>
                </a:pPr>
                <a:endParaRPr lang="sr-Latn-ME" sz="12800" dirty="0"/>
              </a:p>
              <a:p>
                <a:pPr marL="0" indent="0">
                  <a:buNone/>
                </a:pPr>
                <a:endParaRPr lang="sr-Latn-ME" sz="12800" dirty="0"/>
              </a:p>
              <a:p>
                <a:endParaRPr lang="sr-Latn-ME" dirty="0"/>
              </a:p>
            </p:txBody>
          </p:sp>
        </mc:Choice>
        <mc:Fallback>
          <p:sp>
            <p:nvSpPr>
              <p:cNvPr id="3" name="Content Placeholder 2">
                <a:extLst>
                  <a:ext uri="{FF2B5EF4-FFF2-40B4-BE49-F238E27FC236}">
                    <a16:creationId xmlns:a16="http://schemas.microsoft.com/office/drawing/2014/main" id="{5F008615-A319-4C08-B007-AE3C0EDF682D}"/>
                  </a:ext>
                </a:extLst>
              </p:cNvPr>
              <p:cNvSpPr>
                <a:spLocks noGrp="1" noRot="1" noChangeAspect="1" noMove="1" noResize="1" noEditPoints="1" noAdjustHandles="1" noChangeArrowheads="1" noChangeShapeType="1" noTextEdit="1"/>
              </p:cNvSpPr>
              <p:nvPr>
                <p:ph idx="1"/>
              </p:nvPr>
            </p:nvSpPr>
            <p:spPr>
              <a:xfrm>
                <a:off x="457200" y="260648"/>
                <a:ext cx="8229600" cy="6063952"/>
              </a:xfrm>
              <a:blipFill>
                <a:blip r:embed="rId2"/>
                <a:stretch>
                  <a:fillRect l="-1333" t="-2915" r="-2296" b="-5528"/>
                </a:stretch>
              </a:blipFill>
            </p:spPr>
            <p:txBody>
              <a:bodyPr/>
              <a:lstStyle/>
              <a:p>
                <a:r>
                  <a:rPr lang="sr-Latn-ME">
                    <a:noFill/>
                  </a:rPr>
                  <a:t> </a:t>
                </a:r>
              </a:p>
            </p:txBody>
          </p:sp>
        </mc:Fallback>
      </mc:AlternateContent>
    </p:spTree>
    <p:extLst>
      <p:ext uri="{BB962C8B-B14F-4D97-AF65-F5344CB8AC3E}">
        <p14:creationId xmlns:p14="http://schemas.microsoft.com/office/powerpoint/2010/main" val="414723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4"/>
          <p:cNvPicPr>
            <a:picLocks noChangeAspect="1" noChangeArrowheads="1"/>
          </p:cNvPicPr>
          <p:nvPr/>
        </p:nvPicPr>
        <p:blipFill>
          <a:blip r:embed="rId2" cstate="print"/>
          <a:srcRect/>
          <a:stretch>
            <a:fillRect/>
          </a:stretch>
        </p:blipFill>
        <p:spPr bwMode="auto">
          <a:xfrm>
            <a:off x="914400" y="762000"/>
            <a:ext cx="7696200" cy="3292475"/>
          </a:xfrm>
          <a:prstGeom prst="rect">
            <a:avLst/>
          </a:prstGeom>
          <a:noFill/>
          <a:ln w="9525">
            <a:noFill/>
            <a:miter lim="800000"/>
            <a:headEnd/>
            <a:tailEnd/>
          </a:ln>
        </p:spPr>
      </p:pic>
      <p:sp>
        <p:nvSpPr>
          <p:cNvPr id="124931" name="Text Box 5"/>
          <p:cNvSpPr txBox="1">
            <a:spLocks noChangeArrowheads="1"/>
          </p:cNvSpPr>
          <p:nvPr/>
        </p:nvSpPr>
        <p:spPr bwMode="auto">
          <a:xfrm>
            <a:off x="4038600" y="3443288"/>
            <a:ext cx="838200" cy="366712"/>
          </a:xfrm>
          <a:prstGeom prst="rect">
            <a:avLst/>
          </a:prstGeom>
          <a:noFill/>
          <a:ln w="9525">
            <a:noFill/>
            <a:miter lim="800000"/>
            <a:headEnd/>
            <a:tailEnd/>
          </a:ln>
        </p:spPr>
        <p:txBody>
          <a:bodyPr>
            <a:spAutoFit/>
          </a:bodyPr>
          <a:lstStyle/>
          <a:p>
            <a:pPr>
              <a:spcBef>
                <a:spcPct val="50000"/>
              </a:spcBef>
            </a:pPr>
            <a:r>
              <a:rPr lang="en-US" b="1">
                <a:solidFill>
                  <a:srgbClr val="000000"/>
                </a:solidFill>
                <a:sym typeface="Symbol" pitchFamily="18" charset="2"/>
              </a:rPr>
              <a:t></a:t>
            </a:r>
            <a:r>
              <a:rPr lang="sr-Latn-CS" b="1">
                <a:solidFill>
                  <a:srgbClr val="000000"/>
                </a:solidFill>
                <a:sym typeface="Symbol" pitchFamily="18" charset="2"/>
              </a:rPr>
              <a:t>cm</a:t>
            </a:r>
            <a:r>
              <a:rPr lang="sr-Latn-CS" b="1" baseline="30000">
                <a:solidFill>
                  <a:srgbClr val="000000"/>
                </a:solidFill>
                <a:sym typeface="Symbol" pitchFamily="18" charset="2"/>
              </a:rPr>
              <a:t>3</a:t>
            </a:r>
            <a:r>
              <a:rPr lang="en-US" b="1">
                <a:solidFill>
                  <a:srgbClr val="000000"/>
                </a:solidFill>
                <a:sym typeface="Symbol" pitchFamily="18" charset="2"/>
              </a:rPr>
              <a:t></a:t>
            </a:r>
          </a:p>
        </p:txBody>
      </p:sp>
      <p:sp>
        <p:nvSpPr>
          <p:cNvPr id="124932" name="Text Box 6"/>
          <p:cNvSpPr txBox="1">
            <a:spLocks noChangeArrowheads="1"/>
          </p:cNvSpPr>
          <p:nvPr/>
        </p:nvSpPr>
        <p:spPr bwMode="auto">
          <a:xfrm>
            <a:off x="914400" y="1371600"/>
            <a:ext cx="4572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sym typeface="Symbol" pitchFamily="18" charset="2"/>
              </a:rPr>
              <a:t></a:t>
            </a:r>
            <a:r>
              <a:rPr lang="sr-Latn-CS" sz="1600" b="1">
                <a:solidFill>
                  <a:srgbClr val="000000"/>
                </a:solidFill>
                <a:sym typeface="Symbol" pitchFamily="18" charset="2"/>
              </a:rPr>
              <a:t>V</a:t>
            </a:r>
            <a:r>
              <a:rPr lang="en-US" sz="1600" b="1">
                <a:solidFill>
                  <a:srgbClr val="000000"/>
                </a:solidFill>
                <a:sym typeface="Symbol" pitchFamily="18" charset="2"/>
              </a:rPr>
              <a: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Grp="1" noChangeArrowheads="1"/>
          </p:cNvSpPr>
          <p:nvPr>
            <p:ph type="body" idx="1"/>
          </p:nvPr>
        </p:nvSpPr>
        <p:spPr>
          <a:xfrm>
            <a:off x="457200" y="381000"/>
            <a:ext cx="8229600" cy="5749925"/>
          </a:xfrm>
        </p:spPr>
        <p:txBody>
          <a:bodyPr>
            <a:normAutofit/>
          </a:bodyPr>
          <a:lstStyle/>
          <a:p>
            <a:pPr eaLnBrk="1" hangingPunct="1">
              <a:defRPr/>
            </a:pPr>
            <a:r>
              <a:rPr lang="sr-Latn-CS" sz="3200" dirty="0">
                <a:solidFill>
                  <a:srgbClr val="66FF33"/>
                </a:solidFill>
              </a:rPr>
              <a:t>Primjena potenciometrijske titracije:</a:t>
            </a:r>
          </a:p>
          <a:p>
            <a:pPr lvl="1" eaLnBrk="1" hangingPunct="1">
              <a:defRPr/>
            </a:pPr>
            <a:r>
              <a:rPr lang="sr-Latn-CS" sz="3200" dirty="0"/>
              <a:t>Kod reakcija neutralizacije;</a:t>
            </a:r>
          </a:p>
          <a:p>
            <a:pPr lvl="1" eaLnBrk="1" hangingPunct="1">
              <a:defRPr/>
            </a:pPr>
            <a:r>
              <a:rPr lang="sr-Latn-CS" sz="3200" dirty="0"/>
              <a:t>Taložnih reakcija;</a:t>
            </a:r>
          </a:p>
          <a:p>
            <a:pPr lvl="1" eaLnBrk="1" hangingPunct="1">
              <a:defRPr/>
            </a:pPr>
            <a:r>
              <a:rPr lang="sr-Latn-CS" sz="3200" dirty="0"/>
              <a:t>Reakcija oksidoredukcije i u </a:t>
            </a:r>
          </a:p>
          <a:p>
            <a:pPr lvl="1" eaLnBrk="1" hangingPunct="1">
              <a:defRPr/>
            </a:pPr>
            <a:r>
              <a:rPr lang="sr-Latn-CS" sz="3200" dirty="0"/>
              <a:t>onim slučajevima kada se promena boje indikatora u tački ekvivalencije teško uočava.</a:t>
            </a: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23">
                                            <p:txEl>
                                              <p:pRg st="0" end="0"/>
                                            </p:txEl>
                                          </p:spTgt>
                                        </p:tgtEl>
                                        <p:attrNameLst>
                                          <p:attrName>style.visibility</p:attrName>
                                        </p:attrNameLst>
                                      </p:cBhvr>
                                      <p:to>
                                        <p:strVal val="visible"/>
                                      </p:to>
                                    </p:set>
                                    <p:anim calcmode="lin" valueType="num">
                                      <p:cBhvr additive="base">
                                        <p:cTn id="7" dur="500" fill="hold"/>
                                        <p:tgtEl>
                                          <p:spTgt spid="1843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23">
                                            <p:txEl>
                                              <p:pRg st="1" end="1"/>
                                            </p:txEl>
                                          </p:spTgt>
                                        </p:tgtEl>
                                        <p:attrNameLst>
                                          <p:attrName>style.visibility</p:attrName>
                                        </p:attrNameLst>
                                      </p:cBhvr>
                                      <p:to>
                                        <p:strVal val="visible"/>
                                      </p:to>
                                    </p:set>
                                    <p:anim calcmode="lin" valueType="num">
                                      <p:cBhvr additive="base">
                                        <p:cTn id="13" dur="500" fill="hold"/>
                                        <p:tgtEl>
                                          <p:spTgt spid="1843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23">
                                            <p:txEl>
                                              <p:pRg st="2" end="2"/>
                                            </p:txEl>
                                          </p:spTgt>
                                        </p:tgtEl>
                                        <p:attrNameLst>
                                          <p:attrName>style.visibility</p:attrName>
                                        </p:attrNameLst>
                                      </p:cBhvr>
                                      <p:to>
                                        <p:strVal val="visible"/>
                                      </p:to>
                                    </p:set>
                                    <p:anim calcmode="lin" valueType="num">
                                      <p:cBhvr additive="base">
                                        <p:cTn id="19" dur="500" fill="hold"/>
                                        <p:tgtEl>
                                          <p:spTgt spid="1843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23">
                                            <p:txEl>
                                              <p:pRg st="3" end="3"/>
                                            </p:txEl>
                                          </p:spTgt>
                                        </p:tgtEl>
                                        <p:attrNameLst>
                                          <p:attrName>style.visibility</p:attrName>
                                        </p:attrNameLst>
                                      </p:cBhvr>
                                      <p:to>
                                        <p:strVal val="visible"/>
                                      </p:to>
                                    </p:set>
                                    <p:anim calcmode="lin" valueType="num">
                                      <p:cBhvr additive="base">
                                        <p:cTn id="25" dur="500" fill="hold"/>
                                        <p:tgtEl>
                                          <p:spTgt spid="1843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4323">
                                            <p:txEl>
                                              <p:pRg st="4" end="4"/>
                                            </p:txEl>
                                          </p:spTgt>
                                        </p:tgtEl>
                                        <p:attrNameLst>
                                          <p:attrName>style.visibility</p:attrName>
                                        </p:attrNameLst>
                                      </p:cBhvr>
                                      <p:to>
                                        <p:strVal val="visible"/>
                                      </p:to>
                                    </p:set>
                                    <p:anim calcmode="lin" valueType="num">
                                      <p:cBhvr additive="base">
                                        <p:cTn id="31" dur="500" fill="hold"/>
                                        <p:tgtEl>
                                          <p:spTgt spid="1843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Áramlás">
  <a:themeElements>
    <a:clrScheme name="Áramlás">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Klasszikus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130</TotalTime>
  <Words>277</Words>
  <Application>Microsoft Office PowerPoint</Application>
  <PresentationFormat>On-screen Show (4:3)</PresentationFormat>
  <Paragraphs>26</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Cambria Math</vt:lpstr>
      <vt:lpstr>Wingdings</vt:lpstr>
      <vt:lpstr>Wingdings 2</vt:lpstr>
      <vt:lpstr>Áramlás</vt:lpstr>
      <vt:lpstr>Potenciometrijska titracija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Potenciometrijska merenja</dc:title>
  <dc:creator>varga istvan</dc:creator>
  <cp:lastModifiedBy>User</cp:lastModifiedBy>
  <cp:revision>9</cp:revision>
  <dcterms:created xsi:type="dcterms:W3CDTF">2010-03-05T18:21:07Z</dcterms:created>
  <dcterms:modified xsi:type="dcterms:W3CDTF">2020-04-09T14:03:42Z</dcterms:modified>
</cp:coreProperties>
</file>