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4" r:id="rId6"/>
    <p:sldId id="268" r:id="rId7"/>
    <p:sldId id="265" r:id="rId8"/>
    <p:sldId id="266" r:id="rId9"/>
    <p:sldId id="267" r:id="rId10"/>
    <p:sldId id="269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84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3EA81-4470-4EC9-B2AD-1FD5E2D9D9AD}" type="datetimeFigureOut">
              <a:rPr lang="sr-Latn-ME" smtClean="0"/>
              <a:t>19.4.2020.</a:t>
            </a:fld>
            <a:endParaRPr lang="sr-Latn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B1202-0D90-41BF-9F3B-D0B474217BDE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25851987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3EA81-4470-4EC9-B2AD-1FD5E2D9D9AD}" type="datetimeFigureOut">
              <a:rPr lang="sr-Latn-ME" smtClean="0"/>
              <a:t>19.4.2020.</a:t>
            </a:fld>
            <a:endParaRPr lang="sr-Latn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B1202-0D90-41BF-9F3B-D0B474217BDE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1468910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3EA81-4470-4EC9-B2AD-1FD5E2D9D9AD}" type="datetimeFigureOut">
              <a:rPr lang="sr-Latn-ME" smtClean="0"/>
              <a:t>19.4.2020.</a:t>
            </a:fld>
            <a:endParaRPr lang="sr-Latn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B1202-0D90-41BF-9F3B-D0B474217BDE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1598087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3EA81-4470-4EC9-B2AD-1FD5E2D9D9AD}" type="datetimeFigureOut">
              <a:rPr lang="sr-Latn-ME" smtClean="0"/>
              <a:t>19.4.2020.</a:t>
            </a:fld>
            <a:endParaRPr lang="sr-Latn-M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B1202-0D90-41BF-9F3B-D0B474217BDE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3362065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3EA81-4470-4EC9-B2AD-1FD5E2D9D9AD}" type="datetimeFigureOut">
              <a:rPr lang="sr-Latn-ME" smtClean="0"/>
              <a:t>19.4.2020.</a:t>
            </a:fld>
            <a:endParaRPr lang="sr-Latn-M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B1202-0D90-41BF-9F3B-D0B474217BDE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4232351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3EA81-4470-4EC9-B2AD-1FD5E2D9D9AD}" type="datetimeFigureOut">
              <a:rPr lang="sr-Latn-ME" smtClean="0"/>
              <a:t>19.4.2020.</a:t>
            </a:fld>
            <a:endParaRPr lang="sr-Latn-M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B1202-0D90-41BF-9F3B-D0B474217BDE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379716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3EA81-4470-4EC9-B2AD-1FD5E2D9D9AD}" type="datetimeFigureOut">
              <a:rPr lang="sr-Latn-ME" smtClean="0"/>
              <a:t>19.4.2020.</a:t>
            </a:fld>
            <a:endParaRPr lang="sr-Latn-M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B1202-0D90-41BF-9F3B-D0B474217BDE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3423764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3EA81-4470-4EC9-B2AD-1FD5E2D9D9AD}" type="datetimeFigureOut">
              <a:rPr lang="sr-Latn-ME" smtClean="0"/>
              <a:t>19.4.2020.</a:t>
            </a:fld>
            <a:endParaRPr lang="sr-Latn-M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B1202-0D90-41BF-9F3B-D0B474217BDE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1898226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3EA81-4470-4EC9-B2AD-1FD5E2D9D9AD}" type="datetimeFigureOut">
              <a:rPr lang="sr-Latn-ME" smtClean="0"/>
              <a:t>19.4.2020.</a:t>
            </a:fld>
            <a:endParaRPr lang="sr-Latn-M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B1202-0D90-41BF-9F3B-D0B474217BDE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1339886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3EA81-4470-4EC9-B2AD-1FD5E2D9D9AD}" type="datetimeFigureOut">
              <a:rPr lang="sr-Latn-ME" smtClean="0"/>
              <a:t>19.4.2020.</a:t>
            </a:fld>
            <a:endParaRPr lang="sr-Latn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B1202-0D90-41BF-9F3B-D0B474217BDE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2484229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3EA81-4470-4EC9-B2AD-1FD5E2D9D9AD}" type="datetimeFigureOut">
              <a:rPr lang="sr-Latn-ME" smtClean="0"/>
              <a:t>19.4.2020.</a:t>
            </a:fld>
            <a:endParaRPr lang="sr-Latn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B1202-0D90-41BF-9F3B-D0B474217BDE}" type="slidenum">
              <a:rPr lang="sr-Latn-ME" smtClean="0"/>
              <a:t>‹#›</a:t>
            </a:fld>
            <a:endParaRPr lang="sr-Latn-ME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985414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3EA81-4470-4EC9-B2AD-1FD5E2D9D9AD}" type="datetimeFigureOut">
              <a:rPr lang="sr-Latn-ME" smtClean="0"/>
              <a:t>19.4.2020.</a:t>
            </a:fld>
            <a:endParaRPr lang="sr-Latn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B1202-0D90-41BF-9F3B-D0B474217BDE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21412750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3EA81-4470-4EC9-B2AD-1FD5E2D9D9AD}" type="datetimeFigureOut">
              <a:rPr lang="sr-Latn-ME" smtClean="0"/>
              <a:t>19.4.2020.</a:t>
            </a:fld>
            <a:endParaRPr lang="sr-Latn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B1202-0D90-41BF-9F3B-D0B474217BDE}" type="slidenum">
              <a:rPr lang="sr-Latn-ME" smtClean="0"/>
              <a:t>‹#›</a:t>
            </a:fld>
            <a:endParaRPr lang="sr-Latn-ME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54287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3EA81-4470-4EC9-B2AD-1FD5E2D9D9AD}" type="datetimeFigureOut">
              <a:rPr lang="sr-Latn-ME" smtClean="0"/>
              <a:t>19.4.2020.</a:t>
            </a:fld>
            <a:endParaRPr lang="sr-Latn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B1202-0D90-41BF-9F3B-D0B474217BDE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19273952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3EA81-4470-4EC9-B2AD-1FD5E2D9D9AD}" type="datetimeFigureOut">
              <a:rPr lang="sr-Latn-ME" smtClean="0"/>
              <a:t>19.4.2020.</a:t>
            </a:fld>
            <a:endParaRPr lang="sr-Latn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B1202-0D90-41BF-9F3B-D0B474217BDE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36655465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3EA81-4470-4EC9-B2AD-1FD5E2D9D9AD}" type="datetimeFigureOut">
              <a:rPr lang="sr-Latn-ME" smtClean="0"/>
              <a:t>19.4.2020.</a:t>
            </a:fld>
            <a:endParaRPr lang="sr-Latn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B1202-0D90-41BF-9F3B-D0B474217BDE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1317024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83EA81-4470-4EC9-B2AD-1FD5E2D9D9AD}" type="datetimeFigureOut">
              <a:rPr lang="sr-Latn-ME" smtClean="0"/>
              <a:t>19.4.2020.</a:t>
            </a:fld>
            <a:endParaRPr lang="sr-Latn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Latn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50B1202-0D90-41BF-9F3B-D0B474217BDE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1955467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DC313-40F6-446E-84A2-B60B138AE6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6951" y="678480"/>
            <a:ext cx="9144000" cy="1036221"/>
          </a:xfrm>
        </p:spPr>
        <p:txBody>
          <a:bodyPr>
            <a:normAutofit/>
          </a:bodyPr>
          <a:lstStyle/>
          <a:p>
            <a:r>
              <a:rPr lang="sr-Latn-ME" dirty="0"/>
              <a:t>GIBSOVO PRAVILO FAZA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731A93-6408-47E4-A836-7B32C1F045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19134" y="2158584"/>
            <a:ext cx="9348866" cy="3867462"/>
          </a:xfrm>
        </p:spPr>
        <p:txBody>
          <a:bodyPr>
            <a:normAutofit fontScale="85000" lnSpcReduction="20000"/>
          </a:bodyPr>
          <a:lstStyle/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sr-Latn-ME" sz="3500" dirty="0">
                <a:solidFill>
                  <a:schemeClr val="tx1"/>
                </a:solidFill>
              </a:rPr>
              <a:t>Određuje ravnotežu u heterogenim sistemima.</a:t>
            </a:r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sr-Latn-ME" sz="3500" dirty="0">
                <a:solidFill>
                  <a:schemeClr val="tx1"/>
                </a:solidFill>
              </a:rPr>
              <a:t>Formulisao ga je 1876.godine američki fizičar Gibs</a:t>
            </a:r>
            <a:r>
              <a:rPr lang="sr-Latn-ME" sz="3500" dirty="0"/>
              <a:t>.</a:t>
            </a:r>
          </a:p>
          <a:p>
            <a:pPr marL="342900" indent="-342900" algn="l">
              <a:buFont typeface="Wingdings" panose="05000000000000000000" pitchFamily="2" charset="2"/>
              <a:buChar char="v"/>
            </a:pPr>
            <a:endParaRPr lang="sr-Latn-ME" sz="3500" dirty="0"/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sr-Latn-ME" sz="3500" dirty="0">
                <a:solidFill>
                  <a:srgbClr val="FF0000"/>
                </a:solidFill>
              </a:rPr>
              <a:t>Važni pojmovi:</a:t>
            </a:r>
          </a:p>
          <a:p>
            <a:pPr algn="l"/>
            <a:endParaRPr lang="sr-Latn-ME" sz="3200" dirty="0">
              <a:solidFill>
                <a:srgbClr val="FF0000"/>
              </a:solidFill>
            </a:endParaRP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sr-Latn-ME" sz="3500" dirty="0">
                <a:solidFill>
                  <a:srgbClr val="FF0000"/>
                </a:solidFill>
              </a:rPr>
              <a:t>Faza</a:t>
            </a:r>
            <a:r>
              <a:rPr lang="sr-Latn-ME" sz="3500" dirty="0"/>
              <a:t> </a:t>
            </a:r>
            <a:r>
              <a:rPr lang="sr-Latn-ME" sz="3500" dirty="0">
                <a:solidFill>
                  <a:schemeClr val="tx1"/>
                </a:solidFill>
              </a:rPr>
              <a:t>je homogeni dio heterogenog sistema .Između faza postoje uočljive granične površine na kojima dolazi do nagle promjene fizičkih osobina</a:t>
            </a:r>
            <a:r>
              <a:rPr lang="sr-Latn-ME" sz="3500" dirty="0"/>
              <a:t>.    </a:t>
            </a:r>
          </a:p>
        </p:txBody>
      </p:sp>
    </p:spTree>
    <p:extLst>
      <p:ext uri="{BB962C8B-B14F-4D97-AF65-F5344CB8AC3E}">
        <p14:creationId xmlns:p14="http://schemas.microsoft.com/office/powerpoint/2010/main" val="540336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49E4FE0-0D97-44DF-9D33-46C476D3786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79882"/>
                <a:ext cx="10515600" cy="5997081"/>
              </a:xfrm>
            </p:spPr>
            <p:txBody>
              <a:bodyPr>
                <a:normAutofit fontScale="92500" lnSpcReduction="20000"/>
              </a:bodyPr>
              <a:lstStyle/>
              <a:p>
                <a:pPr marL="342900" lvl="0" indent="-342900">
                  <a:buFont typeface="Wingdings" panose="05000000000000000000" pitchFamily="2" charset="2"/>
                  <a:buChar char="§"/>
                </a:pPr>
                <a:r>
                  <a:rPr lang="sr-Latn-ME" sz="3200" dirty="0">
                    <a:solidFill>
                      <a:srgbClr val="FF0000"/>
                    </a:solidFill>
                  </a:rPr>
                  <a:t>Broj komponenti </a:t>
                </a:r>
                <a:r>
                  <a:rPr lang="sr-Latn-ME" sz="3200" dirty="0">
                    <a:solidFill>
                      <a:prstClr val="black"/>
                    </a:solidFill>
                  </a:rPr>
                  <a:t>je najmanji broj sastojaka pomoću kojih možemo izraziti sastav svake faze. </a:t>
                </a:r>
              </a:p>
              <a:p>
                <a:pPr marL="342900" lvl="0" indent="-342900">
                  <a:buFont typeface="Wingdings" panose="05000000000000000000" pitchFamily="2" charset="2"/>
                  <a:buChar char="§"/>
                </a:pPr>
                <a:r>
                  <a:rPr lang="sr-Latn-ME" sz="3200" dirty="0">
                    <a:solidFill>
                      <a:prstClr val="black"/>
                    </a:solidFill>
                  </a:rPr>
                  <a:t>U fizičkom ravnotežnom sistemu led-voda-vodena para  broj faza je tri(čvrsta, tečna i gasovita) ,a broj komponenti (i broj sastojaka) jedan jer je sastav svake faze-voda.  </a:t>
                </a:r>
              </a:p>
              <a:p>
                <a:pPr lvl="0"/>
                <a:r>
                  <a:rPr lang="sr-Latn-ME" sz="3200" dirty="0">
                    <a:solidFill>
                      <a:prstClr val="black"/>
                    </a:solidFill>
                  </a:rPr>
                  <a:t>  </a:t>
                </a:r>
                <a:r>
                  <a:rPr lang="sr-Latn-ME" sz="3200" dirty="0">
                    <a:solidFill>
                      <a:srgbClr val="FF0000"/>
                    </a:solidFill>
                  </a:rPr>
                  <a:t>Broj stepena slobode </a:t>
                </a:r>
                <a:r>
                  <a:rPr lang="sr-Latn-ME" sz="3200" dirty="0">
                    <a:solidFill>
                      <a:prstClr val="black"/>
                    </a:solidFill>
                  </a:rPr>
                  <a:t>je broj promjenljivih ravnotežnih faktora ,kao što su temperatura,pritisak ili koncentracija koji se proizvoljno mogu izabrati a zatim u izvjesnim granicama proizvoljno mijenjati a da se broj faza u sistemu ne promijeni.</a:t>
                </a:r>
              </a:p>
              <a:p>
                <a:pPr lvl="0"/>
                <a:r>
                  <a:rPr lang="sr-Latn-ME" sz="3200" dirty="0">
                    <a:solidFill>
                      <a:prstClr val="black"/>
                    </a:solidFill>
                  </a:rPr>
                  <a:t>Gibsovo pravilo faza glasi:</a:t>
                </a:r>
              </a:p>
              <a:p>
                <a:pPr marL="0" lvl="0" indent="0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sr-Latn-ME" sz="3200" dirty="0">
                    <a:solidFill>
                      <a:prstClr val="black"/>
                    </a:solidFill>
                  </a:rPr>
                  <a:t>                          </a:t>
                </a:r>
                <a14:m>
                  <m:oMath xmlns:m="http://schemas.openxmlformats.org/officeDocument/2006/math">
                    <m:r>
                      <a:rPr lang="sr-Latn-ME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𝑆</m:t>
                    </m:r>
                    <m:r>
                      <a:rPr lang="sr-Latn-ME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sr-Latn-ME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𝐹</m:t>
                    </m:r>
                    <m:r>
                      <a:rPr lang="sr-Latn-ME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sr-Latn-ME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𝐾</m:t>
                    </m:r>
                    <m:r>
                      <a:rPr lang="sr-Latn-ME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+2</m:t>
                    </m:r>
                  </m:oMath>
                </a14:m>
                <a:r>
                  <a:rPr lang="sr-Latn-ME" sz="3200" dirty="0">
                    <a:solidFill>
                      <a:prstClr val="black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</a:p>
              <a:p>
                <a:pPr marL="342900" lvl="0" indent="-342900">
                  <a:buFont typeface="Wingdings" panose="05000000000000000000" pitchFamily="2" charset="2"/>
                  <a:buChar char="§"/>
                </a:pPr>
                <a:endParaRPr lang="sr-Latn-ME" sz="3200" dirty="0">
                  <a:solidFill>
                    <a:prstClr val="black"/>
                  </a:solidFill>
                </a:endParaRPr>
              </a:p>
              <a:p>
                <a:endParaRPr lang="sr-Latn-ME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49E4FE0-0D97-44DF-9D33-46C476D3786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79882"/>
                <a:ext cx="10515600" cy="5997081"/>
              </a:xfrm>
              <a:blipFill>
                <a:blip r:embed="rId2"/>
                <a:stretch>
                  <a:fillRect l="-812" t="-2747" r="-1333"/>
                </a:stretch>
              </a:blipFill>
            </p:spPr>
            <p:txBody>
              <a:bodyPr/>
              <a:lstStyle/>
              <a:p>
                <a:r>
                  <a:rPr lang="sr-Latn-M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665985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2A162-E3CE-49A1-AA96-303AEB3DA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9000"/>
          </a:xfrm>
        </p:spPr>
        <p:txBody>
          <a:bodyPr/>
          <a:lstStyle/>
          <a:p>
            <a:r>
              <a:rPr lang="sr-Latn-ME" dirty="0"/>
              <a:t>JEDNOKOMPONENTNI SISTEMI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201B75C-FB7E-46C0-A3D0-BA0FA050641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334126"/>
                <a:ext cx="10515600" cy="4842837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sr-Latn-ME" sz="3200" dirty="0">
                    <a:solidFill>
                      <a:schemeClr val="tx1"/>
                    </a:solidFill>
                  </a:rPr>
                  <a:t>Primjenom Gibsovog pravila faza dobijamo slijedeće mogućnosti za broj stepena slobode</a:t>
                </a:r>
                <a:r>
                  <a:rPr lang="sr-Latn-ME" sz="3200" dirty="0">
                    <a:solidFill>
                      <a:schemeClr val="tx1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:</a:t>
                </a:r>
              </a:p>
              <a:p>
                <a:r>
                  <a:rPr lang="sr-Latn-ME" sz="3200" dirty="0">
                    <a:solidFill>
                      <a:schemeClr val="tx1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S</a:t>
                </a:r>
                <a14:m>
                  <m:oMath xmlns:m="http://schemas.openxmlformats.org/officeDocument/2006/math">
                    <m:r>
                      <a:rPr lang="sr-Latn-ME" sz="3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sr-Latn-ME" sz="3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𝐾</m:t>
                    </m:r>
                    <m:r>
                      <a:rPr lang="sr-Latn-ME" sz="3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+2</m:t>
                    </m:r>
                  </m:oMath>
                </a14:m>
                <a:r>
                  <a:rPr lang="sr-Latn-ME" sz="32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–F</a:t>
                </a:r>
              </a:p>
              <a:p>
                <a:pPr lvl="0"/>
                <a:r>
                  <a:rPr lang="sr-Latn-ME" sz="3200" dirty="0">
                    <a:solidFill>
                      <a:schemeClr val="tx1"/>
                    </a:solidFill>
                    <a:latin typeface="Calibri" panose="020F0502020204030204" pitchFamily="34" charset="0"/>
                    <a:cs typeface="Times New Roman" panose="02020603050405020304" pitchFamily="18" charset="0"/>
                  </a:rPr>
                  <a:t>Za F = 1     </a:t>
                </a:r>
                <a:r>
                  <a:rPr lang="sr-Latn-ME" sz="3200" dirty="0">
                    <a:solidFill>
                      <a:schemeClr val="tx1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S</a:t>
                </a:r>
                <a14:m>
                  <m:oMath xmlns:m="http://schemas.openxmlformats.org/officeDocument/2006/math">
                    <m:r>
                      <a:rPr lang="sr-Latn-ME" sz="3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sr-Latn-ME" sz="3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1</m:t>
                    </m:r>
                    <m:r>
                      <a:rPr lang="sr-Latn-ME" sz="3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+2</m:t>
                    </m:r>
                  </m:oMath>
                </a14:m>
                <a:r>
                  <a:rPr lang="sr-Latn-ME" sz="32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– 1 = 2 (bivarijantni sistem)</a:t>
                </a:r>
              </a:p>
              <a:p>
                <a:pPr lvl="0"/>
                <a:r>
                  <a:rPr lang="sr-Latn-ME" sz="32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Za F = 2    </a:t>
                </a:r>
                <a:r>
                  <a:rPr lang="sr-Latn-ME" sz="3200" dirty="0">
                    <a:solidFill>
                      <a:schemeClr val="tx1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S</a:t>
                </a:r>
                <a14:m>
                  <m:oMath xmlns:m="http://schemas.openxmlformats.org/officeDocument/2006/math">
                    <m:r>
                      <a:rPr lang="sr-Latn-ME" sz="3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=1+2</m:t>
                    </m:r>
                  </m:oMath>
                </a14:m>
                <a:r>
                  <a:rPr lang="sr-Latn-ME" sz="32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– 2 = 1  (monovarijantni sistem)</a:t>
                </a:r>
              </a:p>
              <a:p>
                <a:pPr lvl="0"/>
                <a:r>
                  <a:rPr lang="sr-Latn-ME" sz="32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Za F = 3      </a:t>
                </a:r>
                <a:r>
                  <a:rPr lang="sr-Latn-ME" sz="3200" dirty="0">
                    <a:solidFill>
                      <a:schemeClr val="tx1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S</a:t>
                </a:r>
                <a14:m>
                  <m:oMath xmlns:m="http://schemas.openxmlformats.org/officeDocument/2006/math">
                    <m:r>
                      <a:rPr lang="sr-Latn-ME" sz="3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=1+2</m:t>
                    </m:r>
                  </m:oMath>
                </a14:m>
                <a:r>
                  <a:rPr lang="sr-Latn-ME" sz="32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– 2 = 1     (nonvarijantni sistem)</a:t>
                </a:r>
              </a:p>
              <a:p>
                <a:pPr lvl="0"/>
                <a:r>
                  <a:rPr lang="sr-Latn-ME" sz="32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Broj  F  = 4 ne dolazi u obzir jer bi broj stepena slobode bio-1 što nema fizičkog smisla.</a:t>
                </a:r>
              </a:p>
              <a:p>
                <a:r>
                  <a:rPr lang="sr-Latn-ME" sz="3200" dirty="0">
                    <a:solidFill>
                      <a:prstClr val="black"/>
                    </a:solidFill>
                    <a:latin typeface="Calibri" panose="020F0502020204030204" pitchFamily="34" charset="0"/>
                    <a:cs typeface="Times New Roman" panose="02020603050405020304" pitchFamily="18" charset="0"/>
                  </a:rPr>
                  <a:t>  </a:t>
                </a:r>
                <a:r>
                  <a:rPr lang="sr-Latn-ME" sz="3200" dirty="0">
                    <a:solidFill>
                      <a:srgbClr val="FF0000"/>
                    </a:solidFill>
                    <a:latin typeface="Calibri" panose="020F0502020204030204" pitchFamily="34" charset="0"/>
                    <a:cs typeface="Times New Roman" panose="02020603050405020304" pitchFamily="18" charset="0"/>
                  </a:rPr>
                  <a:t>Jednokomponentni sistemi ne mogu imati više od tri faze.</a:t>
                </a:r>
                <a:endParaRPr lang="sr-Latn-ME" dirty="0"/>
              </a:p>
              <a:p>
                <a:endParaRPr lang="sr-Latn-ME" dirty="0"/>
              </a:p>
              <a:p>
                <a:endParaRPr lang="sr-Latn-ME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201B75C-FB7E-46C0-A3D0-BA0FA050641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334126"/>
                <a:ext cx="10515600" cy="4842837"/>
              </a:xfrm>
              <a:blipFill>
                <a:blip r:embed="rId2"/>
                <a:stretch>
                  <a:fillRect l="-928" t="-2645" r="-1913" b="-3526"/>
                </a:stretch>
              </a:blipFill>
            </p:spPr>
            <p:txBody>
              <a:bodyPr/>
              <a:lstStyle/>
              <a:p>
                <a:r>
                  <a:rPr lang="sr-Latn-M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96604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B47AAA-6CDE-433A-B09E-2974FDB44B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971" y="260362"/>
            <a:ext cx="6184037" cy="5952111"/>
          </a:xfrm>
        </p:spPr>
        <p:txBody>
          <a:bodyPr>
            <a:normAutofit lnSpcReduction="10000"/>
          </a:bodyPr>
          <a:lstStyle/>
          <a:p>
            <a:r>
              <a:rPr lang="sr-Latn-ME" sz="3200" dirty="0">
                <a:solidFill>
                  <a:schemeClr val="tx1"/>
                </a:solidFill>
              </a:rPr>
              <a:t>Na slici je prikazan </a:t>
            </a:r>
            <a:r>
              <a:rPr lang="sr-Latn-ME" sz="3200" dirty="0">
                <a:solidFill>
                  <a:srgbClr val="FF0000"/>
                </a:solidFill>
              </a:rPr>
              <a:t>dijagram stanja </a:t>
            </a:r>
            <a:r>
              <a:rPr lang="sr-Latn-ME" sz="3200" dirty="0">
                <a:solidFill>
                  <a:schemeClr val="tx1"/>
                </a:solidFill>
              </a:rPr>
              <a:t>vode koja gradi jednokomponentni sistem </a:t>
            </a:r>
            <a:r>
              <a:rPr lang="sr-Latn-ME" sz="3200" dirty="0">
                <a:solidFill>
                  <a:srgbClr val="FF0000"/>
                </a:solidFill>
              </a:rPr>
              <a:t>led-voda-vodena para</a:t>
            </a:r>
            <a:r>
              <a:rPr lang="sr-Latn-ME" sz="3200" dirty="0"/>
              <a:t>.</a:t>
            </a:r>
          </a:p>
          <a:p>
            <a:r>
              <a:rPr lang="sr-Latn-ME" sz="3200" dirty="0">
                <a:solidFill>
                  <a:schemeClr val="tx1"/>
                </a:solidFill>
              </a:rPr>
              <a:t>Dijagram stanja je dijagram koji prikazuje niž ravnotežnih stanja kroz koji neki sistem može da prolazi.</a:t>
            </a:r>
          </a:p>
          <a:p>
            <a:r>
              <a:rPr lang="sr-Latn-ME" sz="3200" dirty="0">
                <a:solidFill>
                  <a:schemeClr val="tx1"/>
                </a:solidFill>
              </a:rPr>
              <a:t>Pojedine krive su dijagrami stanja za dvofazne sisteme, a između njih su jednofazni sistemi.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ED2F685-BFA8-494E-8830-E85A837FD9F3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548413" y="1331650"/>
            <a:ext cx="4992558" cy="5015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3936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5A7CC0-40D6-47C0-A713-F18FCE11FF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396" y="299803"/>
            <a:ext cx="5871282" cy="5877160"/>
          </a:xfrm>
        </p:spPr>
        <p:txBody>
          <a:bodyPr>
            <a:normAutofit/>
          </a:bodyPr>
          <a:lstStyle/>
          <a:p>
            <a:r>
              <a:rPr lang="sr-Latn-ME" sz="3200" dirty="0">
                <a:solidFill>
                  <a:schemeClr val="tx1"/>
                </a:solidFill>
              </a:rPr>
              <a:t>Kriva</a:t>
            </a:r>
            <a:r>
              <a:rPr lang="sr-Latn-ME" sz="3200" dirty="0"/>
              <a:t>  </a:t>
            </a:r>
            <a:r>
              <a:rPr lang="sr-Latn-ME" sz="3200" dirty="0">
                <a:solidFill>
                  <a:srgbClr val="FF0000"/>
                </a:solidFill>
              </a:rPr>
              <a:t>OB</a:t>
            </a:r>
            <a:r>
              <a:rPr lang="sr-Latn-ME" sz="3200" dirty="0"/>
              <a:t> </a:t>
            </a:r>
            <a:r>
              <a:rPr lang="sr-Latn-ME" sz="3200" dirty="0">
                <a:solidFill>
                  <a:schemeClr val="tx1"/>
                </a:solidFill>
              </a:rPr>
              <a:t>predstavlja dijagram stanja za sistem </a:t>
            </a:r>
            <a:r>
              <a:rPr lang="sr-Latn-ME" sz="3200" dirty="0">
                <a:solidFill>
                  <a:srgbClr val="FF0000"/>
                </a:solidFill>
              </a:rPr>
              <a:t>voda-vodena para </a:t>
            </a:r>
            <a:r>
              <a:rPr lang="sr-Latn-ME" sz="3200" dirty="0">
                <a:solidFill>
                  <a:schemeClr val="tx1"/>
                </a:solidFill>
              </a:rPr>
              <a:t>i daje vrijednosti napona pare tečne faze na raznim temperaturama.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ME" sz="3200" dirty="0">
                <a:solidFill>
                  <a:schemeClr val="tx1"/>
                </a:solidFill>
              </a:rPr>
              <a:t>Na temperaturi </a:t>
            </a:r>
            <a:r>
              <a:rPr lang="sr-Latn-ME" sz="3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sr-Latn-ME" sz="3200" baseline="-25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sr-Latn-ME" sz="3200" dirty="0">
                <a:solidFill>
                  <a:schemeClr val="tx1"/>
                </a:solidFill>
              </a:rPr>
              <a:t>sistem će biti u ravnoteži ako je spoljašnji pritisak </a:t>
            </a:r>
            <a:r>
              <a:rPr lang="sr-Latn-ME" sz="3200" baseline="-25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ME" sz="3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sr-Latn-ME" sz="3200" baseline="-25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sr-Latn-ME" sz="3200" dirty="0">
                <a:solidFill>
                  <a:schemeClr val="tx1"/>
                </a:solidFill>
              </a:rPr>
              <a:t> koji je jednak naponu pare na ovoj temperaturi</a:t>
            </a:r>
            <a:r>
              <a:rPr lang="sr-Latn-ME" sz="3200" dirty="0"/>
              <a:t>(</a:t>
            </a:r>
            <a:r>
              <a:rPr lang="sr-Latn-ME" sz="3200" dirty="0">
                <a:solidFill>
                  <a:srgbClr val="FF0000"/>
                </a:solidFill>
              </a:rPr>
              <a:t>tačka E</a:t>
            </a:r>
            <a:r>
              <a:rPr lang="sr-Latn-ME" sz="3200" dirty="0"/>
              <a:t>).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sr-Latn-ME" sz="3800" dirty="0"/>
          </a:p>
          <a:p>
            <a:endParaRPr lang="sr-Latn-M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BEC2F1-7894-46A4-88F6-9DB1EE6A5322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290960" y="1161080"/>
            <a:ext cx="4992558" cy="5015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5056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2BE8AC-816F-4491-8AD2-AFC9E81661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554" y="204187"/>
            <a:ext cx="6019060" cy="5837176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ME" sz="12800" dirty="0">
                <a:solidFill>
                  <a:schemeClr val="tx1"/>
                </a:solidFill>
              </a:rPr>
              <a:t>Ako je vrijednost spoljašnjeg pritiska </a:t>
            </a:r>
            <a:r>
              <a:rPr lang="sr-Latn-ME" sz="1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sr-Latn-ME" sz="12800" baseline="-25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2 ,</a:t>
            </a:r>
            <a:r>
              <a:rPr lang="sr-Latn-ME" sz="12800" dirty="0">
                <a:solidFill>
                  <a:schemeClr val="tx1"/>
                </a:solidFill>
              </a:rPr>
              <a:t>sistem i tada može biti u ravnoteži ,ali temperatura mora biti </a:t>
            </a:r>
            <a:r>
              <a:rPr lang="sr-Latn-ME" sz="1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sr-Latn-ME" sz="12800" baseline="-25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</a:t>
            </a:r>
            <a:r>
              <a:rPr lang="sr-Latn-ME" sz="12800" dirty="0"/>
              <a:t>(</a:t>
            </a:r>
            <a:r>
              <a:rPr lang="sr-Latn-ME" sz="12800" dirty="0">
                <a:solidFill>
                  <a:srgbClr val="FF0000"/>
                </a:solidFill>
              </a:rPr>
              <a:t>tačka D</a:t>
            </a:r>
            <a:r>
              <a:rPr lang="sr-Latn-ME" sz="12800" dirty="0"/>
              <a:t>).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ME" sz="12800" dirty="0">
                <a:solidFill>
                  <a:schemeClr val="tx1"/>
                </a:solidFill>
              </a:rPr>
              <a:t>Ako zadržimo temperaturu </a:t>
            </a:r>
            <a:r>
              <a:rPr lang="sr-Latn-ME" sz="1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sr-Latn-ME" sz="12800" baseline="-25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sr-Latn-ME" sz="12800" dirty="0">
                <a:solidFill>
                  <a:schemeClr val="tx1"/>
                </a:solidFill>
              </a:rPr>
              <a:t>pod pritiskom </a:t>
            </a:r>
            <a:r>
              <a:rPr lang="sr-Latn-ME" sz="1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sr-Latn-ME" sz="12800" baseline="-25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sr-Latn-ME" sz="12800" dirty="0">
                <a:solidFill>
                  <a:schemeClr val="tx1"/>
                </a:solidFill>
              </a:rPr>
              <a:t> nestaće gasovita faza </a:t>
            </a:r>
            <a:r>
              <a:rPr lang="sr-Latn-ME" sz="12800" dirty="0"/>
              <a:t>(</a:t>
            </a:r>
            <a:r>
              <a:rPr lang="sr-Latn-ME" sz="12800" dirty="0">
                <a:solidFill>
                  <a:srgbClr val="FF0000"/>
                </a:solidFill>
              </a:rPr>
              <a:t>tačka G</a:t>
            </a:r>
            <a:r>
              <a:rPr lang="sr-Latn-ME" sz="12800" dirty="0"/>
              <a:t>).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ME" sz="12800" dirty="0">
                <a:solidFill>
                  <a:schemeClr val="tx1"/>
                </a:solidFill>
              </a:rPr>
              <a:t>Ako zadržimo pritisak </a:t>
            </a:r>
            <a:r>
              <a:rPr lang="sr-Latn-ME" sz="1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sr-Latn-ME" sz="12800" baseline="-25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sr-Latn-ME" sz="12800" dirty="0">
                <a:solidFill>
                  <a:schemeClr val="tx1"/>
                </a:solidFill>
              </a:rPr>
              <a:t>a temperaturu povisimo do </a:t>
            </a:r>
            <a:r>
              <a:rPr lang="sr-Latn-ME" sz="1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sr-Latn-ME" sz="12800" baseline="-25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</a:t>
            </a:r>
            <a:r>
              <a:rPr lang="sr-Latn-ME" sz="12800" dirty="0">
                <a:solidFill>
                  <a:schemeClr val="tx1"/>
                </a:solidFill>
              </a:rPr>
              <a:t>nestaće tečna faza </a:t>
            </a:r>
            <a:r>
              <a:rPr lang="sr-Latn-ME" sz="12800" dirty="0"/>
              <a:t>(</a:t>
            </a:r>
            <a:r>
              <a:rPr lang="sr-Latn-ME" sz="12800" dirty="0">
                <a:solidFill>
                  <a:srgbClr val="FF0000"/>
                </a:solidFill>
              </a:rPr>
              <a:t>tačka F</a:t>
            </a:r>
            <a:r>
              <a:rPr lang="sr-Latn-ME" sz="12800" dirty="0"/>
              <a:t>).</a:t>
            </a:r>
          </a:p>
          <a:p>
            <a:endParaRPr lang="sr-Latn-M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A12954-DF5C-4117-B85B-06CF4EC5809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548413" y="1331650"/>
            <a:ext cx="4992558" cy="5015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8431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E5C7F1-A701-4D19-A2EA-919BC57AF6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14793"/>
            <a:ext cx="10515600" cy="5862170"/>
          </a:xfrm>
        </p:spPr>
        <p:txBody>
          <a:bodyPr>
            <a:normAutofit/>
          </a:bodyPr>
          <a:lstStyle/>
          <a:p>
            <a:r>
              <a:rPr lang="sr-Latn-ME" sz="3200" dirty="0">
                <a:solidFill>
                  <a:srgbClr val="FF0000"/>
                </a:solidFill>
              </a:rPr>
              <a:t>Zaključak:</a:t>
            </a:r>
          </a:p>
          <a:p>
            <a:pPr marL="0" indent="0">
              <a:buNone/>
            </a:pPr>
            <a:endParaRPr lang="sr-Latn-ME" sz="3200" dirty="0">
              <a:solidFill>
                <a:srgbClr val="FF0000"/>
              </a:solidFill>
            </a:endParaRPr>
          </a:p>
          <a:p>
            <a:r>
              <a:rPr lang="sr-Latn-ME" sz="3200" dirty="0">
                <a:solidFill>
                  <a:srgbClr val="7030A0"/>
                </a:solidFill>
              </a:rPr>
              <a:t>Broj stepena slobode za sistem voda-vodena para je jedan.</a:t>
            </a:r>
          </a:p>
          <a:p>
            <a:endParaRPr lang="sr-Latn-ME" sz="3200" dirty="0">
              <a:solidFill>
                <a:srgbClr val="7030A0"/>
              </a:solidFill>
            </a:endParaRPr>
          </a:p>
          <a:p>
            <a:r>
              <a:rPr lang="sr-Latn-ME" sz="3200" dirty="0">
                <a:solidFill>
                  <a:srgbClr val="7030A0"/>
                </a:solidFill>
              </a:rPr>
              <a:t>Temperaturu ili pritisak (ali samo jedan od ovih faktora) možemo proizvoljno izabrati ,a vrijednost drugog faktora je ovim izborom strogo uslovljena i ne smijemo je proizvoljno mijenjati ukoliko želimo da sistem ostane u ravnoteži</a:t>
            </a:r>
            <a:r>
              <a:rPr lang="sr-Latn-ME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952550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D86461-2BE3-400D-A340-7FA51AB925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9351" y="-1"/>
            <a:ext cx="5526859" cy="6374167"/>
          </a:xfrm>
        </p:spPr>
        <p:txBody>
          <a:bodyPr>
            <a:normAutofit fontScale="92500"/>
          </a:bodyPr>
          <a:lstStyle/>
          <a:p>
            <a:r>
              <a:rPr lang="sr-Latn-ME" sz="3200" dirty="0">
                <a:solidFill>
                  <a:schemeClr val="tx1"/>
                </a:solidFill>
              </a:rPr>
              <a:t>Kriva</a:t>
            </a:r>
            <a:r>
              <a:rPr lang="sr-Latn-ME" sz="32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sr-Latn-ME" sz="3200" dirty="0">
                <a:solidFill>
                  <a:srgbClr val="FF0000"/>
                </a:solidFill>
              </a:rPr>
              <a:t>OA</a:t>
            </a:r>
            <a:r>
              <a:rPr lang="sr-Latn-ME" sz="32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sr-Latn-ME" sz="3200" dirty="0">
                <a:solidFill>
                  <a:schemeClr val="tx1"/>
                </a:solidFill>
              </a:rPr>
              <a:t>je dijagram stanja za dvofazni sistem </a:t>
            </a:r>
            <a:r>
              <a:rPr lang="sr-Latn-ME" sz="3200" dirty="0">
                <a:solidFill>
                  <a:srgbClr val="FF0000"/>
                </a:solidFill>
              </a:rPr>
              <a:t>voda-led</a:t>
            </a:r>
            <a:r>
              <a:rPr lang="sr-Latn-ME" sz="32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i </a:t>
            </a:r>
            <a:r>
              <a:rPr lang="sr-Latn-ME" sz="3200" dirty="0">
                <a:solidFill>
                  <a:schemeClr val="tx1"/>
                </a:solidFill>
              </a:rPr>
              <a:t>daje vrijednosti temperature topljenja leda(ili temperaturu očvršćavanja vode)na raznim pritiscima</a:t>
            </a:r>
            <a:r>
              <a:rPr lang="sr-Latn-ME" sz="3200" dirty="0">
                <a:solidFill>
                  <a:prstClr val="black">
                    <a:lumMod val="75000"/>
                    <a:lumOff val="25000"/>
                  </a:prstClr>
                </a:solidFill>
              </a:rPr>
              <a:t>.</a:t>
            </a:r>
          </a:p>
          <a:p>
            <a:pPr marL="0" indent="0">
              <a:buNone/>
            </a:pPr>
            <a:endParaRPr lang="sr-Latn-ME" sz="32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r>
              <a:rPr lang="sr-Latn-ME" sz="3200" dirty="0">
                <a:solidFill>
                  <a:schemeClr val="tx1"/>
                </a:solidFill>
              </a:rPr>
              <a:t>Kriva</a:t>
            </a:r>
            <a:r>
              <a:rPr lang="sr-Latn-ME" sz="32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sr-Latn-ME" sz="3200" dirty="0">
                <a:solidFill>
                  <a:srgbClr val="FF0000"/>
                </a:solidFill>
              </a:rPr>
              <a:t>OC</a:t>
            </a:r>
            <a:r>
              <a:rPr lang="sr-Latn-ME" sz="3200" dirty="0">
                <a:solidFill>
                  <a:schemeClr val="tx1"/>
                </a:solidFill>
              </a:rPr>
              <a:t> je dijagram stanja za za dvofazni sistem </a:t>
            </a:r>
            <a:r>
              <a:rPr lang="sr-Latn-ME" sz="3200" dirty="0">
                <a:solidFill>
                  <a:srgbClr val="FF0000"/>
                </a:solidFill>
              </a:rPr>
              <a:t>led-vodena para </a:t>
            </a:r>
            <a:r>
              <a:rPr lang="sr-Latn-ME" sz="3200" dirty="0">
                <a:solidFill>
                  <a:schemeClr val="tx1"/>
                </a:solidFill>
              </a:rPr>
              <a:t>i daje vrijednosti napona pare leda na raznim temperaturama</a:t>
            </a:r>
            <a:r>
              <a:rPr lang="sr-Latn-ME" sz="3200" dirty="0">
                <a:solidFill>
                  <a:schemeClr val="tx2"/>
                </a:solidFill>
              </a:rPr>
              <a:t>.</a:t>
            </a:r>
          </a:p>
          <a:p>
            <a:endParaRPr lang="sr-Latn-ME" dirty="0">
              <a:solidFill>
                <a:schemeClr val="tx2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BA6F28-BE33-4232-8058-FB4B791F906C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548413" y="1331650"/>
            <a:ext cx="4992558" cy="5015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5485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6CE1AD-A33C-444E-BB79-E028130F48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19921"/>
            <a:ext cx="6309393" cy="5921441"/>
          </a:xfrm>
        </p:spPr>
        <p:txBody>
          <a:bodyPr>
            <a:normAutofit/>
          </a:bodyPr>
          <a:lstStyle/>
          <a:p>
            <a:r>
              <a:rPr lang="sr-Latn-ME" sz="3200" dirty="0">
                <a:solidFill>
                  <a:schemeClr val="tx1"/>
                </a:solidFill>
              </a:rPr>
              <a:t>U oblastima između ovih krivih (npr. u oblasti AOB), moguće je u određenim granicama ,proizvoljno mijenjati i pritisak i temperaturu ,a da se broj faza ne promijeni ( S  = 2).</a:t>
            </a:r>
          </a:p>
          <a:p>
            <a:r>
              <a:rPr lang="sr-Latn-ME" sz="3200" dirty="0">
                <a:solidFill>
                  <a:srgbClr val="FF0000"/>
                </a:solidFill>
              </a:rPr>
              <a:t>U tački O </a:t>
            </a:r>
            <a:r>
              <a:rPr lang="sr-Latn-ME" sz="3200" dirty="0">
                <a:solidFill>
                  <a:schemeClr val="tx1"/>
                </a:solidFill>
              </a:rPr>
              <a:t>gdje se sijeku sve tri krive(</a:t>
            </a:r>
            <a:r>
              <a:rPr lang="sr-Latn-ME" sz="3200" dirty="0">
                <a:solidFill>
                  <a:srgbClr val="FF0000"/>
                </a:solidFill>
              </a:rPr>
              <a:t>trojna tačka</a:t>
            </a:r>
            <a:r>
              <a:rPr lang="sr-Latn-ME" sz="3200" dirty="0">
                <a:solidFill>
                  <a:schemeClr val="tx1"/>
                </a:solidFill>
              </a:rPr>
              <a:t>)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sr-Latn-ME" sz="3200" dirty="0">
                <a:solidFill>
                  <a:schemeClr val="tx1"/>
                </a:solidFill>
              </a:rPr>
              <a:t>u ravnoteži su sve tri faze.</a:t>
            </a:r>
            <a:endParaRPr lang="en-US" sz="3200" dirty="0">
              <a:solidFill>
                <a:schemeClr val="tx1"/>
              </a:solidFill>
            </a:endParaRPr>
          </a:p>
          <a:p>
            <a:r>
              <a:rPr lang="sr-Latn-ME" sz="3200" dirty="0">
                <a:solidFill>
                  <a:schemeClr val="tx1"/>
                </a:solidFill>
              </a:rPr>
              <a:t>Ta tačka određuje stanje za sistem </a:t>
            </a:r>
            <a:r>
              <a:rPr lang="sr-Latn-ME" sz="3200" dirty="0">
                <a:solidFill>
                  <a:srgbClr val="FF0000"/>
                </a:solidFill>
              </a:rPr>
              <a:t>led-voda-vodena para.</a:t>
            </a:r>
          </a:p>
          <a:p>
            <a:pPr marL="0" indent="0">
              <a:buNone/>
            </a:pPr>
            <a:endParaRPr lang="sr-Latn-ME" sz="3200" dirty="0"/>
          </a:p>
          <a:p>
            <a:pPr marL="0" indent="0">
              <a:buNone/>
            </a:pPr>
            <a:endParaRPr lang="sr-Latn-ME" sz="3200" dirty="0"/>
          </a:p>
          <a:p>
            <a:pPr marL="0" indent="0">
              <a:buNone/>
            </a:pPr>
            <a:endParaRPr lang="sr-Latn-ME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FE1ACE7-170F-4A95-9492-BC535DE399D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912397" y="1313895"/>
            <a:ext cx="4992558" cy="5015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3699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3C208F-0A69-4930-883B-781D2A8DD8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461639"/>
            <a:ext cx="5418666" cy="5579723"/>
          </a:xfrm>
        </p:spPr>
        <p:txBody>
          <a:bodyPr/>
          <a:lstStyle/>
          <a:p>
            <a:r>
              <a:rPr lang="sr-Latn-ME" sz="3200" dirty="0">
                <a:solidFill>
                  <a:schemeClr val="tx1"/>
                </a:solidFill>
              </a:rPr>
              <a:t>Najmanja promjena bilo temperature bilo pritiska izaziva nestanak neke od faza(</a:t>
            </a:r>
            <a:r>
              <a:rPr lang="sr-Latn-ME" sz="3200" dirty="0">
                <a:solidFill>
                  <a:srgbClr val="FF0000"/>
                </a:solidFill>
              </a:rPr>
              <a:t>S = 0</a:t>
            </a:r>
            <a:r>
              <a:rPr lang="sr-Latn-ME" sz="3200" dirty="0">
                <a:solidFill>
                  <a:schemeClr val="tx1"/>
                </a:solidFill>
              </a:rPr>
              <a:t>).</a:t>
            </a:r>
          </a:p>
          <a:p>
            <a:r>
              <a:rPr lang="sr-Latn-ME" sz="3200" dirty="0">
                <a:solidFill>
                  <a:srgbClr val="FF0000"/>
                </a:solidFill>
              </a:rPr>
              <a:t>Sistem sa više stepena slobode ima veću mogućnost opstanka u prirodi.</a:t>
            </a:r>
          </a:p>
          <a:p>
            <a:endParaRPr lang="sr-Latn-M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3F1920-DAF7-4AF2-A48E-8787591EB75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522108" y="1296139"/>
            <a:ext cx="4992558" cy="5015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630184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172</TotalTime>
  <Words>577</Words>
  <Application>Microsoft Office PowerPoint</Application>
  <PresentationFormat>Widescreen</PresentationFormat>
  <Paragraphs>42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Cambria Math</vt:lpstr>
      <vt:lpstr>Trebuchet MS</vt:lpstr>
      <vt:lpstr>Wingdings</vt:lpstr>
      <vt:lpstr>Wingdings 3</vt:lpstr>
      <vt:lpstr>Facet</vt:lpstr>
      <vt:lpstr>GIBSOVO PRAVILO FAZA</vt:lpstr>
      <vt:lpstr>PowerPoint Presentation</vt:lpstr>
      <vt:lpstr>JEDNOKOMPONENTNI SISTEMI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GIBSOVO PRAVILO FAZA</dc:title>
  <dc:creator>User</dc:creator>
  <cp:lastModifiedBy>User</cp:lastModifiedBy>
  <cp:revision>22</cp:revision>
  <dcterms:created xsi:type="dcterms:W3CDTF">2020-04-11T19:35:51Z</dcterms:created>
  <dcterms:modified xsi:type="dcterms:W3CDTF">2020-04-19T13:23:51Z</dcterms:modified>
</cp:coreProperties>
</file>