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2" r:id="rId3"/>
    <p:sldId id="257" r:id="rId4"/>
    <p:sldId id="264" r:id="rId5"/>
    <p:sldId id="258" r:id="rId6"/>
    <p:sldId id="259" r:id="rId7"/>
    <p:sldId id="263" r:id="rId8"/>
    <p:sldId id="266" r:id="rId9"/>
    <p:sldId id="271" r:id="rId10"/>
    <p:sldId id="292" r:id="rId11"/>
    <p:sldId id="267" r:id="rId12"/>
    <p:sldId id="273" r:id="rId13"/>
    <p:sldId id="275" r:id="rId14"/>
    <p:sldId id="276" r:id="rId15"/>
    <p:sldId id="278" r:id="rId16"/>
    <p:sldId id="280" r:id="rId17"/>
    <p:sldId id="282" r:id="rId18"/>
    <p:sldId id="284" r:id="rId19"/>
    <p:sldId id="286" r:id="rId20"/>
    <p:sldId id="288" r:id="rId21"/>
    <p:sldId id="29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33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1944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1542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2534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9308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938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78422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2234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486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343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0151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DFB6A-C46F-400A-A386-7ACDEBE82AD8}" type="datetimeFigureOut">
              <a:rPr lang="sr-Latn-ME" smtClean="0"/>
              <a:t>1.4.2020.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9EEB9F5-D955-4E0E-B789-0BA1228F5C17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72530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PT - Najznačajnije osobine i jedinjenja elemenata trinaeste grupe ...">
            <a:extLst>
              <a:ext uri="{FF2B5EF4-FFF2-40B4-BE49-F238E27FC236}">
                <a16:creationId xmlns:a16="http://schemas.microsoft.com/office/drawing/2014/main" id="{EFF1482B-E66B-4448-86C4-AEB6A3622E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45"/>
          <a:stretch/>
        </p:blipFill>
        <p:spPr bwMode="auto">
          <a:xfrm>
            <a:off x="1291905" y="1308684"/>
            <a:ext cx="9466807" cy="40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0476EA4A-B0D9-464B-B64F-CA8FBE621E1B}"/>
              </a:ext>
            </a:extLst>
          </p:cNvPr>
          <p:cNvSpPr txBox="1">
            <a:spLocks/>
          </p:cNvSpPr>
          <p:nvPr/>
        </p:nvSpPr>
        <p:spPr>
          <a:xfrm>
            <a:off x="1155437" y="608205"/>
            <a:ext cx="9603275" cy="53991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70C0"/>
                </a:solidFill>
              </a:rPr>
              <a:t>E</a:t>
            </a:r>
            <a:r>
              <a:rPr lang="sr-Latn-ME" b="1" dirty="0">
                <a:solidFill>
                  <a:srgbClr val="0070C0"/>
                </a:solidFill>
              </a:rPr>
              <a:t>lementi trinaeste  grupe </a:t>
            </a:r>
            <a:r>
              <a:rPr lang="en-US" b="1" dirty="0">
                <a:solidFill>
                  <a:srgbClr val="0070C0"/>
                </a:solidFill>
              </a:rPr>
              <a:t>PSE</a:t>
            </a:r>
            <a:endParaRPr lang="sr-Latn-ME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0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E</a:t>
            </a:r>
            <a:r>
              <a:rPr lang="sr-Latn-ME" b="1" dirty="0">
                <a:solidFill>
                  <a:srgbClr val="0070C0"/>
                </a:solidFill>
              </a:rPr>
              <a:t>lementi trinaeste  grupe </a:t>
            </a:r>
            <a:r>
              <a:rPr lang="en-US" b="1" dirty="0">
                <a:solidFill>
                  <a:srgbClr val="0070C0"/>
                </a:solidFill>
              </a:rPr>
              <a:t>PSE</a:t>
            </a:r>
            <a:endParaRPr lang="sr-Latn-ME" b="1" dirty="0">
              <a:solidFill>
                <a:srgbClr val="0070C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512" y="1476460"/>
            <a:ext cx="1006903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Latn-ME" sz="2400" b="1" dirty="0">
                <a:solidFill>
                  <a:srgbClr val="0070C0"/>
                </a:solidFill>
              </a:rPr>
              <a:t>Na osnovu elektronske konfiguracije</a:t>
            </a:r>
            <a:r>
              <a:rPr lang="sr-Latn-ME" sz="2400" dirty="0"/>
              <a:t>, ovi elementi mogu da grade jedinjenja sa </a:t>
            </a:r>
            <a:r>
              <a:rPr lang="sr-Latn-ME" sz="2400" b="1" dirty="0">
                <a:solidFill>
                  <a:srgbClr val="0070C0"/>
                </a:solidFill>
              </a:rPr>
              <a:t>oksidacionim brojevima +1 i +3</a:t>
            </a:r>
            <a:r>
              <a:rPr lang="sr-Latn-ME" sz="2400" dirty="0"/>
              <a:t>, a bor i sa negativnim brojevima. 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r-Latn-ME" sz="2400" b="1" dirty="0">
                <a:solidFill>
                  <a:srgbClr val="0070C0"/>
                </a:solidFill>
              </a:rPr>
              <a:t>Grade okside opšte formule </a:t>
            </a:r>
            <a:r>
              <a:rPr lang="en-US" sz="2400" b="1" dirty="0">
                <a:solidFill>
                  <a:srgbClr val="0070C0"/>
                </a:solidFill>
              </a:rPr>
              <a:t>M</a:t>
            </a:r>
            <a:r>
              <a:rPr lang="en-US" sz="2400" b="1" baseline="-25000" dirty="0">
                <a:solidFill>
                  <a:srgbClr val="0070C0"/>
                </a:solidFill>
              </a:rPr>
              <a:t>2</a:t>
            </a:r>
            <a:r>
              <a:rPr lang="en-US" sz="2400" b="1" dirty="0">
                <a:solidFill>
                  <a:srgbClr val="0070C0"/>
                </a:solidFill>
              </a:rPr>
              <a:t>O</a:t>
            </a:r>
            <a:r>
              <a:rPr lang="en-US" sz="2400" b="1" baseline="-25000" dirty="0">
                <a:solidFill>
                  <a:srgbClr val="0070C0"/>
                </a:solidFill>
              </a:rPr>
              <a:t>3</a:t>
            </a:r>
            <a:endParaRPr lang="sr-Latn-ME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M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1529529" y="1694570"/>
            <a:ext cx="9181581" cy="1938992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b="1" dirty="0">
                <a:solidFill>
                  <a:srgbClr val="0070C0"/>
                </a:solidFill>
              </a:rPr>
              <a:t>Elementi 13. grupe su metali</a:t>
            </a:r>
            <a:r>
              <a:rPr lang="en-US" sz="2400" b="1" dirty="0">
                <a:solidFill>
                  <a:srgbClr val="0070C0"/>
                </a:solidFill>
              </a:rPr>
              <a:t>, </a:t>
            </a:r>
            <a:r>
              <a:rPr lang="en-US" sz="2400" b="1" dirty="0" err="1">
                <a:solidFill>
                  <a:srgbClr val="0070C0"/>
                </a:solidFill>
              </a:rPr>
              <a:t>osim</a:t>
            </a:r>
            <a:r>
              <a:rPr lang="en-US" sz="2400" b="1" dirty="0">
                <a:solidFill>
                  <a:srgbClr val="0070C0"/>
                </a:solidFill>
              </a:rPr>
              <a:t> bora </a:t>
            </a:r>
            <a:r>
              <a:rPr lang="en-US" sz="2400" b="1" dirty="0" err="1">
                <a:solidFill>
                  <a:srgbClr val="0070C0"/>
                </a:solidFill>
              </a:rPr>
              <a:t>koji</a:t>
            </a:r>
            <a:r>
              <a:rPr lang="en-US" sz="2400" b="1" dirty="0">
                <a:solidFill>
                  <a:srgbClr val="0070C0"/>
                </a:solidFill>
              </a:rPr>
              <a:t> je </a:t>
            </a:r>
            <a:r>
              <a:rPr lang="en-US" sz="2400" b="1" dirty="0" err="1">
                <a:solidFill>
                  <a:srgbClr val="0070C0"/>
                </a:solidFill>
              </a:rPr>
              <a:t>metaloid</a:t>
            </a:r>
            <a:r>
              <a:rPr lang="en-US" sz="2400" b="1" dirty="0">
                <a:solidFill>
                  <a:srgbClr val="0070C0"/>
                </a:solidFill>
              </a:rPr>
              <a:t>.</a:t>
            </a:r>
          </a:p>
          <a:p>
            <a:endParaRPr lang="en-US" sz="2400" b="1" dirty="0">
              <a:solidFill>
                <a:srgbClr val="0070C0"/>
              </a:solidFill>
            </a:endParaRPr>
          </a:p>
          <a:p>
            <a:r>
              <a:rPr lang="sr-Latn-ME" sz="2400" dirty="0"/>
              <a:t>Zajednička konfiguracija za elemente ove grupe je </a:t>
            </a:r>
            <a:r>
              <a:rPr lang="en-US" sz="2400" b="1" dirty="0">
                <a:solidFill>
                  <a:srgbClr val="0070C0"/>
                </a:solidFill>
              </a:rPr>
              <a:t>ns</a:t>
            </a:r>
            <a:r>
              <a:rPr lang="en-US" sz="2400" b="1" baseline="30000" dirty="0">
                <a:solidFill>
                  <a:srgbClr val="0070C0"/>
                </a:solidFill>
              </a:rPr>
              <a:t>2</a:t>
            </a:r>
            <a:r>
              <a:rPr lang="en-US" sz="2400" b="1" dirty="0">
                <a:solidFill>
                  <a:srgbClr val="0070C0"/>
                </a:solidFill>
              </a:rPr>
              <a:t>np</a:t>
            </a:r>
            <a:r>
              <a:rPr lang="en-US" sz="2400" b="1" baseline="30000" dirty="0">
                <a:solidFill>
                  <a:srgbClr val="0070C0"/>
                </a:solidFill>
              </a:rPr>
              <a:t>1</a:t>
            </a:r>
            <a:r>
              <a:rPr lang="sr-Latn-ME" sz="2400" b="1" dirty="0">
                <a:solidFill>
                  <a:srgbClr val="0070C0"/>
                </a:solidFill>
              </a:rPr>
              <a:t> </a:t>
            </a:r>
            <a:r>
              <a:rPr lang="sr-Latn-ME" sz="2400" dirty="0"/>
              <a:t>, za sve elemente</a:t>
            </a:r>
            <a:r>
              <a:rPr lang="en-US" sz="2400" dirty="0"/>
              <a:t>.</a:t>
            </a:r>
          </a:p>
          <a:p>
            <a:r>
              <a:rPr lang="en-US" sz="2400" dirty="0"/>
              <a:t>To </a:t>
            </a:r>
            <a:r>
              <a:rPr lang="sr-Latn-ME" sz="2400" dirty="0"/>
              <a:t>znači </a:t>
            </a:r>
            <a:r>
              <a:rPr lang="sr-Cyrl-ME" sz="2400" dirty="0"/>
              <a:t> </a:t>
            </a:r>
            <a:r>
              <a:rPr lang="sr-Latn-ME" sz="2400" dirty="0"/>
              <a:t>da imaju 1 nesparen elektron u p-orbitali .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852407" y="2248568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7968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E6F66B-9100-4378-A408-1868CFE7DA0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4406" y="964735"/>
            <a:ext cx="9624416" cy="4790113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4192692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E04DD-66C4-4668-8737-676798D35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973124"/>
            <a:ext cx="9603275" cy="4991448"/>
          </a:xfrm>
          <a:ln>
            <a:solidFill>
              <a:srgbClr val="0070C0"/>
            </a:solidFill>
          </a:ln>
        </p:spPr>
        <p:txBody>
          <a:bodyPr>
            <a:normAutofit fontScale="850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Latn-ME" sz="2800" b="1" dirty="0">
                <a:solidFill>
                  <a:srgbClr val="0070C0"/>
                </a:solidFill>
              </a:rPr>
              <a:t>Galijum se dobija </a:t>
            </a:r>
            <a:r>
              <a:rPr lang="sr-Latn-ME" sz="2800" dirty="0"/>
              <a:t>pri preradi cinka, ređe aluminijma; </a:t>
            </a:r>
            <a:r>
              <a:rPr lang="sr-Latn-ME" sz="2800" b="1" dirty="0">
                <a:solidFill>
                  <a:srgbClr val="0070C0"/>
                </a:solidFill>
              </a:rPr>
              <a:t>indijum</a:t>
            </a:r>
            <a:r>
              <a:rPr lang="sr-Latn-ME" sz="2800" dirty="0"/>
              <a:t> pri preradi ruda cinka i olova, a </a:t>
            </a:r>
            <a:r>
              <a:rPr lang="sr-Latn-ME" sz="2800" b="1" dirty="0">
                <a:solidFill>
                  <a:srgbClr val="0070C0"/>
                </a:solidFill>
              </a:rPr>
              <a:t>talijum</a:t>
            </a:r>
            <a:r>
              <a:rPr lang="sr-Latn-ME" sz="2800" dirty="0"/>
              <a:t> pri preradi ruda kadmijuma i olova.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800" b="1" dirty="0">
                <a:solidFill>
                  <a:srgbClr val="0070C0"/>
                </a:solidFill>
              </a:rPr>
              <a:t>Bor se koristi </a:t>
            </a:r>
            <a:r>
              <a:rPr lang="sr-Latn-ME" sz="2800" dirty="0"/>
              <a:t>pri proizvodnji specijalnih vrsta čelika, legura obojenih metala.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800" b="1" dirty="0">
                <a:solidFill>
                  <a:srgbClr val="0070C0"/>
                </a:solidFill>
              </a:rPr>
              <a:t>Galijum se koristi </a:t>
            </a:r>
            <a:r>
              <a:rPr lang="sr-Latn-ME" sz="2800" dirty="0"/>
              <a:t>za punjenje kvarcnih termometara (</a:t>
            </a:r>
            <a:r>
              <a:rPr lang="sr-Latn-ME" dirty="0"/>
              <a:t>1200ºC</a:t>
            </a:r>
            <a:r>
              <a:rPr lang="sr-Latn-ME" sz="2800" dirty="0"/>
              <a:t>)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800" dirty="0"/>
              <a:t> </a:t>
            </a:r>
            <a:r>
              <a:rPr lang="sr-Latn-ME" sz="2800" b="1" dirty="0">
                <a:solidFill>
                  <a:srgbClr val="0070C0"/>
                </a:solidFill>
              </a:rPr>
              <a:t>Prevlaka indijuma </a:t>
            </a:r>
            <a:r>
              <a:rPr lang="sr-Latn-ME" sz="2800" dirty="0"/>
              <a:t>štiti metale od korozije.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800" b="1" dirty="0">
                <a:solidFill>
                  <a:srgbClr val="0070C0"/>
                </a:solidFill>
              </a:rPr>
              <a:t>Talijum se upotrebljava </a:t>
            </a:r>
            <a:r>
              <a:rPr lang="sr-Latn-ME" sz="2800" dirty="0"/>
              <a:t>za izradu optičkog stakla sa velikim indeksom prelamanja, za legure sa aluminijumom i srebrom.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800" b="1" dirty="0">
                <a:solidFill>
                  <a:srgbClr val="0070C0"/>
                </a:solidFill>
              </a:rPr>
              <a:t>Veoma je otrovan </a:t>
            </a:r>
            <a:r>
              <a:rPr lang="sr-Latn-ME" sz="2800" dirty="0"/>
              <a:t>(gubljenje dlake, kose). 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573804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B08F2656-04BB-44B4-AFAD-797EF7F88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300" y="863600"/>
            <a:ext cx="9602788" cy="4807358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400" b="1" dirty="0">
                <a:solidFill>
                  <a:srgbClr val="0070C0"/>
                </a:solidFill>
              </a:rPr>
              <a:t>Sa porastom rednog broja raste atomska masa elemenata</a:t>
            </a:r>
            <a:endParaRPr lang="en-US" sz="2400" b="1" dirty="0">
              <a:solidFill>
                <a:srgbClr val="0070C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400" b="1" dirty="0">
                <a:solidFill>
                  <a:srgbClr val="0070C0"/>
                </a:solidFill>
              </a:rPr>
              <a:t>Galijum ima isti atomski poluprečnik kao i aluminijum</a:t>
            </a:r>
            <a:r>
              <a:rPr lang="sr-Latn-ME" sz="2400" dirty="0"/>
              <a:t>.On se nalazi poslije 3d-elemenata pa se zbog povećanja naelektrisanja jezgra smanjuje zapremina atoma.</a:t>
            </a:r>
            <a:endParaRPr lang="en-US" sz="24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400" b="1" dirty="0">
                <a:solidFill>
                  <a:srgbClr val="0070C0"/>
                </a:solidFill>
              </a:rPr>
              <a:t>Prva jonizaciona energija je najmanja </a:t>
            </a:r>
            <a:r>
              <a:rPr lang="sr-Latn-ME" sz="2400" dirty="0"/>
              <a:t>.Odlaženjem jednog p-elektrona ne vrši se rasparivanje spinova</a:t>
            </a:r>
            <a:r>
              <a:rPr lang="en-US" sz="24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400" b="1" dirty="0">
                <a:solidFill>
                  <a:srgbClr val="0070C0"/>
                </a:solidFill>
              </a:rPr>
              <a:t>Druga i treća jonizaciona energija su znatno veće</a:t>
            </a:r>
            <a:r>
              <a:rPr lang="sr-Latn-ME" sz="2400" dirty="0"/>
              <a:t>,</a:t>
            </a:r>
            <a:r>
              <a:rPr lang="en-US" sz="2400" dirty="0"/>
              <a:t> </a:t>
            </a:r>
            <a:r>
              <a:rPr lang="sr-Latn-ME" sz="2400" dirty="0"/>
              <a:t>ali se mogu nadoknaditi iz energije hemijske veze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/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218471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1094B1A-715E-4A15-92A8-906FC9C35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300" y="914400"/>
            <a:ext cx="9602788" cy="5066950"/>
          </a:xfrm>
          <a:ln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6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600" b="1" dirty="0">
                <a:solidFill>
                  <a:srgbClr val="0070C0"/>
                </a:solidFill>
              </a:rPr>
              <a:t>Elektronegativnost ovih elemenata je znatno veća nego kod alkalnih i zemnoalkalnih metala,</a:t>
            </a:r>
            <a:r>
              <a:rPr lang="sr-Latn-ME" sz="2600" dirty="0"/>
              <a:t> ali još uvijek toliko mala da ovi elementi u svim svojim jedinjenjima imaju pozitivne oksidacione brojeve</a:t>
            </a:r>
            <a:r>
              <a:rPr lang="en-US" sz="26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6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600" b="1" dirty="0">
                <a:solidFill>
                  <a:srgbClr val="0070C0"/>
                </a:solidFill>
              </a:rPr>
              <a:t>Gustine rastu sa porastom rednog broja</a:t>
            </a:r>
            <a:r>
              <a:rPr lang="sr-Latn-ME" sz="2600" dirty="0"/>
              <a:t>.B i Al su laki metali , doksu Ga, In i Tl teški metali.</a:t>
            </a:r>
            <a:endParaRPr lang="en-US" sz="2600" dirty="0"/>
          </a:p>
          <a:p>
            <a:pPr algn="just">
              <a:buFont typeface="Wingdings" panose="05000000000000000000" pitchFamily="2" charset="2"/>
              <a:buChar char="Ø"/>
            </a:pPr>
            <a:endParaRPr lang="sr-Latn-ME" sz="26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r-Latn-ME" sz="2600" b="1" dirty="0">
                <a:solidFill>
                  <a:srgbClr val="0070C0"/>
                </a:solidFill>
              </a:rPr>
              <a:t>Tačke topljenja i tačke ključanja se ne mijenjaju pravilno </a:t>
            </a:r>
            <a:r>
              <a:rPr lang="sr-Latn-ME" sz="2600" dirty="0"/>
              <a:t>zbog razlike u metalnim kristalnim rešetkama</a:t>
            </a:r>
            <a:endParaRPr lang="en-US" sz="2600" dirty="0"/>
          </a:p>
          <a:p>
            <a:pPr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/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644156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73B6F24D-AAB6-4309-9DE3-CDF5C6F4E71B}"/>
              </a:ext>
            </a:extLst>
          </p:cNvPr>
          <p:cNvSpPr txBox="1">
            <a:spLocks/>
          </p:cNvSpPr>
          <p:nvPr/>
        </p:nvSpPr>
        <p:spPr>
          <a:xfrm>
            <a:off x="612396" y="503339"/>
            <a:ext cx="10956022" cy="547801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600" dirty="0"/>
          </a:p>
          <a:p>
            <a:pPr algn="just">
              <a:buFont typeface="Wingdings" panose="05000000000000000000" pitchFamily="2" charset="2"/>
              <a:buChar char="Ø"/>
            </a:pPr>
            <a:endParaRPr lang="sr-Latn-ME" sz="2600" dirty="0"/>
          </a:p>
          <a:p>
            <a:pPr algn="just"/>
            <a:endParaRPr lang="sr-Latn-M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FF9596-1C56-4736-AFC9-CB489747378F}"/>
              </a:ext>
            </a:extLst>
          </p:cNvPr>
          <p:cNvSpPr/>
          <p:nvPr/>
        </p:nvSpPr>
        <p:spPr>
          <a:xfrm>
            <a:off x="1790435" y="880845"/>
            <a:ext cx="7202563" cy="46166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r-Latn-ME" sz="2400" b="1" dirty="0">
                <a:solidFill>
                  <a:srgbClr val="0070C0"/>
                </a:solidFill>
              </a:rPr>
              <a:t>Sa porastom rednog broja raste baznost oksida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2F2FAC-E1E3-4A1D-9F29-891E24D091F8}"/>
              </a:ext>
            </a:extLst>
          </p:cNvPr>
          <p:cNvSpPr txBox="1"/>
          <p:nvPr/>
        </p:nvSpPr>
        <p:spPr>
          <a:xfrm rot="19209765">
            <a:off x="1170162" y="513081"/>
            <a:ext cx="331535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3846AA-3C0E-4F3A-A04A-FA3B9B6D5166}"/>
              </a:ext>
            </a:extLst>
          </p:cNvPr>
          <p:cNvSpPr/>
          <p:nvPr/>
        </p:nvSpPr>
        <p:spPr>
          <a:xfrm>
            <a:off x="1254938" y="1903516"/>
            <a:ext cx="9927587" cy="30469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sr-Latn-ME" sz="2400" b="1" dirty="0">
                <a:solidFill>
                  <a:srgbClr val="0070C0"/>
                </a:solidFill>
              </a:rPr>
              <a:t>Oksid bora je kiselog karaktera i sa vodom gradi slabu bornu kiselinu H3BO3.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r-Latn-ME" sz="2400" b="1" dirty="0">
                <a:solidFill>
                  <a:srgbClr val="0070C0"/>
                </a:solidFill>
              </a:rPr>
              <a:t>Oksidi aluminijuma,galijuma i indijuma su amfoternog karaktera i anhidridi su baza M(OH)3 koji su takođe amfoterni.</a:t>
            </a:r>
          </a:p>
          <a:p>
            <a:endParaRPr lang="sr-Latn-ME" sz="2400" b="1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r-Latn-ME" sz="2400" b="1" dirty="0">
                <a:solidFill>
                  <a:srgbClr val="0070C0"/>
                </a:solidFill>
              </a:rPr>
              <a:t>Oksid talijuma je izrazito baznog karaktera ali odgovarajuća baza nije poznata.</a:t>
            </a:r>
          </a:p>
        </p:txBody>
      </p:sp>
    </p:spTree>
    <p:extLst>
      <p:ext uri="{BB962C8B-B14F-4D97-AF65-F5344CB8AC3E}">
        <p14:creationId xmlns:p14="http://schemas.microsoft.com/office/powerpoint/2010/main" val="3395567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Aluminijum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512" y="1476460"/>
            <a:ext cx="1006903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M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r-Latn-ME" sz="2400" dirty="0"/>
              <a:t>Industrijski se dobija iz rude boksita</a:t>
            </a:r>
            <a:endParaRPr lang="sr-Latn-M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1458455" y="1476460"/>
            <a:ext cx="9181581" cy="221599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sr-Latn-ME" dirty="0"/>
          </a:p>
          <a:p>
            <a:r>
              <a:rPr lang="sr-Latn-ME" sz="2400" dirty="0">
                <a:solidFill>
                  <a:srgbClr val="0070C0"/>
                </a:solidFill>
              </a:rPr>
              <a:t>Aluminijum je na trećem mestu po rasprostranjenosti, odmah posle kiseonika i silicijuma.</a:t>
            </a:r>
          </a:p>
          <a:p>
            <a:r>
              <a:rPr lang="sr-Latn-ME" sz="2400" dirty="0">
                <a:solidFill>
                  <a:srgbClr val="0070C0"/>
                </a:solidFill>
              </a:rPr>
              <a:t> Nalazi se u obliku jedinjenja minerala korudna, </a:t>
            </a:r>
            <a:r>
              <a:rPr lang="sr-Latn-ME" sz="2400" b="1" dirty="0">
                <a:solidFill>
                  <a:srgbClr val="0070C0"/>
                </a:solidFill>
              </a:rPr>
              <a:t>Al</a:t>
            </a:r>
            <a:r>
              <a:rPr lang="sr-Latn-ME" sz="2400" b="1" baseline="-25000" dirty="0">
                <a:solidFill>
                  <a:srgbClr val="0070C0"/>
                </a:solidFill>
              </a:rPr>
              <a:t>2</a:t>
            </a:r>
            <a:r>
              <a:rPr lang="sr-Latn-ME" sz="2400" b="1" dirty="0">
                <a:solidFill>
                  <a:srgbClr val="0070C0"/>
                </a:solidFill>
              </a:rPr>
              <a:t>O</a:t>
            </a:r>
            <a:r>
              <a:rPr lang="sr-Latn-ME" sz="2400" b="1" baseline="-25000" dirty="0">
                <a:solidFill>
                  <a:srgbClr val="0070C0"/>
                </a:solidFill>
              </a:rPr>
              <a:t>3</a:t>
            </a:r>
            <a:r>
              <a:rPr lang="sr-Latn-ME" sz="2400" dirty="0">
                <a:solidFill>
                  <a:srgbClr val="0070C0"/>
                </a:solidFill>
              </a:rPr>
              <a:t>, koji je sastavni deo rubina i safira kao i rude boksita </a:t>
            </a:r>
            <a:r>
              <a:rPr lang="sr-Latn-ME" sz="2400" b="1" dirty="0">
                <a:solidFill>
                  <a:srgbClr val="0070C0"/>
                </a:solidFill>
              </a:rPr>
              <a:t>Al</a:t>
            </a:r>
            <a:r>
              <a:rPr lang="sr-Latn-ME" sz="2400" b="1" baseline="-25000" dirty="0">
                <a:solidFill>
                  <a:srgbClr val="0070C0"/>
                </a:solidFill>
              </a:rPr>
              <a:t>2</a:t>
            </a:r>
            <a:r>
              <a:rPr lang="sr-Latn-ME" sz="2400" b="1" dirty="0">
                <a:solidFill>
                  <a:srgbClr val="0070C0"/>
                </a:solidFill>
              </a:rPr>
              <a:t>O</a:t>
            </a:r>
            <a:r>
              <a:rPr lang="sr-Latn-ME" sz="2400" b="1" baseline="-25000" dirty="0">
                <a:solidFill>
                  <a:srgbClr val="0070C0"/>
                </a:solidFill>
              </a:rPr>
              <a:t>3</a:t>
            </a:r>
            <a:r>
              <a:rPr lang="sr-Latn-ME" sz="2400" b="1" dirty="0">
                <a:solidFill>
                  <a:srgbClr val="0070C0"/>
                </a:solidFill>
              </a:rPr>
              <a:t>·2H</a:t>
            </a:r>
            <a:r>
              <a:rPr lang="sr-Latn-ME" sz="2400" b="1" baseline="-25000" dirty="0">
                <a:solidFill>
                  <a:srgbClr val="0070C0"/>
                </a:solidFill>
              </a:rPr>
              <a:t>2</a:t>
            </a:r>
            <a:r>
              <a:rPr lang="sr-Latn-ME" sz="2400" b="1" dirty="0">
                <a:solidFill>
                  <a:srgbClr val="0070C0"/>
                </a:solidFill>
              </a:rPr>
              <a:t>O</a:t>
            </a:r>
          </a:p>
          <a:p>
            <a:endParaRPr lang="sr-Latn-ME" sz="2400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859399" y="1963561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1841D72-58B1-45FA-94C5-3867FF4F6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071" y="3721930"/>
            <a:ext cx="4281965" cy="226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977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Dobijanje aluminijuma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512" y="1476460"/>
            <a:ext cx="1006903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ME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1458455" y="1476460"/>
            <a:ext cx="9181581" cy="147732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sr-Latn-ME" dirty="0"/>
          </a:p>
          <a:p>
            <a:pPr algn="just"/>
            <a:r>
              <a:rPr lang="sr-Latn-ME" sz="2400" b="1" dirty="0">
                <a:solidFill>
                  <a:srgbClr val="0070C0"/>
                </a:solidFill>
              </a:rPr>
              <a:t>Aluminijum se dobija po Hol-Erulovom procesu </a:t>
            </a:r>
          </a:p>
          <a:p>
            <a:pPr algn="just"/>
            <a:r>
              <a:rPr lang="sr-Latn-ME" sz="2400" dirty="0"/>
              <a:t>Proces se sastoji u elektrolizi glinice (</a:t>
            </a:r>
            <a:r>
              <a:rPr lang="sr-Latn-ME" sz="2400" b="1" dirty="0">
                <a:solidFill>
                  <a:srgbClr val="0070C0"/>
                </a:solidFill>
              </a:rPr>
              <a:t>Al</a:t>
            </a:r>
            <a:r>
              <a:rPr lang="sr-Latn-ME" sz="2400" b="1" baseline="-25000" dirty="0">
                <a:solidFill>
                  <a:srgbClr val="0070C0"/>
                </a:solidFill>
              </a:rPr>
              <a:t>2</a:t>
            </a:r>
            <a:r>
              <a:rPr lang="sr-Latn-ME" sz="2400" b="1" dirty="0">
                <a:solidFill>
                  <a:srgbClr val="0070C0"/>
                </a:solidFill>
              </a:rPr>
              <a:t>O</a:t>
            </a:r>
            <a:r>
              <a:rPr lang="sr-Latn-ME" sz="2400" b="1" baseline="-25000" dirty="0">
                <a:solidFill>
                  <a:srgbClr val="0070C0"/>
                </a:solidFill>
              </a:rPr>
              <a:t>3</a:t>
            </a:r>
            <a:r>
              <a:rPr lang="sr-Latn-ME" sz="2400" dirty="0"/>
              <a:t>) rastopljenoj u kriolitu(</a:t>
            </a:r>
            <a:r>
              <a:rPr lang="sr-Latn-ME" sz="2400" b="1" dirty="0">
                <a:solidFill>
                  <a:srgbClr val="0070C0"/>
                </a:solidFill>
              </a:rPr>
              <a:t>Na</a:t>
            </a:r>
            <a:r>
              <a:rPr lang="sr-Latn-ME" sz="2400" b="1" baseline="-25000" dirty="0">
                <a:solidFill>
                  <a:srgbClr val="0070C0"/>
                </a:solidFill>
              </a:rPr>
              <a:t>3</a:t>
            </a:r>
            <a:r>
              <a:rPr lang="sr-Latn-ME" sz="2400" b="1" dirty="0">
                <a:solidFill>
                  <a:srgbClr val="0070C0"/>
                </a:solidFill>
              </a:rPr>
              <a:t>AlF</a:t>
            </a:r>
            <a:r>
              <a:rPr lang="sr-Latn-ME" sz="2400" b="1" baseline="-25000" dirty="0">
                <a:solidFill>
                  <a:srgbClr val="0070C0"/>
                </a:solidFill>
              </a:rPr>
              <a:t>6</a:t>
            </a:r>
            <a:r>
              <a:rPr lang="sr-Latn-ME" sz="2400" dirty="0"/>
              <a:t>) koji snižava tačku topljenja glinice.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859399" y="1963561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A0D267-75ED-4586-B2EB-087F148A0BFC}"/>
              </a:ext>
            </a:extLst>
          </p:cNvPr>
          <p:cNvSpPr/>
          <p:nvPr/>
        </p:nvSpPr>
        <p:spPr>
          <a:xfrm>
            <a:off x="1458455" y="3168726"/>
            <a:ext cx="9086506" cy="1938992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r-Latn-ME" sz="2400" b="1" dirty="0">
                <a:solidFill>
                  <a:srgbClr val="0070C0"/>
                </a:solidFill>
              </a:rPr>
              <a:t>Glinica se dobija iz boksita po Bajerovom mokrom postupku.</a:t>
            </a:r>
          </a:p>
          <a:p>
            <a:pPr algn="just"/>
            <a:r>
              <a:rPr lang="sr-Latn-ME" sz="2400" dirty="0"/>
              <a:t>Boksit se, samljeven u prah zagrijeva u autoklavu sa rastvorom NaOH pod posebnim uslovima i prevodi u aluminijum –hidroksid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FE3DCB-115A-4F86-83EF-8EDC0A2F2583}"/>
              </a:ext>
            </a:extLst>
          </p:cNvPr>
          <p:cNvSpPr/>
          <p:nvPr/>
        </p:nvSpPr>
        <p:spPr>
          <a:xfrm>
            <a:off x="2243440" y="5166886"/>
            <a:ext cx="7202563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r-Latn-ME" sz="2400" b="1" dirty="0">
                <a:solidFill>
                  <a:srgbClr val="0070C0"/>
                </a:solidFill>
              </a:rPr>
              <a:t>Aluminijum-hidroksid se žarenjem prevodi u aluminijum-oksid (glinica).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DA8A21-6387-4AFF-8367-0149BB0BC719}"/>
              </a:ext>
            </a:extLst>
          </p:cNvPr>
          <p:cNvSpPr txBox="1"/>
          <p:nvPr/>
        </p:nvSpPr>
        <p:spPr>
          <a:xfrm rot="19802763">
            <a:off x="840922" y="3374804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0474E2-7E6F-41CC-A1F1-1C523021779B}"/>
              </a:ext>
            </a:extLst>
          </p:cNvPr>
          <p:cNvSpPr txBox="1"/>
          <p:nvPr/>
        </p:nvSpPr>
        <p:spPr>
          <a:xfrm rot="19209765">
            <a:off x="1557656" y="5131444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44128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Dobijanje aluminijuma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512" y="1476460"/>
            <a:ext cx="1006903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ME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1458455" y="1476460"/>
            <a:ext cx="9181581" cy="147732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sr-Latn-ME" dirty="0"/>
          </a:p>
          <a:p>
            <a:r>
              <a:rPr lang="sr-Latn-ME" sz="2400" b="1" dirty="0">
                <a:solidFill>
                  <a:srgbClr val="0070C0"/>
                </a:solidFill>
              </a:rPr>
              <a:t>Elektroliza se izvodi u specijalnim električnim pećima čiji su zidovi obloženi ugljenom masom koja služi kao katoda.</a:t>
            </a:r>
          </a:p>
          <a:p>
            <a:r>
              <a:rPr lang="sr-Latn-ME" sz="2400" b="1" dirty="0">
                <a:solidFill>
                  <a:srgbClr val="0070C0"/>
                </a:solidFill>
              </a:rPr>
              <a:t>Anode su od grafita i pošto se troše moraju se zamjenjivati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835173" y="1728445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A0D267-75ED-4586-B2EB-087F148A0BFC}"/>
              </a:ext>
            </a:extLst>
          </p:cNvPr>
          <p:cNvSpPr/>
          <p:nvPr/>
        </p:nvSpPr>
        <p:spPr>
          <a:xfrm>
            <a:off x="1458455" y="3168726"/>
            <a:ext cx="9086506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b="1" dirty="0">
                <a:solidFill>
                  <a:srgbClr val="0070C0"/>
                </a:solidFill>
              </a:rPr>
              <a:t>Izdvojeni aluminijum na katodi je u čistom stanju </a:t>
            </a:r>
            <a:r>
              <a:rPr lang="sr-Latn-ME" sz="2400" dirty="0"/>
              <a:t>i skuplja se na dno ćelije odakle se povremeno vadi.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FE3DCB-115A-4F86-83EF-8EDC0A2F2583}"/>
              </a:ext>
            </a:extLst>
          </p:cNvPr>
          <p:cNvSpPr/>
          <p:nvPr/>
        </p:nvSpPr>
        <p:spPr>
          <a:xfrm>
            <a:off x="2252103" y="4251875"/>
            <a:ext cx="7202563" cy="12003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r-Latn-ME" sz="2400" b="1" dirty="0">
                <a:solidFill>
                  <a:srgbClr val="0070C0"/>
                </a:solidFill>
              </a:rPr>
              <a:t>Na anodi se gradi ugljenik (II)-oksid</a:t>
            </a:r>
            <a:r>
              <a:rPr lang="sr-Latn-ME" sz="2400" dirty="0"/>
              <a:t>, pa se ona troši i mora se povremeno spuštati u rastop i na kraju zamijeniti.</a:t>
            </a:r>
            <a:endParaRPr lang="sr-Latn-ME" sz="2400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DA8A21-6387-4AFF-8367-0149BB0BC719}"/>
              </a:ext>
            </a:extLst>
          </p:cNvPr>
          <p:cNvSpPr txBox="1"/>
          <p:nvPr/>
        </p:nvSpPr>
        <p:spPr>
          <a:xfrm rot="19802763">
            <a:off x="829029" y="3009270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0474E2-7E6F-41CC-A1F1-1C523021779B}"/>
              </a:ext>
            </a:extLst>
          </p:cNvPr>
          <p:cNvSpPr txBox="1"/>
          <p:nvPr/>
        </p:nvSpPr>
        <p:spPr>
          <a:xfrm rot="19209765">
            <a:off x="1551133" y="4304337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9437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BB7A916-B611-4D5E-9E70-E85B93AD3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98" y="234891"/>
            <a:ext cx="10242958" cy="588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182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Osobine aluminijuma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2" y="1476460"/>
            <a:ext cx="1025537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sr-Latn-ME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1458455" y="1476460"/>
            <a:ext cx="5395351" cy="4431983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sr-Latn-ME" dirty="0"/>
          </a:p>
          <a:p>
            <a:r>
              <a:rPr lang="sr-Latn-ME" sz="2400" b="1" dirty="0">
                <a:solidFill>
                  <a:srgbClr val="0070C0"/>
                </a:solidFill>
              </a:rPr>
              <a:t>Fizičke osobine: </a:t>
            </a:r>
            <a:endParaRPr lang="sr-Latn-ME" sz="2400" dirty="0">
              <a:solidFill>
                <a:srgbClr val="0070C0"/>
              </a:solidFill>
            </a:endParaRPr>
          </a:p>
          <a:p>
            <a:pPr marL="342900" indent="-342900">
              <a:buFontTx/>
              <a:buChar char="-"/>
            </a:pPr>
            <a:r>
              <a:rPr lang="sr-Latn-ME" sz="2400" b="1" dirty="0">
                <a:solidFill>
                  <a:srgbClr val="0070C0"/>
                </a:solidFill>
              </a:rPr>
              <a:t>Aluminijum </a:t>
            </a:r>
            <a:r>
              <a:rPr lang="sr-Latn-ME" sz="2400" dirty="0"/>
              <a:t>je srebrnastobijeli sjajan metal,</a:t>
            </a:r>
          </a:p>
          <a:p>
            <a:pPr marL="342900" indent="-342900">
              <a:buFontTx/>
              <a:buChar char="-"/>
            </a:pPr>
            <a:r>
              <a:rPr lang="sr-Latn-ME" sz="2400" dirty="0"/>
              <a:t> male gustine, </a:t>
            </a:r>
          </a:p>
          <a:p>
            <a:pPr marL="342900" indent="-342900">
              <a:buFontTx/>
              <a:buChar char="-"/>
            </a:pPr>
            <a:r>
              <a:rPr lang="sr-Latn-ME" sz="2400" dirty="0"/>
              <a:t>čvrst i jako rastegljiv, </a:t>
            </a:r>
          </a:p>
          <a:p>
            <a:pPr marL="342900" indent="-342900">
              <a:buFontTx/>
              <a:buChar char="-"/>
            </a:pPr>
            <a:r>
              <a:rPr lang="sr-Latn-ME" sz="2400" dirty="0"/>
              <a:t>dobar je provodnik toplote i elektriciteta, </a:t>
            </a:r>
          </a:p>
          <a:p>
            <a:pPr marL="342900" indent="-342900">
              <a:buFontTx/>
              <a:buChar char="-"/>
            </a:pPr>
            <a:r>
              <a:rPr lang="sr-Latn-ME" sz="2400" dirty="0"/>
              <a:t>izvlači se u tanku žicu, </a:t>
            </a:r>
          </a:p>
          <a:p>
            <a:r>
              <a:rPr lang="sr-Latn-ME" sz="2400" dirty="0"/>
              <a:t>    valja u lim ili tanke folije, </a:t>
            </a:r>
          </a:p>
          <a:p>
            <a:r>
              <a:rPr lang="sr-Latn-ME" sz="2400" dirty="0"/>
              <a:t>    mrvi u prah </a:t>
            </a:r>
          </a:p>
          <a:p>
            <a:endParaRPr lang="sr-Latn-ME" sz="2400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782485" y="2820908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pic>
        <p:nvPicPr>
          <p:cNvPr id="5124" name="Picture 4" descr="Berza metala: Aluminijum pod pritiskom prekomerne ponude | Gde ...">
            <a:extLst>
              <a:ext uri="{FF2B5EF4-FFF2-40B4-BE49-F238E27FC236}">
                <a16:creationId xmlns:a16="http://schemas.microsoft.com/office/drawing/2014/main" id="{D0426CE8-FF29-43FA-B931-275A8D0F9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097" y="1689339"/>
            <a:ext cx="3717448" cy="1330697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reduzece za trgovinu obojenom i crnom metalurgijom">
            <a:extLst>
              <a:ext uri="{FF2B5EF4-FFF2-40B4-BE49-F238E27FC236}">
                <a16:creationId xmlns:a16="http://schemas.microsoft.com/office/drawing/2014/main" id="{583FFF52-1E23-434E-86EE-9C44B4D35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958" y="3022153"/>
            <a:ext cx="1871863" cy="1631624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Aluminijum-aluminijumske cevi,aluminijumski lim,aluminijumski ...">
            <a:extLst>
              <a:ext uri="{FF2B5EF4-FFF2-40B4-BE49-F238E27FC236}">
                <a16:creationId xmlns:a16="http://schemas.microsoft.com/office/drawing/2014/main" id="{235A67B4-97F5-4FFD-8FBB-E8C4B2CCF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989" y="4692950"/>
            <a:ext cx="2186556" cy="1282780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096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Hemijske osobine aluminijuma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2" y="1476460"/>
            <a:ext cx="1025537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sr-Latn-ME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1325462" y="1476460"/>
            <a:ext cx="9336946" cy="12003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r-Latn-ME" sz="2400" b="1" dirty="0">
                <a:solidFill>
                  <a:srgbClr val="0070C0"/>
                </a:solidFill>
              </a:rPr>
              <a:t>Postojan je na vazduhu jer se prevlači slojem oksida</a:t>
            </a:r>
          </a:p>
          <a:p>
            <a:pPr algn="just"/>
            <a:r>
              <a:rPr lang="sr-Latn-ME" sz="2400" b="1" dirty="0">
                <a:solidFill>
                  <a:srgbClr val="0070C0"/>
                </a:solidFill>
              </a:rPr>
              <a:t>Rastvara se u kiselinama koje nisu oksidaciona sredstva i u bazama: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742733" y="1661126"/>
            <a:ext cx="318167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1996A7-B4CF-480C-B34B-515BF5EF1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411" y="3039932"/>
            <a:ext cx="6956612" cy="212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69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11F4066-4BB6-4F5A-B725-1382197DD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5038" y="4638186"/>
            <a:ext cx="5916706" cy="1362635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33A80058-B26E-42E1-AF63-8ACAC2B4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467" y="832809"/>
            <a:ext cx="9602788" cy="530763"/>
          </a:xfrm>
        </p:spPr>
        <p:txBody>
          <a:bodyPr>
            <a:normAutofit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Hemijske osobine aluminijuma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A8F2A7-A020-4C22-8A33-ACC5D20012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805"/>
          <a:stretch/>
        </p:blipFill>
        <p:spPr>
          <a:xfrm>
            <a:off x="3019954" y="2777525"/>
            <a:ext cx="5880847" cy="63088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86E5F7-2D45-4E73-AC03-A6AF06DBF50F}"/>
              </a:ext>
            </a:extLst>
          </p:cNvPr>
          <p:cNvSpPr/>
          <p:nvPr/>
        </p:nvSpPr>
        <p:spPr>
          <a:xfrm>
            <a:off x="1577130" y="1456716"/>
            <a:ext cx="9336946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r-Latn-ME" sz="2400" b="1" dirty="0">
                <a:solidFill>
                  <a:srgbClr val="0070C0"/>
                </a:solidFill>
              </a:rPr>
              <a:t>Prah aluminijuma zapaljen na vazduhu sagorijeva intezivnom svjetlošću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26EF13-B0CB-4DDC-AF44-1784D43F2238}"/>
              </a:ext>
            </a:extLst>
          </p:cNvPr>
          <p:cNvSpPr/>
          <p:nvPr/>
        </p:nvSpPr>
        <p:spPr>
          <a:xfrm>
            <a:off x="1427527" y="3970123"/>
            <a:ext cx="9336946" cy="46166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r-Latn-ME" sz="2400" b="1" dirty="0">
                <a:solidFill>
                  <a:srgbClr val="0070C0"/>
                </a:solidFill>
              </a:rPr>
              <a:t>Aluminijum redukuje okside metala (aluminotermija)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B6E814-4651-400A-BC5C-F9AF624351AB}"/>
              </a:ext>
            </a:extLst>
          </p:cNvPr>
          <p:cNvSpPr txBox="1"/>
          <p:nvPr/>
        </p:nvSpPr>
        <p:spPr>
          <a:xfrm rot="19209765">
            <a:off x="900009" y="1460908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399E27-C007-4571-B483-F15EC1BC2B8C}"/>
              </a:ext>
            </a:extLst>
          </p:cNvPr>
          <p:cNvSpPr txBox="1"/>
          <p:nvPr/>
        </p:nvSpPr>
        <p:spPr>
          <a:xfrm rot="19209765">
            <a:off x="750406" y="3602336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83211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10214"/>
            <a:ext cx="9603275" cy="539916"/>
          </a:xfrm>
        </p:spPr>
        <p:txBody>
          <a:bodyPr>
            <a:normAutofit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Jedinjenja aluminijuma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1" y="1283514"/>
            <a:ext cx="1025537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sr-Latn-ME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1527057" y="1265961"/>
            <a:ext cx="2803151" cy="46166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dirty="0">
                <a:solidFill>
                  <a:srgbClr val="0070C0"/>
                </a:solidFill>
              </a:rPr>
              <a:t>Aluminijum oksid </a:t>
            </a:r>
          </a:p>
        </p:txBody>
      </p:sp>
      <p:pic>
        <p:nvPicPr>
          <p:cNvPr id="8196" name="Picture 4" descr="150g Nano aluminiumoxid pulver aluminiumoxidpulver-in Schlankheits ...">
            <a:extLst>
              <a:ext uri="{FF2B5EF4-FFF2-40B4-BE49-F238E27FC236}">
                <a16:creationId xmlns:a16="http://schemas.microsoft.com/office/drawing/2014/main" id="{E90710A9-042E-421C-B129-0D8346552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057" y="1805877"/>
            <a:ext cx="2665947" cy="171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CC4601-5A9A-4DDC-9729-14B870CA5840}"/>
              </a:ext>
            </a:extLst>
          </p:cNvPr>
          <p:cNvSpPr/>
          <p:nvPr/>
        </p:nvSpPr>
        <p:spPr>
          <a:xfrm>
            <a:off x="5713870" y="1298311"/>
            <a:ext cx="3563309" cy="46166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dirty="0">
                <a:solidFill>
                  <a:srgbClr val="0070C0"/>
                </a:solidFill>
              </a:rPr>
              <a:t>Aluminijum hidroksid  </a:t>
            </a:r>
          </a:p>
        </p:txBody>
      </p:sp>
      <p:pic>
        <p:nvPicPr>
          <p:cNvPr id="8198" name="Picture 6" descr="Kina Aluminijum hidroksid, proizvođači, dobavljači - aluminijum ...">
            <a:extLst>
              <a:ext uri="{FF2B5EF4-FFF2-40B4-BE49-F238E27FC236}">
                <a16:creationId xmlns:a16="http://schemas.microsoft.com/office/drawing/2014/main" id="{FF06E2B6-2FAA-48A9-9013-ADAB98FC4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690" y="1853968"/>
            <a:ext cx="2983168" cy="158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978C0E4-1FCB-4B24-9F88-3938742321DF}"/>
              </a:ext>
            </a:extLst>
          </p:cNvPr>
          <p:cNvSpPr/>
          <p:nvPr/>
        </p:nvSpPr>
        <p:spPr>
          <a:xfrm>
            <a:off x="3837180" y="3560134"/>
            <a:ext cx="2686660" cy="46166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dirty="0">
                <a:solidFill>
                  <a:srgbClr val="0070C0"/>
                </a:solidFill>
              </a:rPr>
              <a:t>Aluminijum sulfat   </a:t>
            </a:r>
          </a:p>
        </p:txBody>
      </p:sp>
      <p:pic>
        <p:nvPicPr>
          <p:cNvPr id="8200" name="Picture 8" descr="Kina Proizvođači aluminij sulfata - Veleprodaja proizvoda - CHALCO">
            <a:extLst>
              <a:ext uri="{FF2B5EF4-FFF2-40B4-BE49-F238E27FC236}">
                <a16:creationId xmlns:a16="http://schemas.microsoft.com/office/drawing/2014/main" id="{410BCBAD-50BD-4207-ACAA-26F71A300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118" y="4058557"/>
            <a:ext cx="3377353" cy="171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826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</a:t>
            </a:r>
            <a:r>
              <a:rPr lang="sr-Latn-ME" sz="3600" b="1" dirty="0">
                <a:solidFill>
                  <a:srgbClr val="0070C0"/>
                </a:solidFill>
              </a:rPr>
              <a:t>Aluminijum oksid, Al</a:t>
            </a:r>
            <a:r>
              <a:rPr lang="sr-Latn-ME" sz="3600" b="1" baseline="-25000" dirty="0">
                <a:solidFill>
                  <a:srgbClr val="0070C0"/>
                </a:solidFill>
              </a:rPr>
              <a:t>2</a:t>
            </a:r>
            <a:r>
              <a:rPr lang="sr-Latn-ME" sz="3600" b="1" dirty="0">
                <a:solidFill>
                  <a:srgbClr val="0070C0"/>
                </a:solidFill>
              </a:rPr>
              <a:t>O</a:t>
            </a:r>
            <a:r>
              <a:rPr lang="sr-Latn-ME" sz="3600" b="1" baseline="-25000" dirty="0">
                <a:solidFill>
                  <a:srgbClr val="0070C0"/>
                </a:solidFill>
              </a:rPr>
              <a:t>3</a:t>
            </a:r>
            <a:br>
              <a:rPr lang="sr-Latn-ME" dirty="0"/>
            </a:br>
            <a:r>
              <a:rPr lang="sr-Latn-ME" b="1" dirty="0">
                <a:solidFill>
                  <a:srgbClr val="0070C0"/>
                </a:solidFill>
              </a:rPr>
              <a:t>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2" y="1476460"/>
            <a:ext cx="1025537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sr-Latn-ME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2490239" y="1644739"/>
            <a:ext cx="6231238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b="1" dirty="0">
                <a:solidFill>
                  <a:srgbClr val="0070C0"/>
                </a:solidFill>
              </a:rPr>
              <a:t>Dobija se žarenjem aluminijum-hidroksida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1712511" y="1617913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83DAA1-DBF6-4249-887C-39A1D32810CD}"/>
              </a:ext>
            </a:extLst>
          </p:cNvPr>
          <p:cNvSpPr txBox="1"/>
          <p:nvPr/>
        </p:nvSpPr>
        <p:spPr>
          <a:xfrm>
            <a:off x="8942664" y="1384183"/>
            <a:ext cx="209725" cy="427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M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D3BA9-51B6-46EA-B61F-F565445D2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633" y="2644014"/>
            <a:ext cx="5916706" cy="6185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3E8AB0-2E64-4AE4-B1C6-0A7D8706E89C}"/>
              </a:ext>
            </a:extLst>
          </p:cNvPr>
          <p:cNvSpPr/>
          <p:nvPr/>
        </p:nvSpPr>
        <p:spPr>
          <a:xfrm>
            <a:off x="980061" y="3490512"/>
            <a:ext cx="5679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sz="2400" dirty="0"/>
              <a:t>Bijeli amorfni prah nerastvoran u vodi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6C7898-AA5D-4FF9-8E73-953D23A8A18D}"/>
              </a:ext>
            </a:extLst>
          </p:cNvPr>
          <p:cNvSpPr/>
          <p:nvPr/>
        </p:nvSpPr>
        <p:spPr>
          <a:xfrm>
            <a:off x="850083" y="4257672"/>
            <a:ext cx="97619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ME" sz="2400" dirty="0"/>
              <a:t>U prirodi se javlja kao mineral korund koji se zbog visoke tačke topljenja koristi za izradu vatrostalnog materijala, obloga za peći , sudova za žarenje..</a:t>
            </a:r>
          </a:p>
        </p:txBody>
      </p:sp>
    </p:spTree>
    <p:extLst>
      <p:ext uri="{BB962C8B-B14F-4D97-AF65-F5344CB8AC3E}">
        <p14:creationId xmlns:p14="http://schemas.microsoft.com/office/powerpoint/2010/main" val="2423819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</a:t>
            </a:r>
            <a:r>
              <a:rPr lang="sr-Latn-ME" sz="3600" b="1" dirty="0">
                <a:solidFill>
                  <a:srgbClr val="0070C0"/>
                </a:solidFill>
              </a:rPr>
              <a:t>Aluminijum oksid, Al</a:t>
            </a:r>
            <a:r>
              <a:rPr lang="sr-Latn-ME" sz="3600" b="1" baseline="-25000" dirty="0">
                <a:solidFill>
                  <a:srgbClr val="0070C0"/>
                </a:solidFill>
              </a:rPr>
              <a:t>2</a:t>
            </a:r>
            <a:r>
              <a:rPr lang="sr-Latn-ME" sz="3600" b="1" dirty="0">
                <a:solidFill>
                  <a:srgbClr val="0070C0"/>
                </a:solidFill>
              </a:rPr>
              <a:t>O</a:t>
            </a:r>
            <a:r>
              <a:rPr lang="sr-Latn-ME" sz="3600" b="1" baseline="-25000" dirty="0">
                <a:solidFill>
                  <a:srgbClr val="0070C0"/>
                </a:solidFill>
              </a:rPr>
              <a:t>3</a:t>
            </a:r>
            <a:br>
              <a:rPr lang="sr-Latn-ME" dirty="0"/>
            </a:br>
            <a:r>
              <a:rPr lang="sr-Latn-ME" b="1" dirty="0">
                <a:solidFill>
                  <a:srgbClr val="0070C0"/>
                </a:solidFill>
              </a:rPr>
              <a:t>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2" y="1476460"/>
            <a:ext cx="1025537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sr-Latn-ME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2389632" y="1652961"/>
            <a:ext cx="6368473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b="1" dirty="0">
                <a:solidFill>
                  <a:srgbClr val="0070C0"/>
                </a:solidFill>
              </a:rPr>
              <a:t>Amfoternog je karaktera-rastvara se u koncentrovanim kiselinama i bazama</a:t>
            </a:r>
            <a:r>
              <a:rPr lang="sr-Latn-ME" sz="2400" dirty="0"/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1712511" y="1617913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83DAA1-DBF6-4249-887C-39A1D32810CD}"/>
              </a:ext>
            </a:extLst>
          </p:cNvPr>
          <p:cNvSpPr txBox="1"/>
          <p:nvPr/>
        </p:nvSpPr>
        <p:spPr>
          <a:xfrm>
            <a:off x="8942664" y="1384183"/>
            <a:ext cx="209725" cy="427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M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EBBD19-9035-4AC4-B617-2826415E3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705" y="2571468"/>
            <a:ext cx="6526306" cy="213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2D2332-493D-4D8D-B2FD-39114D2BF849}"/>
              </a:ext>
            </a:extLst>
          </p:cNvPr>
          <p:cNvSpPr/>
          <p:nvPr/>
        </p:nvSpPr>
        <p:spPr>
          <a:xfrm>
            <a:off x="1130270" y="4775164"/>
            <a:ext cx="9045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ME" sz="2400" dirty="0"/>
              <a:t>Kristalni oblici aluminijum-oksida se odlikuju velikom tvrdoćom i ljepotom i  koriste se kao drago kamenje:safir je plave boje,rubin crvene boje...</a:t>
            </a:r>
          </a:p>
        </p:txBody>
      </p:sp>
    </p:spTree>
    <p:extLst>
      <p:ext uri="{BB962C8B-B14F-4D97-AF65-F5344CB8AC3E}">
        <p14:creationId xmlns:p14="http://schemas.microsoft.com/office/powerpoint/2010/main" val="589971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</a:t>
            </a:r>
            <a:r>
              <a:rPr lang="sr-Latn-ME" sz="3600" b="1" dirty="0">
                <a:solidFill>
                  <a:srgbClr val="0070C0"/>
                </a:solidFill>
              </a:rPr>
              <a:t>Aluminijum hidroksid, Al(OH)</a:t>
            </a:r>
            <a:r>
              <a:rPr lang="sr-Latn-ME" sz="3600" b="1" baseline="-25000" dirty="0">
                <a:solidFill>
                  <a:srgbClr val="0070C0"/>
                </a:solidFill>
              </a:rPr>
              <a:t>3</a:t>
            </a:r>
            <a:br>
              <a:rPr lang="sr-Latn-ME" dirty="0"/>
            </a:br>
            <a:r>
              <a:rPr lang="sr-Latn-ME" b="1" dirty="0">
                <a:solidFill>
                  <a:srgbClr val="0070C0"/>
                </a:solidFill>
              </a:rPr>
              <a:t>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2" y="1476460"/>
            <a:ext cx="1025537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Latn-ME" sz="2400" dirty="0"/>
              <a:t>Bijeli pahuljičasti talog</a:t>
            </a:r>
            <a:endParaRPr lang="sr-Latn-ME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sr-Latn-ME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2389632" y="1652961"/>
            <a:ext cx="6368473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b="1" dirty="0">
                <a:solidFill>
                  <a:srgbClr val="0070C0"/>
                </a:solidFill>
              </a:rPr>
              <a:t>Dobija se dejstvom baze na rastvorne soli aluminijuma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1712511" y="1617913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83DAA1-DBF6-4249-887C-39A1D32810CD}"/>
              </a:ext>
            </a:extLst>
          </p:cNvPr>
          <p:cNvSpPr txBox="1"/>
          <p:nvPr/>
        </p:nvSpPr>
        <p:spPr>
          <a:xfrm>
            <a:off x="8942664" y="1384183"/>
            <a:ext cx="209725" cy="427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M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83D8CB-8DFB-4A2B-9B6E-D8D43E553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632" y="2501372"/>
            <a:ext cx="6490447" cy="10399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90C3EA-1CDD-4DD4-A23E-C8F8803D6524}"/>
              </a:ext>
            </a:extLst>
          </p:cNvPr>
          <p:cNvSpPr/>
          <p:nvPr/>
        </p:nvSpPr>
        <p:spPr>
          <a:xfrm>
            <a:off x="644960" y="4035943"/>
            <a:ext cx="6287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sr-Latn-ME" sz="2400" dirty="0"/>
              <a:t>U prirodi se javlja kao </a:t>
            </a:r>
            <a:r>
              <a:rPr lang="sr-Latn-ME" sz="2400" b="1" dirty="0">
                <a:solidFill>
                  <a:srgbClr val="0070C0"/>
                </a:solidFill>
              </a:rPr>
              <a:t>mineral hidrargilit</a:t>
            </a:r>
          </a:p>
        </p:txBody>
      </p:sp>
      <p:pic>
        <p:nvPicPr>
          <p:cNvPr id="12" name="Picture 6" descr="Kina Aluminijum hidroksid, proizvođači, dobavljači - aluminijum ...">
            <a:extLst>
              <a:ext uri="{FF2B5EF4-FFF2-40B4-BE49-F238E27FC236}">
                <a16:creationId xmlns:a16="http://schemas.microsoft.com/office/drawing/2014/main" id="{69CFAD2C-1FC2-4676-91F1-F8075E551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521" y="3983406"/>
            <a:ext cx="2983168" cy="158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82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</a:t>
            </a:r>
            <a:r>
              <a:rPr lang="sr-Latn-ME" sz="3600" b="1" dirty="0">
                <a:solidFill>
                  <a:srgbClr val="0070C0"/>
                </a:solidFill>
              </a:rPr>
              <a:t>Aluminijum hidroksid, Al(OH)</a:t>
            </a:r>
            <a:r>
              <a:rPr lang="sr-Latn-ME" sz="3600" b="1" baseline="-25000" dirty="0">
                <a:solidFill>
                  <a:srgbClr val="0070C0"/>
                </a:solidFill>
              </a:rPr>
              <a:t>3</a:t>
            </a:r>
            <a:br>
              <a:rPr lang="sr-Latn-ME" dirty="0"/>
            </a:br>
            <a:r>
              <a:rPr lang="sr-Latn-ME" b="1" dirty="0">
                <a:solidFill>
                  <a:srgbClr val="0070C0"/>
                </a:solidFill>
              </a:rPr>
              <a:t>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2" y="1476460"/>
            <a:ext cx="1025537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sr-Latn-ME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2666470" y="1868278"/>
            <a:ext cx="4363506" cy="46166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b="1" dirty="0">
                <a:solidFill>
                  <a:srgbClr val="0070C0"/>
                </a:solidFill>
              </a:rPr>
              <a:t>Amfoternog je karaktera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1922234" y="1527752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83DAA1-DBF6-4249-887C-39A1D32810CD}"/>
              </a:ext>
            </a:extLst>
          </p:cNvPr>
          <p:cNvSpPr txBox="1"/>
          <p:nvPr/>
        </p:nvSpPr>
        <p:spPr>
          <a:xfrm>
            <a:off x="8942664" y="1384183"/>
            <a:ext cx="209725" cy="427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M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90C3EA-1CDD-4DD4-A23E-C8F8803D6524}"/>
              </a:ext>
            </a:extLst>
          </p:cNvPr>
          <p:cNvSpPr/>
          <p:nvPr/>
        </p:nvSpPr>
        <p:spPr>
          <a:xfrm>
            <a:off x="804351" y="4460968"/>
            <a:ext cx="78903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sz="2400" dirty="0"/>
              <a:t>Upotrebljava se u bojarstvu i za prečišćavanje vode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515EA4-EF12-49DA-B1BB-3B7155FF1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689" y="2587460"/>
            <a:ext cx="5916706" cy="147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86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</a:t>
            </a:r>
            <a:r>
              <a:rPr lang="sr-Latn-ME" sz="3600" b="1" dirty="0">
                <a:solidFill>
                  <a:srgbClr val="0070C0"/>
                </a:solidFill>
              </a:rPr>
              <a:t>Aluminijum sulfat, Al</a:t>
            </a:r>
            <a:r>
              <a:rPr lang="sr-Latn-ME" sz="3600" b="1" baseline="-25000" dirty="0">
                <a:solidFill>
                  <a:srgbClr val="0070C0"/>
                </a:solidFill>
              </a:rPr>
              <a:t>2 </a:t>
            </a:r>
            <a:r>
              <a:rPr lang="sr-Latn-ME" sz="3600" b="1" dirty="0">
                <a:solidFill>
                  <a:srgbClr val="0070C0"/>
                </a:solidFill>
              </a:rPr>
              <a:t>(SO</a:t>
            </a:r>
            <a:r>
              <a:rPr lang="sr-Latn-ME" sz="3600" b="1" baseline="-25000" dirty="0">
                <a:solidFill>
                  <a:srgbClr val="0070C0"/>
                </a:solidFill>
              </a:rPr>
              <a:t>4</a:t>
            </a:r>
            <a:r>
              <a:rPr lang="sr-Latn-ME" sz="3600" b="1" dirty="0">
                <a:solidFill>
                  <a:srgbClr val="0070C0"/>
                </a:solidFill>
              </a:rPr>
              <a:t>)</a:t>
            </a:r>
            <a:r>
              <a:rPr lang="sr-Latn-ME" sz="3600" b="1" baseline="-25000" dirty="0">
                <a:solidFill>
                  <a:srgbClr val="0070C0"/>
                </a:solidFill>
              </a:rPr>
              <a:t>3</a:t>
            </a:r>
            <a:br>
              <a:rPr lang="sr-Latn-ME" dirty="0"/>
            </a:br>
            <a:endParaRPr lang="sr-Latn-ME" b="1" dirty="0">
              <a:solidFill>
                <a:srgbClr val="0070C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2" y="1476460"/>
            <a:ext cx="1025537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sr-Latn-ME" sz="2400" dirty="0"/>
              <a:t>U vodenom rastvoru hidrolizuje  i reaguje kiselo.</a:t>
            </a:r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2439965" y="2031501"/>
            <a:ext cx="5756077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dirty="0"/>
              <a:t>Dobija se rastvaranjem aluminijum-hidroksida u sulfatnoj kiselini</a:t>
            </a:r>
            <a:endParaRPr lang="sr-Latn-ME" sz="2400" b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1736395" y="1864483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83DAA1-DBF6-4249-887C-39A1D32810CD}"/>
              </a:ext>
            </a:extLst>
          </p:cNvPr>
          <p:cNvSpPr txBox="1"/>
          <p:nvPr/>
        </p:nvSpPr>
        <p:spPr>
          <a:xfrm>
            <a:off x="8942664" y="1384183"/>
            <a:ext cx="209725" cy="427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Diagonal Corners Rounded 9">
                <a:extLst>
                  <a:ext uri="{FF2B5EF4-FFF2-40B4-BE49-F238E27FC236}">
                    <a16:creationId xmlns:a16="http://schemas.microsoft.com/office/drawing/2014/main" id="{7C50D92D-2381-4B39-90DA-F55D794A9B05}"/>
                  </a:ext>
                </a:extLst>
              </p:cNvPr>
              <p:cNvSpPr/>
              <p:nvPr/>
            </p:nvSpPr>
            <p:spPr>
              <a:xfrm>
                <a:off x="2356075" y="3201830"/>
                <a:ext cx="5923858" cy="935920"/>
              </a:xfrm>
              <a:prstGeom prst="round2Diag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sr-Latn-ME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𝐴𝑙</m:t>
                      </m:r>
                      <m:sSub>
                        <m:sSubPr>
                          <m:ctrlP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sr-Latn-ME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r-Latn-ME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𝑂𝐻</m:t>
                              </m:r>
                            </m:e>
                          </m:d>
                        </m:e>
                        <m:sub>
                          <m: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sr-Latn-ME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𝐴𝑙</m:t>
                          </m:r>
                        </m:e>
                        <m:sub>
                          <m: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sr-Latn-ME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r-Latn-ME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sSub>
                                <m:sSubPr>
                                  <m:ctrlPr>
                                    <a:rPr lang="sr-Latn-ME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ME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sr-Latn-ME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+6</m:t>
                      </m:r>
                      <m:sSub>
                        <m:sSubPr>
                          <m:ctrlP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sr-Latn-M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sr-Latn-ME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: Diagonal Corners Rounded 9">
                <a:extLst>
                  <a:ext uri="{FF2B5EF4-FFF2-40B4-BE49-F238E27FC236}">
                    <a16:creationId xmlns:a16="http://schemas.microsoft.com/office/drawing/2014/main" id="{7C50D92D-2381-4B39-90DA-F55D794A9B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75" y="3201830"/>
                <a:ext cx="5923858" cy="935920"/>
              </a:xfrm>
              <a:prstGeom prst="round2Diag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049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BF590-E9B8-450F-814D-FAF4BC9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43097"/>
            <a:ext cx="9603275" cy="539916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b="1" dirty="0">
                <a:solidFill>
                  <a:srgbClr val="0070C0"/>
                </a:solidFill>
              </a:rPr>
              <a:t> </a:t>
            </a:r>
            <a:r>
              <a:rPr lang="sr-Latn-ME" sz="3600" b="1" dirty="0">
                <a:solidFill>
                  <a:srgbClr val="0070C0"/>
                </a:solidFill>
              </a:rPr>
              <a:t>Aluminijum sulfat, </a:t>
            </a:r>
            <a:r>
              <a:rPr lang="sr-Latn-ME" sz="2700" b="1" dirty="0">
                <a:solidFill>
                  <a:srgbClr val="0070C0"/>
                </a:solidFill>
              </a:rPr>
              <a:t>Al</a:t>
            </a:r>
            <a:r>
              <a:rPr lang="sr-Latn-ME" sz="2700" b="1" baseline="-25000" dirty="0">
                <a:solidFill>
                  <a:srgbClr val="0070C0"/>
                </a:solidFill>
              </a:rPr>
              <a:t>2 </a:t>
            </a:r>
            <a:r>
              <a:rPr lang="sr-Latn-ME" sz="2700" b="1" dirty="0">
                <a:solidFill>
                  <a:srgbClr val="0070C0"/>
                </a:solidFill>
              </a:rPr>
              <a:t>(SO</a:t>
            </a:r>
            <a:r>
              <a:rPr lang="sr-Latn-ME" sz="2700" b="1" baseline="-25000" dirty="0">
                <a:solidFill>
                  <a:srgbClr val="0070C0"/>
                </a:solidFill>
              </a:rPr>
              <a:t>4</a:t>
            </a:r>
            <a:r>
              <a:rPr lang="sr-Latn-ME" sz="2700" b="1" dirty="0">
                <a:solidFill>
                  <a:srgbClr val="0070C0"/>
                </a:solidFill>
              </a:rPr>
              <a:t>)</a:t>
            </a:r>
            <a:r>
              <a:rPr lang="sr-Latn-ME" sz="2700" b="1" baseline="-25000" dirty="0">
                <a:solidFill>
                  <a:srgbClr val="0070C0"/>
                </a:solidFill>
              </a:rPr>
              <a:t>3</a:t>
            </a:r>
            <a:br>
              <a:rPr lang="sr-Latn-ME" dirty="0"/>
            </a:br>
            <a:endParaRPr lang="sr-Latn-ME" b="1" dirty="0">
              <a:solidFill>
                <a:srgbClr val="0070C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041584-40F3-47C8-9F67-A4D86E9A9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2" y="1476460"/>
            <a:ext cx="10255373" cy="453844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sr-Latn-ME" sz="2400" dirty="0">
                <a:solidFill>
                  <a:srgbClr val="0070C0"/>
                </a:solidFill>
              </a:rPr>
              <a:t>Aluminijum-sulfat i kalijum –sulfat gradi stipsu kalijum-aluminijum-sulfat KAl(SO</a:t>
            </a:r>
            <a:r>
              <a:rPr lang="sr-Latn-ME" sz="2400" baseline="-25000" dirty="0">
                <a:solidFill>
                  <a:srgbClr val="0070C0"/>
                </a:solidFill>
              </a:rPr>
              <a:t>4</a:t>
            </a:r>
            <a:r>
              <a:rPr lang="sr-Latn-ME" sz="2400" dirty="0">
                <a:solidFill>
                  <a:srgbClr val="0070C0"/>
                </a:solidFill>
              </a:rPr>
              <a:t>)∙12 H</a:t>
            </a:r>
            <a:r>
              <a:rPr lang="sr-Latn-ME" sz="2400" baseline="-25000" dirty="0">
                <a:solidFill>
                  <a:srgbClr val="0070C0"/>
                </a:solidFill>
              </a:rPr>
              <a:t>2</a:t>
            </a:r>
            <a:r>
              <a:rPr lang="sr-Latn-ME" sz="2400" dirty="0">
                <a:solidFill>
                  <a:srgbClr val="0070C0"/>
                </a:solidFill>
              </a:rPr>
              <a:t>O.</a:t>
            </a:r>
          </a:p>
          <a:p>
            <a:pPr marL="0" indent="0">
              <a:buNone/>
            </a:pPr>
            <a:endParaRPr lang="sr-Latn-M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r-Latn-ME" sz="2400" dirty="0"/>
              <a:t>Stipse se kao i aluminijum sulfat koriste u bojarstvu, kožarstvu, industriji hartije i kod prečišćavanja vode.</a:t>
            </a:r>
          </a:p>
          <a:p>
            <a:pPr marL="0" indent="0">
              <a:buNone/>
            </a:pPr>
            <a:endParaRPr lang="sr-Latn-ME" sz="2400" dirty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sr-Latn-ME" sz="2400" b="1" dirty="0">
              <a:solidFill>
                <a:srgbClr val="0070C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B37A30-5E39-4DFF-A64E-A745A281CB93}"/>
              </a:ext>
            </a:extLst>
          </p:cNvPr>
          <p:cNvSpPr/>
          <p:nvPr/>
        </p:nvSpPr>
        <p:spPr>
          <a:xfrm>
            <a:off x="2439965" y="2031501"/>
            <a:ext cx="6712424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r-Latn-ME" sz="2400" b="1" dirty="0">
                <a:solidFill>
                  <a:srgbClr val="0070C0"/>
                </a:solidFill>
              </a:rPr>
              <a:t>Trovalentni metali ( Al, Cr i Fe) sa alkalnim metalima grade dvojne soli-stipse.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7AE66-D087-473E-ACD4-E5EF07B195D1}"/>
              </a:ext>
            </a:extLst>
          </p:cNvPr>
          <p:cNvSpPr txBox="1"/>
          <p:nvPr/>
        </p:nvSpPr>
        <p:spPr>
          <a:xfrm rot="19209765">
            <a:off x="1736395" y="1864483"/>
            <a:ext cx="464910" cy="8309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sr-Latn-ME" sz="4800" dirty="0"/>
              <a:t>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83DAA1-DBF6-4249-887C-39A1D32810CD}"/>
              </a:ext>
            </a:extLst>
          </p:cNvPr>
          <p:cNvSpPr txBox="1"/>
          <p:nvPr/>
        </p:nvSpPr>
        <p:spPr>
          <a:xfrm>
            <a:off x="8942664" y="1384183"/>
            <a:ext cx="209725" cy="427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96124925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156</TotalTime>
  <Words>894</Words>
  <Application>Microsoft Office PowerPoint</Application>
  <PresentationFormat>Widescreen</PresentationFormat>
  <Paragraphs>176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Cambria Math</vt:lpstr>
      <vt:lpstr>Century Gothic</vt:lpstr>
      <vt:lpstr>Wingdings</vt:lpstr>
      <vt:lpstr>Gallery</vt:lpstr>
      <vt:lpstr>PowerPoint Presentation</vt:lpstr>
      <vt:lpstr>Elementi trinaeste  grupe PSE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Aluminijum</vt:lpstr>
      <vt:lpstr>Dobijanje aluminijuma</vt:lpstr>
      <vt:lpstr>Dobijanje aluminijuma</vt:lpstr>
      <vt:lpstr>PowerPoint Presentation</vt:lpstr>
      <vt:lpstr> Osobine aluminijuma</vt:lpstr>
      <vt:lpstr> Hemijske osobine aluminijuma</vt:lpstr>
      <vt:lpstr> Hemijske osobine aluminijuma</vt:lpstr>
      <vt:lpstr> Jedinjenja aluminijuma </vt:lpstr>
      <vt:lpstr> Aluminijum oksid, Al2O3   </vt:lpstr>
      <vt:lpstr> Aluminijum oksid, Al2O3   </vt:lpstr>
      <vt:lpstr> Aluminijum hidroksid, Al(OH)3   </vt:lpstr>
      <vt:lpstr> Aluminijum hidroksid, Al(OH)3   </vt:lpstr>
      <vt:lpstr> Aluminijum sulfat, Al2 (SO4)3 </vt:lpstr>
      <vt:lpstr> Aluminijum sulfat, Al2 (SO4)3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Elementi trinaeste  grupe pse</dc:title>
  <dc:creator>Veselinka Grudić</dc:creator>
  <cp:lastModifiedBy>Veselinka Grudić</cp:lastModifiedBy>
  <cp:revision>19</cp:revision>
  <dcterms:created xsi:type="dcterms:W3CDTF">2020-03-29T22:59:34Z</dcterms:created>
  <dcterms:modified xsi:type="dcterms:W3CDTF">2020-04-01T20:54:02Z</dcterms:modified>
</cp:coreProperties>
</file>