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852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6" y="1398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F3146-7DF7-4E33-A5B9-068631941D6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6C5CA-2C6E-4B59-8E37-D0AE27C413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6C5CA-2C6E-4B59-8E37-D0AE27C4137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D7C8B0D-5630-4C22-9F40-B7935F8B2F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4AB9531-6243-4AFB-928A-40320C6A7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2A0ABA-BBCF-48E5-8A29-45A9D83BCB6B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E71A811-6284-40DA-A2A3-CB963F1CE8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820206"/>
            <a:ext cx="8915400" cy="18288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ElemEnti</a:t>
            </a:r>
            <a:r>
              <a:rPr lang="en-US" dirty="0" smtClean="0"/>
              <a:t> 14.grupe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periodnog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elemenata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609600"/>
            <a:ext cx="632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U </a:t>
            </a:r>
            <a:r>
              <a:rPr lang="en-US" sz="2400" dirty="0" err="1" smtClean="0"/>
              <a:t>ovu</a:t>
            </a:r>
            <a:r>
              <a:rPr lang="en-US" sz="2400" dirty="0" smtClean="0"/>
              <a:t> </a:t>
            </a:r>
            <a:r>
              <a:rPr lang="en-US" sz="2400" dirty="0" err="1" smtClean="0"/>
              <a:t>grupu</a:t>
            </a:r>
            <a:r>
              <a:rPr lang="en-US" sz="2400" dirty="0" smtClean="0"/>
              <a:t> </a:t>
            </a:r>
            <a:r>
              <a:rPr lang="en-US" sz="2400" dirty="0" err="1" smtClean="0"/>
              <a:t>spadaju</a:t>
            </a:r>
            <a:endParaRPr lang="en-US" sz="2400" dirty="0" smtClean="0"/>
          </a:p>
          <a:p>
            <a:r>
              <a:rPr lang="en-US" sz="2400" dirty="0" smtClean="0"/>
              <a:t>C-</a:t>
            </a:r>
            <a:r>
              <a:rPr lang="en-US" sz="2400" dirty="0" err="1" smtClean="0"/>
              <a:t>ugljenik</a:t>
            </a:r>
            <a:endParaRPr lang="en-US" sz="2400" dirty="0" smtClean="0"/>
          </a:p>
          <a:p>
            <a:r>
              <a:rPr lang="en-US" sz="2400" dirty="0" smtClean="0"/>
              <a:t>Si-</a:t>
            </a:r>
            <a:r>
              <a:rPr lang="en-US" sz="2400" dirty="0" err="1" smtClean="0"/>
              <a:t>silicijum</a:t>
            </a:r>
            <a:r>
              <a:rPr lang="en-US" sz="2400" dirty="0" smtClean="0"/>
              <a:t>, </a:t>
            </a:r>
          </a:p>
          <a:p>
            <a:r>
              <a:rPr lang="en-US" sz="2400" dirty="0" err="1" smtClean="0"/>
              <a:t>Ge-germanijum</a:t>
            </a:r>
            <a:r>
              <a:rPr lang="en-US" sz="2400" dirty="0" smtClean="0"/>
              <a:t>, </a:t>
            </a:r>
          </a:p>
          <a:p>
            <a:r>
              <a:rPr lang="en-US" sz="2400" dirty="0" err="1" smtClean="0"/>
              <a:t>Sn</a:t>
            </a:r>
            <a:r>
              <a:rPr lang="en-US" sz="2400" dirty="0" smtClean="0"/>
              <a:t>-</a:t>
            </a:r>
            <a:r>
              <a:rPr lang="en-US" sz="2400" dirty="0" err="1" smtClean="0"/>
              <a:t>kalaj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Pb</a:t>
            </a:r>
            <a:r>
              <a:rPr lang="en-US" sz="2400" dirty="0" smtClean="0"/>
              <a:t>-</a:t>
            </a:r>
            <a:r>
              <a:rPr lang="en-US" sz="2400" dirty="0" err="1" smtClean="0"/>
              <a:t>olovo</a:t>
            </a:r>
            <a:endParaRPr lang="en-US" sz="2400" dirty="0" smtClean="0"/>
          </a:p>
          <a:p>
            <a:r>
              <a:rPr lang="en-US" sz="2400" dirty="0" smtClean="0"/>
              <a:t>U </a:t>
            </a:r>
            <a:r>
              <a:rPr lang="en-US" sz="2400" dirty="0" err="1" smtClean="0"/>
              <a:t>ovoj</a:t>
            </a:r>
            <a:r>
              <a:rPr lang="en-US" sz="2400" dirty="0" smtClean="0"/>
              <a:t> </a:t>
            </a:r>
            <a:r>
              <a:rPr lang="en-US" sz="2400" dirty="0" err="1" smtClean="0"/>
              <a:t>grupi</a:t>
            </a:r>
            <a:r>
              <a:rPr lang="en-US" sz="2400" dirty="0" smtClean="0"/>
              <a:t> </a:t>
            </a:r>
            <a:r>
              <a:rPr lang="en-US" sz="2400" dirty="0" err="1" smtClean="0"/>
              <a:t>imamo</a:t>
            </a:r>
            <a:endParaRPr lang="en-US" sz="2400" dirty="0" smtClean="0"/>
          </a:p>
          <a:p>
            <a:r>
              <a:rPr lang="en-US" sz="2400" smtClean="0"/>
              <a:t>nemetal</a:t>
            </a:r>
            <a:r>
              <a:rPr lang="en-US" sz="2400" dirty="0" smtClean="0"/>
              <a:t>-C</a:t>
            </a:r>
            <a:r>
              <a:rPr lang="en-US" sz="2400" dirty="0" smtClean="0"/>
              <a:t>, </a:t>
            </a:r>
          </a:p>
          <a:p>
            <a:r>
              <a:rPr lang="en-US" sz="2400" dirty="0" err="1" smtClean="0"/>
              <a:t>metaloide</a:t>
            </a:r>
            <a:r>
              <a:rPr lang="en-US" sz="2400" dirty="0" smtClean="0"/>
              <a:t>-Si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Ge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metale-Sn,Pb</a:t>
            </a:r>
            <a:r>
              <a:rPr lang="en-US" sz="2400" dirty="0" smtClean="0"/>
              <a:t>. </a:t>
            </a:r>
            <a:r>
              <a:rPr lang="en-US" sz="2400" dirty="0" err="1" smtClean="0"/>
              <a:t>Ovi</a:t>
            </a:r>
            <a:r>
              <a:rPr lang="en-US" sz="2400" dirty="0" smtClean="0"/>
              <a:t> </a:t>
            </a:r>
            <a:r>
              <a:rPr lang="en-US" sz="2400" dirty="0" err="1" smtClean="0"/>
              <a:t>elementi</a:t>
            </a:r>
            <a:r>
              <a:rPr lang="en-US" sz="2400" dirty="0" smtClean="0"/>
              <a:t> </a:t>
            </a:r>
            <a:r>
              <a:rPr lang="en-US" sz="2400" dirty="0" err="1" smtClean="0"/>
              <a:t>pokazuju</a:t>
            </a:r>
            <a:r>
              <a:rPr lang="en-US" sz="2400" dirty="0" smtClean="0"/>
              <a:t> </a:t>
            </a:r>
            <a:r>
              <a:rPr lang="en-US" sz="2400" dirty="0" err="1" smtClean="0"/>
              <a:t>manje</a:t>
            </a:r>
            <a:r>
              <a:rPr lang="en-US" sz="2400" dirty="0" smtClean="0"/>
              <a:t> </a:t>
            </a:r>
            <a:r>
              <a:rPr lang="en-US" sz="2400" dirty="0" err="1" smtClean="0"/>
              <a:t>sličnosti</a:t>
            </a:r>
            <a:r>
              <a:rPr lang="en-US" sz="2400" dirty="0" smtClean="0"/>
              <a:t> u </a:t>
            </a:r>
            <a:r>
              <a:rPr lang="en-US" sz="2400" dirty="0" err="1" smtClean="0"/>
              <a:t>hemijskim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fizičkim</a:t>
            </a:r>
            <a:r>
              <a:rPr lang="en-US" sz="2400" dirty="0" smtClean="0"/>
              <a:t> </a:t>
            </a:r>
            <a:r>
              <a:rPr lang="en-US" sz="2400" dirty="0" err="1" smtClean="0"/>
              <a:t>osobinama</a:t>
            </a:r>
            <a:r>
              <a:rPr lang="en-US" sz="2400" dirty="0" smtClean="0"/>
              <a:t> </a:t>
            </a:r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 smtClean="0"/>
              <a:t>elemenata</a:t>
            </a:r>
            <a:r>
              <a:rPr lang="en-US" sz="2400" dirty="0" smtClean="0"/>
              <a:t> </a:t>
            </a:r>
            <a:r>
              <a:rPr lang="en-US" sz="2400" dirty="0" smtClean="0"/>
              <a:t>I,II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smtClean="0"/>
              <a:t>III </a:t>
            </a:r>
            <a:r>
              <a:rPr lang="en-US" sz="2400" dirty="0" err="1" smtClean="0"/>
              <a:t>grupe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09600"/>
            <a:ext cx="7772400" cy="1219200"/>
          </a:xfrm>
        </p:spPr>
        <p:txBody>
          <a:bodyPr/>
          <a:lstStyle/>
          <a:p>
            <a:r>
              <a:rPr lang="en-US" dirty="0" err="1" smtClean="0"/>
              <a:t>Hemijske</a:t>
            </a:r>
            <a:r>
              <a:rPr lang="en-US" dirty="0" smtClean="0"/>
              <a:t> </a:t>
            </a:r>
            <a:r>
              <a:rPr lang="en-US" dirty="0" err="1" smtClean="0"/>
              <a:t>osobine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057400"/>
            <a:ext cx="7848600" cy="3505200"/>
          </a:xfrm>
        </p:spPr>
        <p:txBody>
          <a:bodyPr>
            <a:normAutofit/>
          </a:bodyPr>
          <a:lstStyle/>
          <a:p>
            <a:pPr algn="l"/>
            <a:r>
              <a:rPr lang="vi-VN" sz="2400" dirty="0">
                <a:solidFill>
                  <a:schemeClr val="tx1"/>
                </a:solidFill>
              </a:rPr>
              <a:t>imaju zajedničku elektronsku konfiguraciju ns2np2 sa dva </a:t>
            </a:r>
            <a:r>
              <a:rPr lang="vi-VN" sz="2400" dirty="0" smtClean="0">
                <a:solidFill>
                  <a:schemeClr val="tx1"/>
                </a:solidFill>
              </a:rPr>
              <a:t>nesparena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vi-VN" sz="2400" dirty="0" smtClean="0">
                <a:solidFill>
                  <a:schemeClr val="tx1"/>
                </a:solidFill>
              </a:rPr>
              <a:t>elektrona</a:t>
            </a:r>
            <a:r>
              <a:rPr lang="vi-VN" sz="2400" dirty="0">
                <a:solidFill>
                  <a:schemeClr val="tx1"/>
                </a:solidFill>
              </a:rPr>
              <a:t>. Dovođenjem energije (energije eksitacije) može se izvršiti rasparivanjem elektrona u s orbitali 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vi-VN" sz="2400" dirty="0" smtClean="0">
                <a:solidFill>
                  <a:schemeClr val="tx1"/>
                </a:solidFill>
              </a:rPr>
              <a:t>prelazak </a:t>
            </a:r>
            <a:r>
              <a:rPr lang="vi-VN" sz="2400" dirty="0">
                <a:solidFill>
                  <a:schemeClr val="tx1"/>
                </a:solidFill>
              </a:rPr>
              <a:t>jednog elektrona iz ns u prvu praznu orbitalu npz. Tako nastaju četiri nesparena elektrona koji </a:t>
            </a:r>
            <a:r>
              <a:rPr lang="vi-VN" sz="2400" dirty="0" smtClean="0">
                <a:solidFill>
                  <a:schemeClr val="tx1"/>
                </a:solidFill>
              </a:rPr>
              <a:t>grade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vi-VN" sz="2400" dirty="0" smtClean="0">
                <a:solidFill>
                  <a:schemeClr val="tx1"/>
                </a:solidFill>
              </a:rPr>
              <a:t>četiri </a:t>
            </a:r>
            <a:r>
              <a:rPr lang="vi-VN" sz="2400" dirty="0">
                <a:solidFill>
                  <a:schemeClr val="tx1"/>
                </a:solidFill>
              </a:rPr>
              <a:t>sp3 hibridne orbitale </a:t>
            </a:r>
            <a:r>
              <a:rPr lang="vi-VN" sz="2400" dirty="0" smtClean="0">
                <a:solidFill>
                  <a:schemeClr val="tx1"/>
                </a:solidFill>
              </a:rPr>
              <a:t>usm</a:t>
            </a:r>
            <a:r>
              <a:rPr lang="en-US" sz="2400" dirty="0" smtClean="0">
                <a:solidFill>
                  <a:schemeClr val="tx1"/>
                </a:solidFill>
              </a:rPr>
              <a:t>j</a:t>
            </a:r>
            <a:r>
              <a:rPr lang="vi-VN" sz="2400" dirty="0" smtClean="0">
                <a:solidFill>
                  <a:schemeClr val="tx1"/>
                </a:solidFill>
              </a:rPr>
              <a:t>erene </a:t>
            </a:r>
            <a:r>
              <a:rPr lang="vi-VN" sz="2400" dirty="0">
                <a:solidFill>
                  <a:schemeClr val="tx1"/>
                </a:solidFill>
              </a:rPr>
              <a:t>ka uglovima tetraedra, a </a:t>
            </a:r>
            <a:r>
              <a:rPr lang="vi-VN" sz="2400" dirty="0" smtClean="0">
                <a:solidFill>
                  <a:schemeClr val="tx1"/>
                </a:solidFill>
              </a:rPr>
              <a:t>vr</a:t>
            </a:r>
            <a:r>
              <a:rPr lang="en-US" sz="2400" dirty="0" err="1" smtClean="0">
                <a:solidFill>
                  <a:schemeClr val="tx1"/>
                </a:solidFill>
              </a:rPr>
              <a:t>ij</a:t>
            </a:r>
            <a:r>
              <a:rPr lang="vi-VN" sz="2400" dirty="0" smtClean="0">
                <a:solidFill>
                  <a:schemeClr val="tx1"/>
                </a:solidFill>
              </a:rPr>
              <a:t>ednost </a:t>
            </a:r>
            <a:r>
              <a:rPr lang="vi-VN" sz="2400" dirty="0">
                <a:solidFill>
                  <a:schemeClr val="tx1"/>
                </a:solidFill>
              </a:rPr>
              <a:t>oksidacionog broja je tada +4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sz="2400" dirty="0"/>
              <a:t>Tačke topljenja su vrlo visoke što se objašnjava njihovom kristalnom strukturom. </a:t>
            </a:r>
            <a:endParaRPr lang="en-US" sz="2400" dirty="0" smtClean="0"/>
          </a:p>
          <a:p>
            <a:r>
              <a:rPr lang="vi-VN" sz="2400" dirty="0" smtClean="0"/>
              <a:t>od </a:t>
            </a:r>
            <a:r>
              <a:rPr lang="vi-VN" sz="2400" dirty="0"/>
              <a:t>ugljenika </a:t>
            </a:r>
            <a:r>
              <a:rPr lang="vi-VN" sz="2400" dirty="0" smtClean="0"/>
              <a:t>do</a:t>
            </a:r>
            <a:r>
              <a:rPr lang="en-US" sz="2400" dirty="0" smtClean="0"/>
              <a:t> </a:t>
            </a:r>
            <a:r>
              <a:rPr lang="vi-VN" sz="2400" dirty="0" smtClean="0"/>
              <a:t>kalaja </a:t>
            </a:r>
            <a:r>
              <a:rPr lang="vi-VN" sz="2400" dirty="0"/>
              <a:t>opada nemetalni </a:t>
            </a:r>
            <a:r>
              <a:rPr lang="vi-VN" sz="2400" dirty="0" smtClean="0"/>
              <a:t>karakter</a:t>
            </a:r>
            <a:endParaRPr lang="en-US" sz="2400" dirty="0" smtClean="0"/>
          </a:p>
          <a:p>
            <a:r>
              <a:rPr lang="vi-VN" sz="2400" dirty="0" smtClean="0"/>
              <a:t>Ta</a:t>
            </a:r>
            <a:r>
              <a:rPr lang="sr-Latn-ME" sz="2400" dirty="0" smtClean="0"/>
              <a:t>č</a:t>
            </a:r>
            <a:r>
              <a:rPr lang="vi-VN" sz="2400" dirty="0" smtClean="0"/>
              <a:t>ke </a:t>
            </a:r>
            <a:r>
              <a:rPr lang="vi-VN" sz="2400" dirty="0"/>
              <a:t>ključanja su takođe visoke i pravilno opadaju </a:t>
            </a:r>
            <a:endParaRPr lang="sr-Latn-ME" sz="24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Nalaženje u prirodi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vi-VN" dirty="0"/>
              <a:t>Ugljenik se u prirodi može naći u elementarnom stanju u obliku dijamanta i grafita. Najrasprostranjenije jedinjenje ugljenika je CaCO</a:t>
            </a:r>
            <a:r>
              <a:rPr lang="vi-VN" baseline="-25000" dirty="0"/>
              <a:t>3</a:t>
            </a:r>
            <a:r>
              <a:rPr lang="vi-VN" dirty="0"/>
              <a:t>, dok je u atmosferi prisutan u obliku CO</a:t>
            </a:r>
            <a:r>
              <a:rPr lang="vi-VN" baseline="-25000" dirty="0"/>
              <a:t>2</a:t>
            </a:r>
            <a:r>
              <a:rPr lang="vi-VN" dirty="0"/>
              <a:t>. Takođe, ugljenik predstavlja osnovu svakog organskog jedinjenja, ali ulazi i u sastav drugih supstanci (nafta, prirodni gas, ugljevi….). Ugljenik je biogeni element. </a:t>
            </a:r>
            <a:endParaRPr lang="sr-Latn-ME" dirty="0" smtClean="0"/>
          </a:p>
          <a:p>
            <a:r>
              <a:rPr lang="vi-VN" dirty="0" smtClean="0"/>
              <a:t> </a:t>
            </a:r>
            <a:r>
              <a:rPr lang="vi-VN" dirty="0"/>
              <a:t>Po zastupljenosti u Zemljinoj kori, silicijum zauzima drugo </a:t>
            </a:r>
            <a:r>
              <a:rPr lang="vi-VN" dirty="0" smtClean="0"/>
              <a:t>m</a:t>
            </a:r>
            <a:r>
              <a:rPr lang="sr-Latn-ME" dirty="0" smtClean="0"/>
              <a:t>j</a:t>
            </a:r>
            <a:r>
              <a:rPr lang="vi-VN" dirty="0" smtClean="0"/>
              <a:t>esto</a:t>
            </a:r>
            <a:r>
              <a:rPr lang="vi-VN" dirty="0"/>
              <a:t>. Silicijum se u prirodi pojavljuje u obliku alumosilikata (glina, kaolin, talk, zeoliti, likun, feldspati)  i minerala </a:t>
            </a:r>
            <a:r>
              <a:rPr lang="vi-VN" i="1" dirty="0"/>
              <a:t>kvarca, SiO</a:t>
            </a:r>
            <a:r>
              <a:rPr lang="vi-VN" i="1" baseline="-25000" dirty="0"/>
              <a:t>2</a:t>
            </a:r>
            <a:r>
              <a:rPr lang="vi-VN" dirty="0"/>
              <a:t>, koji može postojati u obliku biljura, ahata… </a:t>
            </a:r>
            <a:endParaRPr lang="sr-Latn-ME" dirty="0" smtClean="0"/>
          </a:p>
          <a:p>
            <a:r>
              <a:rPr lang="vi-VN" dirty="0" smtClean="0"/>
              <a:t>Kalaj </a:t>
            </a:r>
            <a:r>
              <a:rPr lang="vi-VN" dirty="0"/>
              <a:t>i olovo se u prirodi pojavljuju u obliku ruda</a:t>
            </a:r>
            <a:r>
              <a:rPr lang="vi-VN" i="1" dirty="0"/>
              <a:t>, kasiterit SnO</a:t>
            </a:r>
            <a:r>
              <a:rPr lang="vi-VN" i="1" baseline="-25000" dirty="0"/>
              <a:t>2</a:t>
            </a:r>
            <a:r>
              <a:rPr lang="vi-VN" dirty="0"/>
              <a:t> i </a:t>
            </a:r>
            <a:r>
              <a:rPr lang="vi-VN" i="1" dirty="0"/>
              <a:t>galenit, PbS</a:t>
            </a:r>
            <a:r>
              <a:rPr lang="vi-VN" dirty="0"/>
              <a:t>. Olovo postoji i u obliku minerala </a:t>
            </a:r>
            <a:r>
              <a:rPr lang="vi-VN" i="1" dirty="0"/>
              <a:t>ceruzita</a:t>
            </a:r>
            <a:r>
              <a:rPr lang="vi-VN" dirty="0"/>
              <a:t>, PbCO</a:t>
            </a:r>
            <a:r>
              <a:rPr lang="vi-VN" baseline="-25000" dirty="0"/>
              <a:t>3.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Dobijanje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/>
              <a:t>Dobijanje</a:t>
            </a:r>
            <a:r>
              <a:rPr lang="en-US" u="sng" dirty="0"/>
              <a:t> </a:t>
            </a:r>
            <a:r>
              <a:rPr lang="en-US" u="sng" dirty="0" err="1"/>
              <a:t>silicijuma</a:t>
            </a:r>
            <a:endParaRPr lang="en-US" dirty="0"/>
          </a:p>
          <a:p>
            <a:r>
              <a:rPr lang="en-US" dirty="0"/>
              <a:t>SiO</a:t>
            </a:r>
            <a:r>
              <a:rPr lang="en-US" baseline="-25000" dirty="0"/>
              <a:t>2</a:t>
            </a:r>
            <a:r>
              <a:rPr lang="en-US" dirty="0"/>
              <a:t> + 2C → Si + 2CO</a:t>
            </a:r>
          </a:p>
          <a:p>
            <a:r>
              <a:rPr lang="en-US" u="sng" dirty="0" err="1"/>
              <a:t>Dobijanje</a:t>
            </a:r>
            <a:r>
              <a:rPr lang="en-US" u="sng" dirty="0"/>
              <a:t> </a:t>
            </a:r>
            <a:r>
              <a:rPr lang="en-US" u="sng" dirty="0" err="1"/>
              <a:t>kalaja</a:t>
            </a:r>
            <a:r>
              <a:rPr lang="en-US" u="sng" dirty="0"/>
              <a:t> (</a:t>
            </a:r>
            <a:r>
              <a:rPr lang="en-US" u="sng" dirty="0" err="1"/>
              <a:t>aluminotermija</a:t>
            </a:r>
            <a:r>
              <a:rPr lang="en-US" u="sng" dirty="0"/>
              <a:t>)</a:t>
            </a:r>
            <a:endParaRPr lang="en-US" dirty="0"/>
          </a:p>
          <a:p>
            <a:r>
              <a:rPr lang="en-US" dirty="0"/>
              <a:t>3SnO</a:t>
            </a:r>
            <a:r>
              <a:rPr lang="en-US" baseline="-25000" dirty="0"/>
              <a:t>2</a:t>
            </a:r>
            <a:r>
              <a:rPr lang="en-US" dirty="0"/>
              <a:t> + 4Al → 3Sn + 2Al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endParaRPr lang="en-US" dirty="0"/>
          </a:p>
          <a:p>
            <a:r>
              <a:rPr lang="en-US" u="sng" dirty="0" err="1"/>
              <a:t>Dobijanje</a:t>
            </a:r>
            <a:r>
              <a:rPr lang="en-US" u="sng" dirty="0"/>
              <a:t> </a:t>
            </a:r>
            <a:r>
              <a:rPr lang="en-US" u="sng" dirty="0" err="1"/>
              <a:t>olova</a:t>
            </a:r>
            <a:endParaRPr lang="en-US" dirty="0"/>
          </a:p>
          <a:p>
            <a:r>
              <a:rPr lang="en-US" dirty="0"/>
              <a:t>2PbS + 3O</a:t>
            </a:r>
            <a:r>
              <a:rPr lang="en-US" baseline="-25000" dirty="0"/>
              <a:t>2</a:t>
            </a:r>
            <a:r>
              <a:rPr lang="en-US" dirty="0"/>
              <a:t> → 2PbO + 2SO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 err="1"/>
              <a:t>PbO</a:t>
            </a:r>
            <a:r>
              <a:rPr lang="en-US" dirty="0"/>
              <a:t> + C → </a:t>
            </a:r>
            <a:r>
              <a:rPr lang="en-US" dirty="0" err="1"/>
              <a:t>Pb</a:t>
            </a:r>
            <a:r>
              <a:rPr lang="en-US" dirty="0"/>
              <a:t> + CO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Fizičke osobine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vi-VN" dirty="0"/>
              <a:t>Alotropske modifikacije ugljenika:</a:t>
            </a:r>
          </a:p>
          <a:p>
            <a:r>
              <a:rPr lang="vi-VN" dirty="0"/>
              <a:t>a) </a:t>
            </a:r>
            <a:r>
              <a:rPr lang="vi-VN" i="1" dirty="0"/>
              <a:t>Grafit</a:t>
            </a:r>
            <a:r>
              <a:rPr lang="vi-VN" dirty="0"/>
              <a:t> – Supstanca tamno sive boje, meka i krta zbog slabih Van der Valsovih sila. Jedini je nemetal koji provodi toplotu i elektricitet (posledica sp</a:t>
            </a:r>
            <a:r>
              <a:rPr lang="vi-VN" baseline="30000" dirty="0"/>
              <a:t>2</a:t>
            </a:r>
            <a:r>
              <a:rPr lang="vi-VN" dirty="0"/>
              <a:t> hibridizacije). Na visokim temperaturama i pritisku, od grafita se mogu dobiti </a:t>
            </a:r>
            <a:r>
              <a:rPr lang="vi-VN" dirty="0" smtClean="0"/>
              <a:t>v</a:t>
            </a:r>
            <a:r>
              <a:rPr lang="sr-Latn-ME" dirty="0" smtClean="0"/>
              <a:t>j</a:t>
            </a:r>
            <a:r>
              <a:rPr lang="vi-VN" dirty="0" smtClean="0"/>
              <a:t>eštački </a:t>
            </a:r>
            <a:r>
              <a:rPr lang="vi-VN" dirty="0"/>
              <a:t>dijamanti.</a:t>
            </a:r>
          </a:p>
          <a:p>
            <a:r>
              <a:rPr lang="vi-VN" dirty="0"/>
              <a:t>b) </a:t>
            </a:r>
            <a:r>
              <a:rPr lang="vi-VN" i="1" dirty="0"/>
              <a:t>Dijamant</a:t>
            </a:r>
            <a:r>
              <a:rPr lang="vi-VN" dirty="0"/>
              <a:t> – Najtvrđa prirodna supstanca, bez boje, visokog indeksa prelamanja svetlosti. Ne provodi struju. Brušeni i glačani dijamanti se nazivaju brilijanti. U kristalnoj rešetki dijamanta, svi atomi ugljenika su </a:t>
            </a:r>
            <a:r>
              <a:rPr lang="vi-VN" dirty="0" smtClean="0"/>
              <a:t>sp</a:t>
            </a:r>
            <a:r>
              <a:rPr lang="vi-VN" baseline="30000" dirty="0" smtClean="0"/>
              <a:t>3</a:t>
            </a:r>
            <a:r>
              <a:rPr lang="sr-Latn-ME" baseline="30000" dirty="0" smtClean="0"/>
              <a:t>   </a:t>
            </a:r>
            <a:endParaRPr lang="vi-VN" dirty="0"/>
          </a:p>
          <a:p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7" descr="graf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90600" y="762000"/>
            <a:ext cx="2162175" cy="21145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990600"/>
            <a:ext cx="1447800" cy="566738"/>
          </a:xfrm>
        </p:spPr>
        <p:txBody>
          <a:bodyPr>
            <a:normAutofit/>
          </a:bodyPr>
          <a:lstStyle/>
          <a:p>
            <a:r>
              <a:rPr lang="sr-Latn-ME" smtClean="0"/>
              <a:t>grafit</a:t>
            </a:r>
            <a:endParaRPr lang="en-US" dirty="0"/>
          </a:p>
        </p:txBody>
      </p:sp>
      <p:pic>
        <p:nvPicPr>
          <p:cNvPr id="1026" name="Picture 2" descr="C:\Users\WIN 7\Downloads\di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352800"/>
            <a:ext cx="2686050" cy="1704975"/>
          </a:xfrm>
          <a:prstGeom prst="rect">
            <a:avLst/>
          </a:prstGeom>
          <a:noFill/>
        </p:spPr>
      </p:pic>
      <p:pic>
        <p:nvPicPr>
          <p:cNvPr id="1030" name="Picture 6" descr="C:\Users\WIN 7\Downloads\g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533400"/>
            <a:ext cx="1914525" cy="2390775"/>
          </a:xfrm>
          <a:prstGeom prst="rect">
            <a:avLst/>
          </a:prstGeom>
          <a:noFill/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3733800" y="3581400"/>
            <a:ext cx="1676400" cy="566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dijamant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1" name="Picture 7" descr="C:\Users\WIN 7\Downloads\d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2971800"/>
            <a:ext cx="2114550" cy="21717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5367338"/>
            <a:ext cx="7315200" cy="804862"/>
          </a:xfrm>
        </p:spPr>
        <p:txBody>
          <a:bodyPr>
            <a:noAutofit/>
          </a:bodyPr>
          <a:lstStyle/>
          <a:p>
            <a:r>
              <a:rPr lang="en-US" sz="2400" dirty="0" err="1"/>
              <a:t>Silicijum</a:t>
            </a:r>
            <a:r>
              <a:rPr lang="en-US" sz="2400" dirty="0"/>
              <a:t> je </a:t>
            </a:r>
            <a:r>
              <a:rPr lang="en-US" sz="2400" dirty="0" err="1"/>
              <a:t>metaloid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odlikuje</a:t>
            </a:r>
            <a:r>
              <a:rPr lang="en-US" sz="2400" dirty="0"/>
              <a:t> </a:t>
            </a:r>
            <a:r>
              <a:rPr lang="en-US" sz="2400" dirty="0" err="1"/>
              <a:t>velikom</a:t>
            </a:r>
            <a:r>
              <a:rPr lang="en-US" sz="2400" dirty="0"/>
              <a:t> </a:t>
            </a:r>
            <a:r>
              <a:rPr lang="en-US" sz="2400" dirty="0" err="1"/>
              <a:t>tvrdoćom</a:t>
            </a:r>
            <a:r>
              <a:rPr lang="en-US" sz="2400" dirty="0"/>
              <a:t>. </a:t>
            </a:r>
            <a:r>
              <a:rPr lang="en-US" sz="2400" dirty="0" err="1"/>
              <a:t>Poluprovodnik</a:t>
            </a:r>
            <a:r>
              <a:rPr lang="en-US" sz="2400" dirty="0"/>
              <a:t> je.</a:t>
            </a:r>
          </a:p>
        </p:txBody>
      </p:sp>
      <p:pic>
        <p:nvPicPr>
          <p:cNvPr id="2050" name="Picture 2" descr="C:\Users\WIN 7\Downloads\s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2219325" cy="2057400"/>
          </a:xfrm>
          <a:prstGeom prst="rect">
            <a:avLst/>
          </a:prstGeom>
          <a:noFill/>
        </p:spPr>
      </p:pic>
      <p:pic>
        <p:nvPicPr>
          <p:cNvPr id="2051" name="Picture 3" descr="C:\Users\WIN 7\Downloads\sil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381000"/>
            <a:ext cx="2562225" cy="1781175"/>
          </a:xfrm>
          <a:prstGeom prst="rect">
            <a:avLst/>
          </a:prstGeom>
          <a:noFill/>
        </p:spPr>
      </p:pic>
      <p:pic>
        <p:nvPicPr>
          <p:cNvPr id="2052" name="Picture 4" descr="C:\Users\WIN 7\Downloads\sil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2667000"/>
            <a:ext cx="2133600" cy="2143125"/>
          </a:xfrm>
          <a:prstGeom prst="rect">
            <a:avLst/>
          </a:prstGeom>
          <a:noFill/>
        </p:spPr>
      </p:pic>
      <p:pic>
        <p:nvPicPr>
          <p:cNvPr id="2053" name="Picture 5" descr="C:\Users\WIN 7\Downloads\sil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381000"/>
            <a:ext cx="2190750" cy="208597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724400"/>
            <a:ext cx="7620000" cy="11430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Kalaj</a:t>
            </a:r>
            <a:r>
              <a:rPr lang="en-US" sz="2400" dirty="0" smtClean="0"/>
              <a:t> je metal </a:t>
            </a:r>
            <a:r>
              <a:rPr lang="en-US" sz="2400" dirty="0" err="1" smtClean="0"/>
              <a:t>srebrnasto</a:t>
            </a:r>
            <a:r>
              <a:rPr lang="en-US" sz="2400" dirty="0" smtClean="0"/>
              <a:t> </a:t>
            </a:r>
            <a:r>
              <a:rPr lang="en-US" sz="2400" dirty="0" err="1" smtClean="0"/>
              <a:t>bijele</a:t>
            </a:r>
            <a:r>
              <a:rPr lang="en-US" sz="2400" dirty="0" smtClean="0"/>
              <a:t> </a:t>
            </a:r>
            <a:r>
              <a:rPr lang="en-US" sz="2400" dirty="0" err="1" smtClean="0"/>
              <a:t>boje</a:t>
            </a:r>
            <a:r>
              <a:rPr lang="en-US" sz="2400" dirty="0" smtClean="0"/>
              <a:t>, male </a:t>
            </a:r>
            <a:r>
              <a:rPr lang="en-US" sz="2400" dirty="0" err="1" smtClean="0"/>
              <a:t>tvrdoće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niske</a:t>
            </a:r>
            <a:r>
              <a:rPr lang="en-US" sz="2400" dirty="0" smtClean="0"/>
              <a:t> temperature </a:t>
            </a:r>
            <a:r>
              <a:rPr lang="en-US" sz="2400" dirty="0" err="1" smtClean="0"/>
              <a:t>topljenja</a:t>
            </a:r>
            <a:r>
              <a:rPr lang="en-US" sz="2400" dirty="0" smtClean="0"/>
              <a:t>. </a:t>
            </a:r>
            <a:r>
              <a:rPr lang="en-US" sz="2400" dirty="0" err="1" smtClean="0"/>
              <a:t>Može</a:t>
            </a:r>
            <a:r>
              <a:rPr lang="en-US" sz="2400" dirty="0" smtClean="0"/>
              <a:t> se </a:t>
            </a:r>
            <a:r>
              <a:rPr lang="en-US" sz="2400" dirty="0" err="1" smtClean="0"/>
              <a:t>izvlačiti</a:t>
            </a:r>
            <a:r>
              <a:rPr lang="en-US" sz="2400" dirty="0" smtClean="0"/>
              <a:t> u </a:t>
            </a:r>
            <a:r>
              <a:rPr lang="en-US" sz="2400" dirty="0" err="1" smtClean="0"/>
              <a:t>tanke</a:t>
            </a:r>
            <a:r>
              <a:rPr lang="en-US" sz="2400" dirty="0" smtClean="0"/>
              <a:t> </a:t>
            </a:r>
            <a:r>
              <a:rPr lang="en-US" sz="2400" dirty="0" err="1" smtClean="0"/>
              <a:t>žice</a:t>
            </a:r>
            <a:r>
              <a:rPr lang="en-US" sz="2400" dirty="0" smtClean="0"/>
              <a:t> </a:t>
            </a:r>
            <a:r>
              <a:rPr lang="en-US" sz="2400" dirty="0" err="1" smtClean="0"/>
              <a:t>ili</a:t>
            </a:r>
            <a:r>
              <a:rPr lang="en-US" sz="2400" dirty="0" smtClean="0"/>
              <a:t> </a:t>
            </a:r>
            <a:r>
              <a:rPr lang="en-US" sz="2400" dirty="0" err="1" smtClean="0"/>
              <a:t>folije</a:t>
            </a:r>
            <a:r>
              <a:rPr lang="en-US" sz="2400" dirty="0" smtClean="0"/>
              <a:t> (</a:t>
            </a:r>
            <a:r>
              <a:rPr lang="en-US" sz="2400" dirty="0" err="1" smtClean="0"/>
              <a:t>staniol</a:t>
            </a:r>
            <a:r>
              <a:rPr lang="en-US" sz="2400" dirty="0" smtClean="0"/>
              <a:t>) . </a:t>
            </a:r>
            <a:r>
              <a:rPr lang="en-US" sz="2400" dirty="0" err="1" smtClean="0"/>
              <a:t>Posjeduje</a:t>
            </a:r>
            <a:r>
              <a:rPr lang="en-US" sz="2400" dirty="0" smtClean="0"/>
              <a:t> </a:t>
            </a:r>
            <a:r>
              <a:rPr lang="en-US" sz="2400" dirty="0" err="1" smtClean="0"/>
              <a:t>najveći</a:t>
            </a:r>
            <a:r>
              <a:rPr lang="en-US" sz="2400" dirty="0" smtClean="0"/>
              <a:t> </a:t>
            </a:r>
            <a:r>
              <a:rPr lang="en-US" sz="2400" dirty="0" err="1" smtClean="0"/>
              <a:t>broj</a:t>
            </a:r>
            <a:r>
              <a:rPr lang="en-US" sz="2400" dirty="0" smtClean="0"/>
              <a:t> </a:t>
            </a:r>
            <a:r>
              <a:rPr lang="en-US" sz="2400" dirty="0" err="1" smtClean="0"/>
              <a:t>izotopa</a:t>
            </a:r>
            <a:r>
              <a:rPr lang="en-US" sz="2400" dirty="0" smtClean="0"/>
              <a:t> (10).</a:t>
            </a:r>
            <a:endParaRPr lang="en-US" sz="2400" dirty="0"/>
          </a:p>
        </p:txBody>
      </p:sp>
      <p:pic>
        <p:nvPicPr>
          <p:cNvPr id="1026" name="Picture 2" descr="C:\Users\WIN 7\Downloads\kala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2095500" cy="2095500"/>
          </a:xfrm>
          <a:prstGeom prst="rect">
            <a:avLst/>
          </a:prstGeom>
          <a:noFill/>
        </p:spPr>
      </p:pic>
      <p:pic>
        <p:nvPicPr>
          <p:cNvPr id="1027" name="Picture 3" descr="C:\Users\WIN 7\Downloads\k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609600"/>
            <a:ext cx="2819400" cy="1619250"/>
          </a:xfrm>
          <a:prstGeom prst="rect">
            <a:avLst/>
          </a:prstGeom>
          <a:noFill/>
        </p:spPr>
      </p:pic>
      <p:pic>
        <p:nvPicPr>
          <p:cNvPr id="1028" name="Picture 4" descr="C:\Users\WIN 7\Downloads\kal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175260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990601"/>
            <a:ext cx="5943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Kalaj</a:t>
            </a:r>
            <a:r>
              <a:rPr lang="en-US" sz="2400" dirty="0" smtClean="0"/>
              <a:t> se </a:t>
            </a:r>
            <a:r>
              <a:rPr lang="en-US" sz="2400" dirty="0" err="1" smtClean="0"/>
              <a:t>pojavljuje</a:t>
            </a:r>
            <a:r>
              <a:rPr lang="en-US" sz="2400" dirty="0" smtClean="0"/>
              <a:t> u </a:t>
            </a:r>
            <a:r>
              <a:rPr lang="en-US" sz="2400" dirty="0" err="1" smtClean="0"/>
              <a:t>dvije</a:t>
            </a:r>
            <a:r>
              <a:rPr lang="en-US" sz="2400" dirty="0" smtClean="0"/>
              <a:t> </a:t>
            </a:r>
            <a:r>
              <a:rPr lang="en-US" sz="2400" dirty="0" err="1" smtClean="0"/>
              <a:t>alotropske</a:t>
            </a:r>
            <a:r>
              <a:rPr lang="en-US" sz="2400" dirty="0" smtClean="0"/>
              <a:t> </a:t>
            </a:r>
            <a:r>
              <a:rPr lang="en-US" sz="2400" dirty="0" err="1" smtClean="0"/>
              <a:t>modifikacije</a:t>
            </a:r>
            <a:r>
              <a:rPr lang="en-US" sz="2400" dirty="0" smtClean="0"/>
              <a:t>:</a:t>
            </a:r>
          </a:p>
          <a:p>
            <a:r>
              <a:rPr lang="en-US" sz="2400" dirty="0" smtClean="0"/>
              <a:t>a) </a:t>
            </a:r>
            <a:r>
              <a:rPr lang="en-US" sz="2400" i="1" dirty="0" err="1" smtClean="0"/>
              <a:t>bijeli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kalaj</a:t>
            </a:r>
            <a:r>
              <a:rPr lang="en-US" sz="2400" dirty="0" smtClean="0"/>
              <a:t> (</a:t>
            </a:r>
            <a:r>
              <a:rPr lang="en-US" sz="2400" dirty="0" err="1" smtClean="0"/>
              <a:t>metalna</a:t>
            </a:r>
            <a:r>
              <a:rPr lang="en-US" sz="2400" dirty="0" smtClean="0"/>
              <a:t> </a:t>
            </a:r>
            <a:r>
              <a:rPr lang="en-US" sz="2400" dirty="0" err="1" smtClean="0"/>
              <a:t>modifikacija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b) </a:t>
            </a:r>
            <a:r>
              <a:rPr lang="en-US" sz="2400" i="1" dirty="0" err="1" smtClean="0"/>
              <a:t>sivi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kalaj</a:t>
            </a:r>
            <a:r>
              <a:rPr lang="en-US" sz="2400" dirty="0" smtClean="0"/>
              <a:t> (</a:t>
            </a:r>
            <a:r>
              <a:rPr lang="en-US" sz="2400" dirty="0" err="1" smtClean="0"/>
              <a:t>nemetalna</a:t>
            </a:r>
            <a:r>
              <a:rPr lang="en-US" sz="2400" dirty="0" smtClean="0"/>
              <a:t> </a:t>
            </a:r>
            <a:r>
              <a:rPr lang="en-US" sz="2400" dirty="0" err="1" smtClean="0"/>
              <a:t>modifikacija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Na </a:t>
            </a:r>
            <a:r>
              <a:rPr lang="en-US" sz="2400" dirty="0" err="1" smtClean="0"/>
              <a:t>niskim</a:t>
            </a:r>
            <a:r>
              <a:rPr lang="en-US" sz="2400" dirty="0" smtClean="0"/>
              <a:t> </a:t>
            </a:r>
            <a:r>
              <a:rPr lang="en-US" sz="2400" dirty="0" err="1" smtClean="0"/>
              <a:t>temperaturama</a:t>
            </a:r>
            <a:r>
              <a:rPr lang="en-US" sz="2400" dirty="0" smtClean="0"/>
              <a:t> (</a:t>
            </a:r>
            <a:r>
              <a:rPr lang="en-US" sz="2400" dirty="0" err="1" smtClean="0"/>
              <a:t>ispod</a:t>
            </a:r>
            <a:r>
              <a:rPr lang="en-US" sz="2400" dirty="0" smtClean="0"/>
              <a:t> 13,2 ⁰C) </a:t>
            </a:r>
            <a:r>
              <a:rPr lang="en-US" sz="2400" dirty="0" err="1" smtClean="0"/>
              <a:t>bijeli</a:t>
            </a:r>
            <a:r>
              <a:rPr lang="en-US" sz="2400" dirty="0" smtClean="0"/>
              <a:t> </a:t>
            </a:r>
            <a:r>
              <a:rPr lang="en-US" sz="2400" dirty="0" err="1" smtClean="0"/>
              <a:t>kalaj</a:t>
            </a:r>
            <a:r>
              <a:rPr lang="en-US" sz="2400" dirty="0" smtClean="0"/>
              <a:t> </a:t>
            </a:r>
            <a:r>
              <a:rPr lang="en-US" sz="2400" dirty="0" err="1" smtClean="0"/>
              <a:t>prelazi</a:t>
            </a:r>
            <a:r>
              <a:rPr lang="en-US" sz="2400" dirty="0" smtClean="0"/>
              <a:t> u </a:t>
            </a:r>
            <a:r>
              <a:rPr lang="en-US" sz="2400" dirty="0" err="1" smtClean="0"/>
              <a:t>sivi</a:t>
            </a:r>
            <a:r>
              <a:rPr lang="en-US" sz="2400" dirty="0" smtClean="0"/>
              <a:t> </a:t>
            </a:r>
            <a:r>
              <a:rPr lang="en-US" sz="2400" dirty="0" err="1" smtClean="0"/>
              <a:t>kalaj</a:t>
            </a:r>
            <a:r>
              <a:rPr lang="en-US" sz="2400" dirty="0" smtClean="0"/>
              <a:t>. </a:t>
            </a:r>
            <a:r>
              <a:rPr lang="en-US" sz="2400" dirty="0" err="1" smtClean="0"/>
              <a:t>Pri</a:t>
            </a:r>
            <a:r>
              <a:rPr lang="en-US" sz="2400" dirty="0" smtClean="0"/>
              <a:t> </a:t>
            </a:r>
            <a:r>
              <a:rPr lang="en-US" sz="2400" dirty="0" err="1" smtClean="0"/>
              <a:t>dodiru</a:t>
            </a:r>
            <a:r>
              <a:rPr lang="en-US" sz="2400" dirty="0" smtClean="0"/>
              <a:t> se </a:t>
            </a:r>
            <a:r>
              <a:rPr lang="en-US" sz="2400" dirty="0" err="1" smtClean="0"/>
              <a:t>može</a:t>
            </a:r>
            <a:r>
              <a:rPr lang="en-US" sz="2400" dirty="0" smtClean="0"/>
              <a:t> </a:t>
            </a:r>
            <a:r>
              <a:rPr lang="en-US" sz="2400" dirty="0" err="1" smtClean="0"/>
              <a:t>smrviti</a:t>
            </a:r>
            <a:r>
              <a:rPr lang="en-US" sz="2400" dirty="0" smtClean="0"/>
              <a:t> u </a:t>
            </a:r>
            <a:r>
              <a:rPr lang="en-US" sz="2400" dirty="0" err="1" smtClean="0"/>
              <a:t>prah</a:t>
            </a:r>
            <a:r>
              <a:rPr lang="en-US" sz="2400" dirty="0" smtClean="0"/>
              <a:t>. </a:t>
            </a:r>
            <a:r>
              <a:rPr lang="en-US" sz="2400" dirty="0" err="1" smtClean="0"/>
              <a:t>Ovaj</a:t>
            </a:r>
            <a:r>
              <a:rPr lang="en-US" sz="2400" dirty="0" smtClean="0"/>
              <a:t> </a:t>
            </a:r>
            <a:r>
              <a:rPr lang="en-US" sz="2400" dirty="0" err="1" smtClean="0"/>
              <a:t>fenomen</a:t>
            </a:r>
            <a:r>
              <a:rPr lang="en-US" sz="2400" dirty="0" smtClean="0"/>
              <a:t> je bio </a:t>
            </a:r>
            <a:r>
              <a:rPr lang="en-US" sz="2400" dirty="0" err="1" smtClean="0"/>
              <a:t>poznat</a:t>
            </a:r>
            <a:r>
              <a:rPr lang="en-US" sz="2400" dirty="0" smtClean="0"/>
              <a:t> </a:t>
            </a:r>
            <a:r>
              <a:rPr lang="en-US" sz="2400" dirty="0" err="1" smtClean="0"/>
              <a:t>kao</a:t>
            </a:r>
            <a:r>
              <a:rPr lang="en-US" sz="2400" dirty="0" smtClean="0"/>
              <a:t> „</a:t>
            </a:r>
            <a:r>
              <a:rPr lang="en-US" sz="2400" dirty="0" err="1" smtClean="0"/>
              <a:t>muzejska</a:t>
            </a:r>
            <a:r>
              <a:rPr lang="en-US" sz="2400" dirty="0" smtClean="0"/>
              <a:t> </a:t>
            </a:r>
            <a:r>
              <a:rPr lang="en-US" sz="2400" dirty="0" err="1" smtClean="0"/>
              <a:t>bolest</a:t>
            </a:r>
            <a:r>
              <a:rPr lang="en-US" sz="2400" dirty="0" smtClean="0"/>
              <a:t>“ </a:t>
            </a:r>
            <a:r>
              <a:rPr lang="en-US" sz="2400" dirty="0" err="1" smtClean="0"/>
              <a:t>ili</a:t>
            </a:r>
            <a:r>
              <a:rPr lang="en-US" sz="2400" dirty="0" smtClean="0"/>
              <a:t> „</a:t>
            </a:r>
            <a:r>
              <a:rPr lang="en-US" sz="2400" dirty="0" err="1" smtClean="0"/>
              <a:t>kalajna</a:t>
            </a:r>
            <a:r>
              <a:rPr lang="en-US" sz="2400" dirty="0" smtClean="0"/>
              <a:t> </a:t>
            </a:r>
            <a:r>
              <a:rPr lang="en-US" sz="2400" dirty="0" err="1" smtClean="0"/>
              <a:t>kuga</a:t>
            </a:r>
            <a:r>
              <a:rPr lang="en-US" sz="2400" dirty="0" smtClean="0"/>
              <a:t>“ (</a:t>
            </a:r>
            <a:r>
              <a:rPr lang="en-US" sz="2400" dirty="0" err="1" smtClean="0"/>
              <a:t>spontano</a:t>
            </a:r>
            <a:r>
              <a:rPr lang="en-US" sz="2400" dirty="0" smtClean="0"/>
              <a:t> </a:t>
            </a:r>
            <a:r>
              <a:rPr lang="en-US" sz="2400" dirty="0" err="1" smtClean="0"/>
              <a:t>propadanje</a:t>
            </a:r>
            <a:r>
              <a:rPr lang="en-US" sz="2400" dirty="0" smtClean="0"/>
              <a:t> </a:t>
            </a:r>
            <a:r>
              <a:rPr lang="en-US" sz="2400" dirty="0" err="1" smtClean="0"/>
              <a:t>predmeta</a:t>
            </a:r>
            <a:r>
              <a:rPr lang="en-US" sz="2400" dirty="0" smtClean="0"/>
              <a:t> </a:t>
            </a:r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 smtClean="0"/>
              <a:t>kalaja</a:t>
            </a:r>
            <a:r>
              <a:rPr lang="en-US" sz="2400" dirty="0" smtClean="0"/>
              <a:t> u </a:t>
            </a:r>
            <a:r>
              <a:rPr lang="en-US" sz="2400" dirty="0" err="1" smtClean="0"/>
              <a:t>muzejima</a:t>
            </a:r>
            <a:r>
              <a:rPr lang="en-US" sz="2400" dirty="0" smtClean="0"/>
              <a:t>).</a:t>
            </a:r>
            <a:endParaRPr lang="en-US" sz="24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724400"/>
            <a:ext cx="7543800" cy="1447800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Olovo</a:t>
            </a:r>
            <a:r>
              <a:rPr lang="en-US" sz="2000" dirty="0" smtClean="0"/>
              <a:t> je metal </a:t>
            </a:r>
            <a:r>
              <a:rPr lang="en-US" sz="2000" dirty="0" err="1" smtClean="0"/>
              <a:t>plavičasto</a:t>
            </a:r>
            <a:r>
              <a:rPr lang="en-US" sz="2000" dirty="0" smtClean="0"/>
              <a:t> </a:t>
            </a:r>
            <a:r>
              <a:rPr lang="en-US" sz="2000" dirty="0" err="1" smtClean="0"/>
              <a:t>sive</a:t>
            </a:r>
            <a:r>
              <a:rPr lang="en-US" sz="2000" dirty="0" smtClean="0"/>
              <a:t> </a:t>
            </a:r>
            <a:r>
              <a:rPr lang="en-US" sz="2000" dirty="0" err="1" smtClean="0"/>
              <a:t>boje</a:t>
            </a:r>
            <a:r>
              <a:rPr lang="en-US" sz="2000" dirty="0" smtClean="0"/>
              <a:t>, </a:t>
            </a:r>
            <a:r>
              <a:rPr lang="en-US" sz="2000" dirty="0" err="1" smtClean="0"/>
              <a:t>mek</a:t>
            </a:r>
            <a:r>
              <a:rPr lang="en-US" sz="2000" dirty="0" smtClean="0"/>
              <a:t> (</a:t>
            </a:r>
            <a:r>
              <a:rPr lang="en-US" sz="2000" dirty="0" err="1" smtClean="0"/>
              <a:t>može</a:t>
            </a:r>
            <a:r>
              <a:rPr lang="en-US" sz="2000" dirty="0" smtClean="0"/>
              <a:t> se </a:t>
            </a:r>
            <a:r>
              <a:rPr lang="en-US" sz="2000" dirty="0" err="1" smtClean="0"/>
              <a:t>sjeći</a:t>
            </a:r>
            <a:r>
              <a:rPr lang="en-US" sz="2000" dirty="0" smtClean="0"/>
              <a:t> </a:t>
            </a:r>
            <a:r>
              <a:rPr lang="en-US" sz="2000" dirty="0" err="1" smtClean="0"/>
              <a:t>nožem</a:t>
            </a:r>
            <a:r>
              <a:rPr lang="en-US" sz="2000" dirty="0" smtClean="0"/>
              <a:t> </a:t>
            </a:r>
            <a:r>
              <a:rPr lang="en-US" sz="2000" dirty="0" err="1" smtClean="0"/>
              <a:t>ili</a:t>
            </a:r>
            <a:r>
              <a:rPr lang="en-US" sz="2000" dirty="0" smtClean="0"/>
              <a:t> </a:t>
            </a:r>
            <a:r>
              <a:rPr lang="en-US" sz="2000" dirty="0" err="1" smtClean="0"/>
              <a:t>zaparati</a:t>
            </a:r>
            <a:r>
              <a:rPr lang="en-US" sz="2000" dirty="0" smtClean="0"/>
              <a:t> </a:t>
            </a:r>
            <a:r>
              <a:rPr lang="en-US" sz="2000" dirty="0" err="1" smtClean="0"/>
              <a:t>noktom</a:t>
            </a:r>
            <a:r>
              <a:rPr lang="en-US" sz="2000" dirty="0" smtClean="0"/>
              <a:t>). </a:t>
            </a:r>
            <a:r>
              <a:rPr lang="en-US" sz="2000" dirty="0" err="1" smtClean="0"/>
              <a:t>Otavlja</a:t>
            </a:r>
            <a:r>
              <a:rPr lang="en-US" sz="2000" dirty="0" smtClean="0"/>
              <a:t> </a:t>
            </a:r>
            <a:r>
              <a:rPr lang="en-US" sz="2000" dirty="0" err="1" smtClean="0"/>
              <a:t>trag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hartiji</a:t>
            </a:r>
            <a:r>
              <a:rPr lang="en-US" sz="2000" dirty="0" smtClean="0"/>
              <a:t>. </a:t>
            </a:r>
            <a:r>
              <a:rPr lang="en-US" sz="2000" dirty="0" err="1" smtClean="0"/>
              <a:t>Sprašeno</a:t>
            </a:r>
            <a:r>
              <a:rPr lang="en-US" sz="2000" dirty="0" smtClean="0"/>
              <a:t> </a:t>
            </a:r>
            <a:r>
              <a:rPr lang="en-US" sz="2000" dirty="0" err="1" smtClean="0"/>
              <a:t>olovo</a:t>
            </a:r>
            <a:r>
              <a:rPr lang="en-US" sz="2000" dirty="0" smtClean="0"/>
              <a:t> se </a:t>
            </a:r>
            <a:r>
              <a:rPr lang="en-US" sz="2000" dirty="0" err="1" smtClean="0"/>
              <a:t>naziva</a:t>
            </a:r>
            <a:r>
              <a:rPr lang="en-US" sz="2000" dirty="0" smtClean="0"/>
              <a:t> </a:t>
            </a:r>
            <a:r>
              <a:rPr lang="en-US" sz="2000" dirty="0" err="1" smtClean="0"/>
              <a:t>piroforno</a:t>
            </a:r>
            <a:r>
              <a:rPr lang="en-US" sz="2000" dirty="0" smtClean="0"/>
              <a:t> </a:t>
            </a:r>
            <a:r>
              <a:rPr lang="en-US" sz="2000" dirty="0" err="1" smtClean="0"/>
              <a:t>olovo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može</a:t>
            </a:r>
            <a:r>
              <a:rPr lang="en-US" sz="2000" dirty="0" smtClean="0"/>
              <a:t> se </a:t>
            </a:r>
            <a:r>
              <a:rPr lang="en-US" sz="2000" dirty="0" err="1" smtClean="0"/>
              <a:t>spontano</a:t>
            </a:r>
            <a:r>
              <a:rPr lang="en-US" sz="2000" dirty="0" smtClean="0"/>
              <a:t> </a:t>
            </a:r>
            <a:r>
              <a:rPr lang="en-US" sz="2000" dirty="0" err="1" smtClean="0"/>
              <a:t>zapaliti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vazduhu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2050" name="Picture 2" descr="C:\Users\WIN 7\Downloads\olov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2095500" cy="1495425"/>
          </a:xfrm>
          <a:prstGeom prst="rect">
            <a:avLst/>
          </a:prstGeom>
          <a:noFill/>
        </p:spPr>
      </p:pic>
      <p:pic>
        <p:nvPicPr>
          <p:cNvPr id="2051" name="Picture 3" descr="C:\Users\WIN 7\Downloads\o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371600"/>
            <a:ext cx="2619375" cy="1743075"/>
          </a:xfrm>
          <a:prstGeom prst="rect">
            <a:avLst/>
          </a:prstGeom>
          <a:noFill/>
        </p:spPr>
      </p:pic>
      <p:pic>
        <p:nvPicPr>
          <p:cNvPr id="2052" name="Picture 4" descr="C:\Users\WIN 7\Downloads\o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3048000"/>
            <a:ext cx="2847975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533400"/>
            <a:ext cx="6781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u="sng" dirty="0" smtClean="0"/>
              <a:t>Jedinjenja </a:t>
            </a:r>
            <a:r>
              <a:rPr lang="vi-VN" sz="2400" u="sng" dirty="0" smtClean="0"/>
              <a:t>ugljenika</a:t>
            </a:r>
            <a:endParaRPr lang="en-US" sz="2400" u="sng" dirty="0" smtClean="0"/>
          </a:p>
          <a:p>
            <a:endParaRPr lang="vi-VN" sz="2400" dirty="0" smtClean="0"/>
          </a:p>
          <a:p>
            <a:r>
              <a:rPr lang="vi-VN" sz="2400" dirty="0" smtClean="0"/>
              <a:t>– Ugljenik gradi neorganska, ali i veliki broj organskih jedinjenja (ugljovodonici, alkoholi, aminokiseline, ugljeni hidrati…). Atomi ugljenika se međusobno, ali i sa drugim atomima, mogu povezivati jednostrukim, dvostrukim i trostrukim vezama. U neorganskim jedinjenjima, glavna oksidaciona stanja ugljenika su +2 i +4.</a:t>
            </a:r>
            <a:endParaRPr lang="vi-VN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57200"/>
            <a:ext cx="7391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u="sng" dirty="0" smtClean="0"/>
              <a:t>Oksidi </a:t>
            </a:r>
            <a:r>
              <a:rPr lang="vi-VN" sz="2400" u="sng" dirty="0" smtClean="0"/>
              <a:t>ugljenika</a:t>
            </a:r>
            <a:endParaRPr lang="en-US" sz="2400" u="sng" dirty="0" smtClean="0"/>
          </a:p>
          <a:p>
            <a:endParaRPr lang="vi-VN" sz="2400" dirty="0" smtClean="0"/>
          </a:p>
          <a:p>
            <a:r>
              <a:rPr lang="vi-VN" sz="2400" i="1" dirty="0" smtClean="0"/>
              <a:t>Ugljenik (II) – oksid (ugljen – monoksid),</a:t>
            </a:r>
            <a:r>
              <a:rPr lang="vi-VN" sz="2400" dirty="0" smtClean="0"/>
              <a:t> CO, je gas, bez boje, mirisa i ukusa, lakši od vazduha i veoma otrovan (smatra se krvnim otrovom jer se vezuje za Fe iz hemoglobina gradeći stabilan kompleks). U vodi je praktično nerastvoran.  Ima ga u izduvnim gasovima automobila, u dimu cigareta, kao i u dimu koji proizvode fabrike pri korišćenju fosilnih goriva. </a:t>
            </a:r>
            <a:r>
              <a:rPr lang="vi-VN" sz="2400" u="sng" dirty="0" smtClean="0"/>
              <a:t>Neutralan je oksid</a:t>
            </a:r>
            <a:r>
              <a:rPr lang="vi-VN" sz="2400" dirty="0" smtClean="0"/>
              <a:t>. Može se dobiti u sledećim reakcijama:</a:t>
            </a:r>
          </a:p>
          <a:p>
            <a:r>
              <a:rPr lang="vi-VN" sz="2400" dirty="0" smtClean="0"/>
              <a:t>1) 2C + O</a:t>
            </a:r>
            <a:r>
              <a:rPr lang="vi-VN" sz="2400" baseline="-25000" dirty="0" smtClean="0"/>
              <a:t>2</a:t>
            </a:r>
            <a:r>
              <a:rPr lang="vi-VN" sz="2400" dirty="0" smtClean="0"/>
              <a:t> → 2CO  (nepotpuno </a:t>
            </a:r>
            <a:r>
              <a:rPr lang="vi-VN" sz="2400" dirty="0" smtClean="0"/>
              <a:t>sagor</a:t>
            </a:r>
            <a:r>
              <a:rPr lang="en-US" sz="2400" dirty="0" err="1" smtClean="0"/>
              <a:t>ij</a:t>
            </a:r>
            <a:r>
              <a:rPr lang="vi-VN" sz="2400" dirty="0" smtClean="0"/>
              <a:t>evanje </a:t>
            </a:r>
            <a:r>
              <a:rPr lang="vi-VN" sz="2400" dirty="0" smtClean="0"/>
              <a:t>ugljenika, generatorski gas)</a:t>
            </a:r>
          </a:p>
          <a:p>
            <a:r>
              <a:rPr lang="vi-VN" sz="2400" dirty="0" smtClean="0"/>
              <a:t>2) C + H</a:t>
            </a:r>
            <a:r>
              <a:rPr lang="vi-VN" sz="2400" baseline="-25000" dirty="0" smtClean="0"/>
              <a:t>2</a:t>
            </a:r>
            <a:r>
              <a:rPr lang="vi-VN" sz="2400" dirty="0" smtClean="0"/>
              <a:t>O → CO + H</a:t>
            </a:r>
            <a:r>
              <a:rPr lang="vi-VN" sz="2400" baseline="-25000" dirty="0" smtClean="0"/>
              <a:t>2</a:t>
            </a:r>
            <a:r>
              <a:rPr lang="vi-VN" sz="2400" dirty="0" smtClean="0"/>
              <a:t> (prevođenje vodene pare preko koksa, vodeni gas)</a:t>
            </a:r>
          </a:p>
          <a:p>
            <a:r>
              <a:rPr lang="vi-VN" sz="2400" dirty="0" smtClean="0"/>
              <a:t>3) CO</a:t>
            </a:r>
            <a:r>
              <a:rPr lang="vi-VN" sz="2400" baseline="-25000" dirty="0" smtClean="0"/>
              <a:t>2</a:t>
            </a:r>
            <a:r>
              <a:rPr lang="vi-VN" sz="2400" dirty="0" smtClean="0"/>
              <a:t> + C → 2CO  (redukcija ugljen –dioksida koksom)</a:t>
            </a:r>
            <a:endParaRPr lang="vi-VN" sz="24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2995974"/>
          <a:ext cx="6096000" cy="866052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861007">
                <a:tc>
                  <a:txBody>
                    <a:bodyPr/>
                    <a:lstStyle/>
                    <a:p>
                      <a:r>
                        <a:rPr lang="en-US" sz="1600" dirty="0"/>
                        <a:t>Soli </a:t>
                      </a:r>
                      <a:r>
                        <a:rPr lang="en-US" sz="1600" dirty="0" err="1"/>
                        <a:t>ugljene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kiseline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HCO</a:t>
                      </a:r>
                      <a:r>
                        <a:rPr lang="en-US" sz="1600" baseline="-25000" dirty="0"/>
                        <a:t>3</a:t>
                      </a:r>
                      <a:r>
                        <a:rPr lang="en-US" sz="1600" dirty="0"/>
                        <a:t> </a:t>
                      </a:r>
                      <a:r>
                        <a:rPr lang="en-US" sz="1600" baseline="30000" dirty="0"/>
                        <a:t>–</a:t>
                      </a:r>
                      <a:r>
                        <a:rPr lang="en-US" sz="1600" dirty="0"/>
                        <a:t> </a:t>
                      </a:r>
                      <a:r>
                        <a:rPr lang="en-US" sz="1600" dirty="0" err="1"/>
                        <a:t>hidrogenkarbonati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ili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bikarbonati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CO</a:t>
                      </a:r>
                      <a:r>
                        <a:rPr lang="en-US" sz="1600" baseline="-25000" dirty="0"/>
                        <a:t>3</a:t>
                      </a:r>
                      <a:r>
                        <a:rPr lang="en-US" sz="1600" dirty="0"/>
                        <a:t> </a:t>
                      </a:r>
                      <a:r>
                        <a:rPr lang="en-US" sz="1600" baseline="30000" dirty="0"/>
                        <a:t>2- </a:t>
                      </a:r>
                      <a:r>
                        <a:rPr lang="en-US" sz="1600" dirty="0" err="1"/>
                        <a:t>karbonati</a:t>
                      </a:r>
                      <a:endParaRPr lang="en-US" sz="1600" dirty="0"/>
                    </a:p>
                  </a:txBody>
                  <a:tcPr marL="67266" marR="67266" marT="67266" marB="672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600" y="685800"/>
            <a:ext cx="89154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 smtClean="0"/>
              <a:t>Ugljenik</a:t>
            </a:r>
            <a:r>
              <a:rPr lang="en-US" sz="2400" dirty="0" smtClean="0"/>
              <a:t> (IV) – </a:t>
            </a:r>
            <a:r>
              <a:rPr lang="en-US" sz="2400" dirty="0" err="1" smtClean="0"/>
              <a:t>oksid</a:t>
            </a:r>
            <a:r>
              <a:rPr lang="en-US" sz="2400" dirty="0" smtClean="0"/>
              <a:t> (</a:t>
            </a:r>
            <a:r>
              <a:rPr lang="en-US" sz="2400" dirty="0" err="1" smtClean="0"/>
              <a:t>ugljen</a:t>
            </a:r>
            <a:r>
              <a:rPr lang="en-US" sz="2400" dirty="0" smtClean="0"/>
              <a:t> – </a:t>
            </a:r>
            <a:r>
              <a:rPr lang="en-US" sz="2400" dirty="0" err="1" smtClean="0"/>
              <a:t>dioksid</a:t>
            </a:r>
            <a:r>
              <a:rPr lang="en-US" sz="2400" dirty="0" smtClean="0"/>
              <a:t>), CO2, je gas, </a:t>
            </a:r>
            <a:r>
              <a:rPr lang="en-US" sz="2400" dirty="0" err="1" smtClean="0"/>
              <a:t>bez</a:t>
            </a:r>
            <a:r>
              <a:rPr lang="en-US" sz="2400" dirty="0" smtClean="0"/>
              <a:t> </a:t>
            </a:r>
            <a:r>
              <a:rPr lang="en-US" sz="2400" dirty="0" err="1" smtClean="0"/>
              <a:t>boje</a:t>
            </a:r>
            <a:r>
              <a:rPr lang="en-US" sz="2400" dirty="0" smtClean="0"/>
              <a:t>, </a:t>
            </a:r>
            <a:r>
              <a:rPr lang="en-US" sz="2400" dirty="0" err="1" smtClean="0"/>
              <a:t>mirisa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slabo</a:t>
            </a:r>
            <a:r>
              <a:rPr lang="en-US" sz="2400" dirty="0" smtClean="0"/>
              <a:t> </a:t>
            </a:r>
            <a:r>
              <a:rPr lang="en-US" sz="2400" dirty="0" err="1" smtClean="0"/>
              <a:t>kiselog</a:t>
            </a:r>
            <a:r>
              <a:rPr lang="en-US" sz="2400" dirty="0" smtClean="0"/>
              <a:t> </a:t>
            </a:r>
            <a:r>
              <a:rPr lang="en-US" sz="2400" dirty="0" err="1" smtClean="0"/>
              <a:t>ukusa</a:t>
            </a:r>
            <a:r>
              <a:rPr lang="en-US" sz="2400" dirty="0" smtClean="0"/>
              <a:t>, </a:t>
            </a:r>
            <a:r>
              <a:rPr lang="en-US" sz="2400" dirty="0" err="1" smtClean="0"/>
              <a:t>teži</a:t>
            </a:r>
            <a:r>
              <a:rPr lang="en-US" sz="2400" dirty="0" smtClean="0"/>
              <a:t> </a:t>
            </a:r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 smtClean="0"/>
              <a:t>vazduha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nije</a:t>
            </a:r>
            <a:r>
              <a:rPr lang="en-US" sz="2400" dirty="0" smtClean="0"/>
              <a:t> </a:t>
            </a:r>
            <a:r>
              <a:rPr lang="en-US" sz="2400" dirty="0" err="1" smtClean="0"/>
              <a:t>toksičan</a:t>
            </a:r>
            <a:r>
              <a:rPr lang="en-US" sz="2400" dirty="0" smtClean="0"/>
              <a:t>. </a:t>
            </a:r>
            <a:r>
              <a:rPr lang="en-US" sz="2400" dirty="0" err="1" smtClean="0"/>
              <a:t>Ovaj</a:t>
            </a:r>
            <a:r>
              <a:rPr lang="en-US" sz="2400" dirty="0" smtClean="0"/>
              <a:t> gas je </a:t>
            </a:r>
            <a:r>
              <a:rPr lang="en-US" sz="2400" dirty="0" err="1" smtClean="0"/>
              <a:t>odgovoran</a:t>
            </a:r>
            <a:r>
              <a:rPr lang="en-US" sz="2400" dirty="0" smtClean="0"/>
              <a:t> </a:t>
            </a:r>
            <a:r>
              <a:rPr lang="en-US" sz="2400" dirty="0" err="1" smtClean="0"/>
              <a:t>za</a:t>
            </a:r>
            <a:r>
              <a:rPr lang="en-US" sz="2400" dirty="0" smtClean="0"/>
              <a:t> </a:t>
            </a:r>
            <a:r>
              <a:rPr lang="en-US" sz="2400" dirty="0" err="1" smtClean="0"/>
              <a:t>efekat</a:t>
            </a:r>
            <a:r>
              <a:rPr lang="en-US" sz="2400" dirty="0" smtClean="0"/>
              <a:t> </a:t>
            </a:r>
            <a:r>
              <a:rPr lang="en-US" sz="2400" dirty="0" err="1" smtClean="0"/>
              <a:t>staklene</a:t>
            </a:r>
            <a:r>
              <a:rPr lang="en-US" sz="2400" dirty="0" smtClean="0"/>
              <a:t> </a:t>
            </a:r>
            <a:r>
              <a:rPr lang="en-US" sz="2400" dirty="0" err="1" smtClean="0"/>
              <a:t>bašte</a:t>
            </a:r>
            <a:r>
              <a:rPr lang="en-US" sz="2400" dirty="0" smtClean="0"/>
              <a:t>. </a:t>
            </a:r>
            <a:r>
              <a:rPr lang="en-US" sz="2400" dirty="0" err="1" smtClean="0"/>
              <a:t>Može</a:t>
            </a:r>
            <a:r>
              <a:rPr lang="en-US" sz="2400" dirty="0" smtClean="0"/>
              <a:t> se </a:t>
            </a:r>
            <a:r>
              <a:rPr lang="en-US" sz="2400" dirty="0" err="1" smtClean="0"/>
              <a:t>dobiti</a:t>
            </a:r>
            <a:r>
              <a:rPr lang="en-US" sz="2400" dirty="0" smtClean="0"/>
              <a:t> u </a:t>
            </a:r>
            <a:r>
              <a:rPr lang="en-US" sz="2400" dirty="0" err="1" smtClean="0"/>
              <a:t>sledećim</a:t>
            </a:r>
            <a:r>
              <a:rPr lang="en-US" sz="2400" dirty="0" smtClean="0"/>
              <a:t> </a:t>
            </a:r>
            <a:r>
              <a:rPr lang="en-US" sz="2400" dirty="0" err="1" smtClean="0"/>
              <a:t>reakcijama</a:t>
            </a:r>
            <a:r>
              <a:rPr lang="en-US" sz="2400" dirty="0" smtClean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/>
              <a:t>1) C + O2 → CO2  (</a:t>
            </a:r>
            <a:r>
              <a:rPr lang="en-US" sz="2400" dirty="0" err="1" smtClean="0"/>
              <a:t>potpuno</a:t>
            </a:r>
            <a:r>
              <a:rPr lang="en-US" sz="2400" dirty="0" smtClean="0"/>
              <a:t> </a:t>
            </a:r>
            <a:r>
              <a:rPr lang="en-US" sz="2400" dirty="0" err="1" smtClean="0"/>
              <a:t>sagorijevanje</a:t>
            </a:r>
            <a:r>
              <a:rPr lang="en-US" sz="2400" dirty="0" smtClean="0"/>
              <a:t> </a:t>
            </a:r>
            <a:r>
              <a:rPr lang="en-US" sz="2400" dirty="0" err="1" smtClean="0"/>
              <a:t>ugljenika</a:t>
            </a:r>
            <a:r>
              <a:rPr lang="en-US" sz="2400" dirty="0" smtClean="0"/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/>
              <a:t>2) 2CO + O2 → 2CO2 (</a:t>
            </a:r>
            <a:r>
              <a:rPr lang="en-US" sz="2400" dirty="0" err="1" smtClean="0"/>
              <a:t>oksidacija</a:t>
            </a:r>
            <a:r>
              <a:rPr lang="en-US" sz="2400" dirty="0" smtClean="0"/>
              <a:t> </a:t>
            </a:r>
            <a:r>
              <a:rPr lang="en-US" sz="2400" dirty="0" err="1" smtClean="0"/>
              <a:t>ugljen</a:t>
            </a:r>
            <a:r>
              <a:rPr lang="en-US" sz="2400" dirty="0" smtClean="0"/>
              <a:t> – </a:t>
            </a:r>
            <a:r>
              <a:rPr lang="en-US" sz="2400" dirty="0" err="1" smtClean="0"/>
              <a:t>monoksida</a:t>
            </a:r>
            <a:r>
              <a:rPr lang="en-US" sz="2400" dirty="0" smtClean="0"/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/>
              <a:t>3) CaCO3 → </a:t>
            </a:r>
            <a:r>
              <a:rPr lang="en-US" sz="2400" dirty="0" err="1" smtClean="0"/>
              <a:t>CaO</a:t>
            </a:r>
            <a:r>
              <a:rPr lang="en-US" sz="2400" dirty="0" smtClean="0"/>
              <a:t> + CO2 (</a:t>
            </a:r>
            <a:r>
              <a:rPr lang="en-US" sz="2400" dirty="0" err="1" smtClean="0"/>
              <a:t>žarenje</a:t>
            </a:r>
            <a:r>
              <a:rPr lang="en-US" sz="2400" dirty="0" smtClean="0"/>
              <a:t> </a:t>
            </a:r>
            <a:r>
              <a:rPr lang="en-US" sz="2400" dirty="0" err="1" smtClean="0"/>
              <a:t>karbonata</a:t>
            </a:r>
            <a:r>
              <a:rPr lang="en-US" sz="2400" dirty="0" smtClean="0"/>
              <a:t> </a:t>
            </a:r>
            <a:r>
              <a:rPr lang="en-US" sz="2400" dirty="0" err="1" smtClean="0"/>
              <a:t>metala</a:t>
            </a:r>
            <a:r>
              <a:rPr lang="en-US" sz="2400" dirty="0" smtClean="0"/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/>
              <a:t>4) CaCO3 + 2HCl → CaCl2 + CO2 + H2O (</a:t>
            </a:r>
            <a:r>
              <a:rPr lang="en-US" sz="2400" dirty="0" err="1" smtClean="0"/>
              <a:t>reakcija</a:t>
            </a:r>
            <a:r>
              <a:rPr lang="en-US" sz="2400" dirty="0" smtClean="0"/>
              <a:t> </a:t>
            </a:r>
            <a:r>
              <a:rPr lang="en-US" sz="2400" dirty="0" err="1" smtClean="0"/>
              <a:t>karbonata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kiselinama</a:t>
            </a:r>
            <a:r>
              <a:rPr lang="en-US" sz="2400" dirty="0" smtClean="0"/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/>
              <a:t>5) C6H12O6 → 2C2H5OH + 2CO2 (</a:t>
            </a:r>
            <a:r>
              <a:rPr lang="en-US" sz="2400" dirty="0" err="1" smtClean="0"/>
              <a:t>alkoholno</a:t>
            </a:r>
            <a:r>
              <a:rPr lang="en-US" sz="2400" dirty="0" smtClean="0"/>
              <a:t> </a:t>
            </a:r>
            <a:r>
              <a:rPr lang="en-US" sz="2400" dirty="0" err="1" smtClean="0"/>
              <a:t>vrenje</a:t>
            </a:r>
            <a:r>
              <a:rPr lang="en-US" sz="2400" dirty="0" smtClean="0"/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 smtClean="0"/>
              <a:t>Reaguje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vodom</a:t>
            </a:r>
            <a:r>
              <a:rPr lang="en-US" sz="2400" dirty="0" smtClean="0"/>
              <a:t>  </a:t>
            </a:r>
            <a:r>
              <a:rPr lang="en-US" sz="2400" dirty="0" err="1" smtClean="0"/>
              <a:t>gradeći</a:t>
            </a:r>
            <a:r>
              <a:rPr lang="en-US" sz="2400" dirty="0" smtClean="0"/>
              <a:t> </a:t>
            </a:r>
            <a:r>
              <a:rPr lang="en-US" sz="2400" dirty="0" err="1" smtClean="0"/>
              <a:t>nestabilnu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slabu</a:t>
            </a:r>
            <a:r>
              <a:rPr lang="en-US" sz="2400" dirty="0" smtClean="0"/>
              <a:t>, </a:t>
            </a:r>
            <a:r>
              <a:rPr lang="en-US" sz="2400" dirty="0" err="1" smtClean="0"/>
              <a:t>dvobaznu</a:t>
            </a:r>
            <a:r>
              <a:rPr lang="en-US" sz="2400" dirty="0" smtClean="0"/>
              <a:t> </a:t>
            </a:r>
            <a:r>
              <a:rPr lang="en-US" sz="2400" dirty="0" err="1" smtClean="0"/>
              <a:t>ugljenu</a:t>
            </a:r>
            <a:r>
              <a:rPr lang="en-US" sz="2400" dirty="0" smtClean="0"/>
              <a:t> (</a:t>
            </a:r>
            <a:r>
              <a:rPr lang="en-US" sz="2400" dirty="0" err="1" smtClean="0"/>
              <a:t>karbonatnu</a:t>
            </a:r>
            <a:r>
              <a:rPr lang="en-US" sz="2400" dirty="0" smtClean="0"/>
              <a:t>) </a:t>
            </a:r>
            <a:r>
              <a:rPr lang="en-US" sz="2400" dirty="0" err="1" smtClean="0"/>
              <a:t>kiselinu</a:t>
            </a:r>
            <a:r>
              <a:rPr lang="en-US" sz="2400" dirty="0" smtClean="0"/>
              <a:t>. </a:t>
            </a:r>
            <a:r>
              <a:rPr lang="en-US" sz="2400" dirty="0" err="1" smtClean="0"/>
              <a:t>Kiseli</a:t>
            </a:r>
            <a:r>
              <a:rPr lang="en-US" sz="2400" dirty="0" smtClean="0"/>
              <a:t> je </a:t>
            </a:r>
            <a:r>
              <a:rPr lang="en-US" sz="2400" dirty="0" err="1" smtClean="0"/>
              <a:t>oksid</a:t>
            </a:r>
            <a:r>
              <a:rPr lang="en-US" sz="2400" dirty="0" smtClean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/>
              <a:t>CO2 + H2O ↔ H2CO3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 smtClean="0"/>
              <a:t>Kako</a:t>
            </a:r>
            <a:r>
              <a:rPr lang="en-US" sz="2400" dirty="0" smtClean="0"/>
              <a:t> je </a:t>
            </a:r>
            <a:r>
              <a:rPr lang="en-US" sz="2400" dirty="0" err="1" smtClean="0"/>
              <a:t>ugljen</a:t>
            </a:r>
            <a:r>
              <a:rPr lang="en-US" sz="2400" dirty="0" smtClean="0"/>
              <a:t> – </a:t>
            </a:r>
            <a:r>
              <a:rPr lang="en-US" sz="2400" dirty="0" err="1" smtClean="0"/>
              <a:t>dioksid</a:t>
            </a:r>
            <a:r>
              <a:rPr lang="en-US" sz="2400" dirty="0" smtClean="0"/>
              <a:t> </a:t>
            </a:r>
            <a:r>
              <a:rPr lang="en-US" sz="2400" dirty="0" err="1" smtClean="0"/>
              <a:t>kiseli</a:t>
            </a:r>
            <a:r>
              <a:rPr lang="en-US" sz="2400" dirty="0" smtClean="0"/>
              <a:t> </a:t>
            </a:r>
            <a:r>
              <a:rPr lang="en-US" sz="2400" dirty="0" err="1" smtClean="0"/>
              <a:t>oksid</a:t>
            </a:r>
            <a:r>
              <a:rPr lang="en-US" sz="2400" dirty="0" smtClean="0"/>
              <a:t>, </a:t>
            </a:r>
            <a:r>
              <a:rPr lang="en-US" sz="2400" dirty="0" err="1" smtClean="0"/>
              <a:t>reaguje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bazama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baznim</a:t>
            </a:r>
            <a:r>
              <a:rPr lang="en-US" sz="2400" dirty="0" smtClean="0"/>
              <a:t> </a:t>
            </a:r>
            <a:r>
              <a:rPr lang="en-US" sz="2400" dirty="0" err="1" smtClean="0"/>
              <a:t>oksidima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838200"/>
            <a:ext cx="7239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err="1" smtClean="0">
                <a:latin typeface="Arial" pitchFamily="34" charset="0"/>
                <a:cs typeface="Arial" pitchFamily="34" charset="0"/>
              </a:rPr>
              <a:t>Karbidi</a:t>
            </a:r>
            <a:endParaRPr lang="en-US" sz="2400" u="sng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Karbidi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binarna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jedinjenja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ugljenika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kojima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ugljenik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ima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negativan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oksidacioni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broj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odnosno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jedinjenja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ugljenika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metalima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ili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silicijumom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Najznačajniji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kalcijum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karbid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CaC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 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koji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može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dobiti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reakcijom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kalcijum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oksida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koksa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Kalcijum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karbid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reakcijom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vodom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daje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etin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acetilen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), gas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koji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zavarivanje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CaO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+ 3C → CaC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 + CO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CaC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+ 2H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 → C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 + Ca(OH)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3117894"/>
          <a:ext cx="6096000" cy="622212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618849">
                <a:tc>
                  <a:txBody>
                    <a:bodyPr/>
                    <a:lstStyle/>
                    <a:p>
                      <a:r>
                        <a:rPr lang="fi-FI" sz="1600" dirty="0"/>
                        <a:t>Soli hipotetičke metasilicijumove kiseline</a:t>
                      </a:r>
                    </a:p>
                    <a:p>
                      <a:r>
                        <a:rPr lang="fi-FI" sz="1600" dirty="0"/>
                        <a:t>SiO</a:t>
                      </a:r>
                      <a:r>
                        <a:rPr lang="fi-FI" sz="1600" baseline="-25000" dirty="0"/>
                        <a:t>3</a:t>
                      </a:r>
                      <a:r>
                        <a:rPr lang="fi-FI" sz="1600" dirty="0"/>
                        <a:t> </a:t>
                      </a:r>
                      <a:r>
                        <a:rPr lang="fi-FI" sz="1600" baseline="30000" dirty="0"/>
                        <a:t>2-</a:t>
                      </a:r>
                      <a:r>
                        <a:rPr lang="fi-FI" sz="1600" dirty="0"/>
                        <a:t> silikat</a:t>
                      </a:r>
                    </a:p>
                  </a:txBody>
                  <a:tcPr marL="67266" marR="67266" marT="67266" marB="672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533400" y="0"/>
            <a:ext cx="8610600" cy="578035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2380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Jedinjenja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silicijuma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ne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ali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može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reagovati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koncentrovanim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bazama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uz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izdvajanje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vodonika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 + 2NaOH + H2O → Na2SiO3 + 2H2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Natrijum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silikat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slabo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redukciono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sredstvo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Na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sobnoj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temperaturi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samo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fluorom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dok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ostalim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halogenima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kiseonikom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visokoj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temperaturi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 + 2F2 → SiF4 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(IV)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fluorid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 + O2 → SiO2   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(IV)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(IV) –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ili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silicijum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dioksid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je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anhidrid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silikatnih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vodi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ne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rastvara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ne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HF),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ali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bazama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SiO2 + 4HF → SiF4 + 2H2O (ova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reakcija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primenjuje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šaranju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stakla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Fluorovodonična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HF,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čuva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isključivo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plastičnoj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ambalaži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zato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što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reaguje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staklom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odnosno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SiO2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koji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sastojak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stakla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SiO2  + 2NaOH → Na2SiO3 + H2O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28343"/>
            <a:ext cx="7467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 err="1" smtClean="0">
                <a:latin typeface="Arial" pitchFamily="34" charset="0"/>
                <a:cs typeface="Arial" pitchFamily="34" charset="0"/>
              </a:rPr>
              <a:t>Jedinjenja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u="sng" dirty="0" err="1" smtClean="0">
                <a:latin typeface="Arial" pitchFamily="34" charset="0"/>
                <a:cs typeface="Arial" pitchFamily="34" charset="0"/>
              </a:rPr>
              <a:t>kalaja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u="sng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u="sng" dirty="0" err="1" smtClean="0">
                <a:latin typeface="Arial" pitchFamily="34" charset="0"/>
                <a:cs typeface="Arial" pitchFamily="34" charset="0"/>
              </a:rPr>
              <a:t>olova</a:t>
            </a:r>
            <a:endParaRPr lang="en-US" sz="2000" u="sng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Oksidaciona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stanja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ova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metala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+2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+4.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Jedinjenja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olova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oksidacionim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brojem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+4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veoma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nestabilna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nemaju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veći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praktični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značaj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Kalaj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olovo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postojani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vazduhu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usled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pasivizacije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Na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visokoj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temperaturi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kalaj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gradi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kalaj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(IV)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+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→ SnO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2    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kalaj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(IV)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oksid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Kao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svi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hemijski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elementi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14.grupe,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kalaj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olovo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slabo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reaktivni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veoma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slaba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redukciona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sredstva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Olovo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rastvara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sirćetnoj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ali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ne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rastvara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razblaženoj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sumpornoj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hlorovodoničnoj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kiselini.Kalaj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rastvara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jakim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kiselinama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bazama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+ 2HCl → SnCl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+ H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889844"/>
            <a:ext cx="701040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/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UPOTREBA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Grafit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izradu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elektroda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grafitnih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olovaka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posuda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topljenje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metala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Dijamant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osim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ukras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nakit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siječenje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brušenje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stakla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stomatologiji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turpije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nokte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noževi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….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 – 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Ugljen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dioksid-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Primjenjuje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aparatima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gašenje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požara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pravljenje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gaziranih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napitaka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konzerviranje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hrane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stvaranje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vještačke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magle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suvi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led)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Si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poluprovodnik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Na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SiO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 –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vodeno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staklo-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lijepljenje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porcelana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stakla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impregnaciju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hartije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drveta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tkanine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Polisilcijumove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kiseline-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obliku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silikagela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adsorpciju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vlage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sušenje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gasova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hromatografiji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166843"/>
            <a:ext cx="6705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Sn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proivodnji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bijelog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lima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pravljenje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konzervi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zaštitu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drugih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metala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korozije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obliku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legura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bronze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/ Cu),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lema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/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tipografska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legura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/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/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Pb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Upotrebljava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izradu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municije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pribora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pecanje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cijevi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lima, 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akumulatorima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izradu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zaštitnih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obloga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radiologiji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…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Pb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 –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minijum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Suspedovanjem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minijuma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lanenom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ulju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dobija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zaštitna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boja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gvozdenih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predmeta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primer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ograde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(OH)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• 2PbCO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davnina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poznat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bijela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boja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koristi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slikarstvu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602</Words>
  <Application>Microsoft Office PowerPoint</Application>
  <PresentationFormat>On-screen Show (4:3)</PresentationFormat>
  <Paragraphs>107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Custom Design</vt:lpstr>
      <vt:lpstr>Foundry</vt:lpstr>
      <vt:lpstr>Trek</vt:lpstr>
      <vt:lpstr>ElemEnti 14.grupe  periodnog sistema elemenata</vt:lpstr>
      <vt:lpstr>Slide 2</vt:lpstr>
      <vt:lpstr>Hemijske osobine</vt:lpstr>
      <vt:lpstr>Slide 4</vt:lpstr>
      <vt:lpstr>Nalaženje u prirodi </vt:lpstr>
      <vt:lpstr>Dobijanje</vt:lpstr>
      <vt:lpstr>Fizičke osobine</vt:lpstr>
      <vt:lpstr>grafit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 7</dc:creator>
  <cp:lastModifiedBy>WIN 7</cp:lastModifiedBy>
  <cp:revision>8</cp:revision>
  <dcterms:created xsi:type="dcterms:W3CDTF">2020-04-08T08:13:39Z</dcterms:created>
  <dcterms:modified xsi:type="dcterms:W3CDTF">2020-04-08T09:22:25Z</dcterms:modified>
</cp:coreProperties>
</file>